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0.jpg" ContentType="image/jpg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303" r:id="rId4"/>
    <p:sldId id="304" r:id="rId5"/>
    <p:sldId id="258" r:id="rId6"/>
    <p:sldId id="301" r:id="rId7"/>
    <p:sldId id="339" r:id="rId8"/>
    <p:sldId id="259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262" r:id="rId19"/>
    <p:sldId id="263" r:id="rId20"/>
    <p:sldId id="264" r:id="rId21"/>
    <p:sldId id="265" r:id="rId22"/>
    <p:sldId id="266" r:id="rId23"/>
    <p:sldId id="314" r:id="rId24"/>
    <p:sldId id="340" r:id="rId25"/>
    <p:sldId id="267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41" r:id="rId46"/>
    <p:sldId id="334" r:id="rId47"/>
    <p:sldId id="335" r:id="rId48"/>
    <p:sldId id="336" r:id="rId49"/>
    <p:sldId id="337" r:id="rId50"/>
    <p:sldId id="338" r:id="rId51"/>
    <p:sldId id="342" r:id="rId52"/>
    <p:sldId id="343" r:id="rId53"/>
    <p:sldId id="344" r:id="rId54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4660"/>
  </p:normalViewPr>
  <p:slideViewPr>
    <p:cSldViewPr>
      <p:cViewPr varScale="1">
        <p:scale>
          <a:sx n="51" d="100"/>
          <a:sy n="51" d="100"/>
        </p:scale>
        <p:origin x="58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F45ED-82C7-4A7F-9800-90EE9ABF55AF}" type="datetimeFigureOut">
              <a:rPr lang="zh-TW" altLang="en-US" smtClean="0"/>
              <a:t>2025/6/7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8A218-4945-4F50-BDCC-5BE66C50FB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123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8597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2698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741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6655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812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1067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1679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5153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269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48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5279390" cy="4406265"/>
          </a:xfrm>
          <a:custGeom>
            <a:avLst/>
            <a:gdLst/>
            <a:ahLst/>
            <a:cxnLst/>
            <a:rect l="l" t="t" r="r" b="b"/>
            <a:pathLst>
              <a:path w="5279390" h="4406265">
                <a:moveTo>
                  <a:pt x="5201831" y="0"/>
                </a:moveTo>
                <a:lnTo>
                  <a:pt x="0" y="22198"/>
                </a:lnTo>
                <a:lnTo>
                  <a:pt x="11091" y="4225839"/>
                </a:lnTo>
                <a:lnTo>
                  <a:pt x="70454" y="4253082"/>
                </a:lnTo>
                <a:lnTo>
                  <a:pt x="128941" y="4277926"/>
                </a:lnTo>
                <a:lnTo>
                  <a:pt x="186545" y="4300418"/>
                </a:lnTo>
                <a:lnTo>
                  <a:pt x="243259" y="4320605"/>
                </a:lnTo>
                <a:lnTo>
                  <a:pt x="299076" y="4338533"/>
                </a:lnTo>
                <a:lnTo>
                  <a:pt x="353988" y="4354249"/>
                </a:lnTo>
                <a:lnTo>
                  <a:pt x="407988" y="4367798"/>
                </a:lnTo>
                <a:lnTo>
                  <a:pt x="461067" y="4379229"/>
                </a:lnTo>
                <a:lnTo>
                  <a:pt x="513220" y="4388587"/>
                </a:lnTo>
                <a:lnTo>
                  <a:pt x="564437" y="4395918"/>
                </a:lnTo>
                <a:lnTo>
                  <a:pt x="614713" y="4401270"/>
                </a:lnTo>
                <a:lnTo>
                  <a:pt x="664039" y="4404689"/>
                </a:lnTo>
                <a:lnTo>
                  <a:pt x="712408" y="4406221"/>
                </a:lnTo>
                <a:lnTo>
                  <a:pt x="759813" y="4405912"/>
                </a:lnTo>
                <a:lnTo>
                  <a:pt x="806245" y="4403811"/>
                </a:lnTo>
                <a:lnTo>
                  <a:pt x="851698" y="4399962"/>
                </a:lnTo>
                <a:lnTo>
                  <a:pt x="896165" y="4394413"/>
                </a:lnTo>
                <a:lnTo>
                  <a:pt x="939637" y="4387209"/>
                </a:lnTo>
                <a:lnTo>
                  <a:pt x="982108" y="4378398"/>
                </a:lnTo>
                <a:lnTo>
                  <a:pt x="1023569" y="4368027"/>
                </a:lnTo>
                <a:lnTo>
                  <a:pt x="1064015" y="4356141"/>
                </a:lnTo>
                <a:lnTo>
                  <a:pt x="1103436" y="4342787"/>
                </a:lnTo>
                <a:lnTo>
                  <a:pt x="1141825" y="4328011"/>
                </a:lnTo>
                <a:lnTo>
                  <a:pt x="1179176" y="4311861"/>
                </a:lnTo>
                <a:lnTo>
                  <a:pt x="1215481" y="4294382"/>
                </a:lnTo>
                <a:lnTo>
                  <a:pt x="1250731" y="4275622"/>
                </a:lnTo>
                <a:lnTo>
                  <a:pt x="1284921" y="4255626"/>
                </a:lnTo>
                <a:lnTo>
                  <a:pt x="1318042" y="4234442"/>
                </a:lnTo>
                <a:lnTo>
                  <a:pt x="1350087" y="4212116"/>
                </a:lnTo>
                <a:lnTo>
                  <a:pt x="1381048" y="4188693"/>
                </a:lnTo>
                <a:lnTo>
                  <a:pt x="1410919" y="4164222"/>
                </a:lnTo>
                <a:lnTo>
                  <a:pt x="1439691" y="4138748"/>
                </a:lnTo>
                <a:lnTo>
                  <a:pt x="1467357" y="4112318"/>
                </a:lnTo>
                <a:lnTo>
                  <a:pt x="1493910" y="4084978"/>
                </a:lnTo>
                <a:lnTo>
                  <a:pt x="1543647" y="4027757"/>
                </a:lnTo>
                <a:lnTo>
                  <a:pt x="1588842" y="3967455"/>
                </a:lnTo>
                <a:lnTo>
                  <a:pt x="1629434" y="3904446"/>
                </a:lnTo>
                <a:lnTo>
                  <a:pt x="1665366" y="3839101"/>
                </a:lnTo>
                <a:lnTo>
                  <a:pt x="1696576" y="3771793"/>
                </a:lnTo>
                <a:lnTo>
                  <a:pt x="1723007" y="3702894"/>
                </a:lnTo>
                <a:lnTo>
                  <a:pt x="1744597" y="3632776"/>
                </a:lnTo>
                <a:lnTo>
                  <a:pt x="1768198" y="3533969"/>
                </a:lnTo>
                <a:lnTo>
                  <a:pt x="1781854" y="3472491"/>
                </a:lnTo>
                <a:lnTo>
                  <a:pt x="1794577" y="3412836"/>
                </a:lnTo>
                <a:lnTo>
                  <a:pt x="1806418" y="3354897"/>
                </a:lnTo>
                <a:lnTo>
                  <a:pt x="1817428" y="3298569"/>
                </a:lnTo>
                <a:lnTo>
                  <a:pt x="1827658" y="3243744"/>
                </a:lnTo>
                <a:lnTo>
                  <a:pt x="1837158" y="3190317"/>
                </a:lnTo>
                <a:lnTo>
                  <a:pt x="1845979" y="3138182"/>
                </a:lnTo>
                <a:lnTo>
                  <a:pt x="1854172" y="3087231"/>
                </a:lnTo>
                <a:lnTo>
                  <a:pt x="1861788" y="3037360"/>
                </a:lnTo>
                <a:lnTo>
                  <a:pt x="1868877" y="2988460"/>
                </a:lnTo>
                <a:lnTo>
                  <a:pt x="1875490" y="2940427"/>
                </a:lnTo>
                <a:lnTo>
                  <a:pt x="1881678" y="2893153"/>
                </a:lnTo>
                <a:lnTo>
                  <a:pt x="1887491" y="2846533"/>
                </a:lnTo>
                <a:lnTo>
                  <a:pt x="1892981" y="2800460"/>
                </a:lnTo>
                <a:lnTo>
                  <a:pt x="1903193" y="2709530"/>
                </a:lnTo>
                <a:lnTo>
                  <a:pt x="1936198" y="2392877"/>
                </a:lnTo>
                <a:lnTo>
                  <a:pt x="1946522" y="2299355"/>
                </a:lnTo>
                <a:lnTo>
                  <a:pt x="1967867" y="2116299"/>
                </a:lnTo>
                <a:lnTo>
                  <a:pt x="1975199" y="2055343"/>
                </a:lnTo>
                <a:lnTo>
                  <a:pt x="1982590" y="1998510"/>
                </a:lnTo>
                <a:lnTo>
                  <a:pt x="1990363" y="1945558"/>
                </a:lnTo>
                <a:lnTo>
                  <a:pt x="1998841" y="1896242"/>
                </a:lnTo>
                <a:lnTo>
                  <a:pt x="2008349" y="1850320"/>
                </a:lnTo>
                <a:lnTo>
                  <a:pt x="2019208" y="1807547"/>
                </a:lnTo>
                <a:lnTo>
                  <a:pt x="2031744" y="1767681"/>
                </a:lnTo>
                <a:lnTo>
                  <a:pt x="2046279" y="1730479"/>
                </a:lnTo>
                <a:lnTo>
                  <a:pt x="2063136" y="1695696"/>
                </a:lnTo>
                <a:lnTo>
                  <a:pt x="2105112" y="1632417"/>
                </a:lnTo>
                <a:lnTo>
                  <a:pt x="2130877" y="1603435"/>
                </a:lnTo>
                <a:lnTo>
                  <a:pt x="2160259" y="1575898"/>
                </a:lnTo>
                <a:lnTo>
                  <a:pt x="2193579" y="1549565"/>
                </a:lnTo>
                <a:lnTo>
                  <a:pt x="2231163" y="1524192"/>
                </a:lnTo>
                <a:lnTo>
                  <a:pt x="2273333" y="1499535"/>
                </a:lnTo>
                <a:lnTo>
                  <a:pt x="2341731" y="1469142"/>
                </a:lnTo>
                <a:lnTo>
                  <a:pt x="2380599" y="1456310"/>
                </a:lnTo>
                <a:lnTo>
                  <a:pt x="2422257" y="1444931"/>
                </a:lnTo>
                <a:lnTo>
                  <a:pt x="2466465" y="1434912"/>
                </a:lnTo>
                <a:lnTo>
                  <a:pt x="2512980" y="1426160"/>
                </a:lnTo>
                <a:lnTo>
                  <a:pt x="2561562" y="1418583"/>
                </a:lnTo>
                <a:lnTo>
                  <a:pt x="2611970" y="1412086"/>
                </a:lnTo>
                <a:lnTo>
                  <a:pt x="2663961" y="1406578"/>
                </a:lnTo>
                <a:lnTo>
                  <a:pt x="2717294" y="1401966"/>
                </a:lnTo>
                <a:lnTo>
                  <a:pt x="2771729" y="1398157"/>
                </a:lnTo>
                <a:lnTo>
                  <a:pt x="2827023" y="1395057"/>
                </a:lnTo>
                <a:lnTo>
                  <a:pt x="2882935" y="1392575"/>
                </a:lnTo>
                <a:lnTo>
                  <a:pt x="2939225" y="1390617"/>
                </a:lnTo>
                <a:lnTo>
                  <a:pt x="2995649" y="1389090"/>
                </a:lnTo>
                <a:lnTo>
                  <a:pt x="3051968" y="1387901"/>
                </a:lnTo>
                <a:lnTo>
                  <a:pt x="3323525" y="1383784"/>
                </a:lnTo>
                <a:lnTo>
                  <a:pt x="3374139" y="1382676"/>
                </a:lnTo>
                <a:lnTo>
                  <a:pt x="3422958" y="1381256"/>
                </a:lnTo>
                <a:lnTo>
                  <a:pt x="3469740" y="1379432"/>
                </a:lnTo>
                <a:lnTo>
                  <a:pt x="3514243" y="1377110"/>
                </a:lnTo>
                <a:lnTo>
                  <a:pt x="3617341" y="1369918"/>
                </a:lnTo>
                <a:lnTo>
                  <a:pt x="3676431" y="1366847"/>
                </a:lnTo>
                <a:lnTo>
                  <a:pt x="3733594" y="1364788"/>
                </a:lnTo>
                <a:lnTo>
                  <a:pt x="3788930" y="1363541"/>
                </a:lnTo>
                <a:lnTo>
                  <a:pt x="3842538" y="1362909"/>
                </a:lnTo>
                <a:lnTo>
                  <a:pt x="3894515" y="1362693"/>
                </a:lnTo>
                <a:lnTo>
                  <a:pt x="3993978" y="1362713"/>
                </a:lnTo>
                <a:lnTo>
                  <a:pt x="4041660" y="1362552"/>
                </a:lnTo>
                <a:lnTo>
                  <a:pt x="4088108" y="1362013"/>
                </a:lnTo>
                <a:lnTo>
                  <a:pt x="4133420" y="1360896"/>
                </a:lnTo>
                <a:lnTo>
                  <a:pt x="4177696" y="1359004"/>
                </a:lnTo>
                <a:lnTo>
                  <a:pt x="4221034" y="1356137"/>
                </a:lnTo>
                <a:lnTo>
                  <a:pt x="4263533" y="1352097"/>
                </a:lnTo>
                <a:lnTo>
                  <a:pt x="4305293" y="1346686"/>
                </a:lnTo>
                <a:lnTo>
                  <a:pt x="4346411" y="1339704"/>
                </a:lnTo>
                <a:lnTo>
                  <a:pt x="4386986" y="1330954"/>
                </a:lnTo>
                <a:lnTo>
                  <a:pt x="4442867" y="1316742"/>
                </a:lnTo>
                <a:lnTo>
                  <a:pt x="4496357" y="1301457"/>
                </a:lnTo>
                <a:lnTo>
                  <a:pt x="4547582" y="1284893"/>
                </a:lnTo>
                <a:lnTo>
                  <a:pt x="4596668" y="1266845"/>
                </a:lnTo>
                <a:lnTo>
                  <a:pt x="4643741" y="1247106"/>
                </a:lnTo>
                <a:lnTo>
                  <a:pt x="4688927" y="1225473"/>
                </a:lnTo>
                <a:lnTo>
                  <a:pt x="4732354" y="1201738"/>
                </a:lnTo>
                <a:lnTo>
                  <a:pt x="4774145" y="1175698"/>
                </a:lnTo>
                <a:lnTo>
                  <a:pt x="4814429" y="1147146"/>
                </a:lnTo>
                <a:lnTo>
                  <a:pt x="4853331" y="1115876"/>
                </a:lnTo>
                <a:lnTo>
                  <a:pt x="4890977" y="1081685"/>
                </a:lnTo>
                <a:lnTo>
                  <a:pt x="4927493" y="1044366"/>
                </a:lnTo>
                <a:lnTo>
                  <a:pt x="4956043" y="1013333"/>
                </a:lnTo>
                <a:lnTo>
                  <a:pt x="4984032" y="982256"/>
                </a:lnTo>
                <a:lnTo>
                  <a:pt x="5011362" y="950743"/>
                </a:lnTo>
                <a:lnTo>
                  <a:pt x="5037930" y="918404"/>
                </a:lnTo>
                <a:lnTo>
                  <a:pt x="5063634" y="884847"/>
                </a:lnTo>
                <a:lnTo>
                  <a:pt x="5088375" y="849683"/>
                </a:lnTo>
                <a:lnTo>
                  <a:pt x="5112050" y="812518"/>
                </a:lnTo>
                <a:lnTo>
                  <a:pt x="5134558" y="772964"/>
                </a:lnTo>
                <a:lnTo>
                  <a:pt x="5155798" y="730629"/>
                </a:lnTo>
                <a:lnTo>
                  <a:pt x="5175669" y="685121"/>
                </a:lnTo>
                <a:lnTo>
                  <a:pt x="5194069" y="636051"/>
                </a:lnTo>
                <a:lnTo>
                  <a:pt x="5210898" y="583027"/>
                </a:lnTo>
                <a:lnTo>
                  <a:pt x="5226053" y="525658"/>
                </a:lnTo>
                <a:lnTo>
                  <a:pt x="5239434" y="463554"/>
                </a:lnTo>
                <a:lnTo>
                  <a:pt x="5250939" y="396323"/>
                </a:lnTo>
                <a:lnTo>
                  <a:pt x="5262579" y="317625"/>
                </a:lnTo>
                <a:lnTo>
                  <a:pt x="5271152" y="254781"/>
                </a:lnTo>
                <a:lnTo>
                  <a:pt x="5276720" y="205527"/>
                </a:lnTo>
                <a:lnTo>
                  <a:pt x="5279346" y="167596"/>
                </a:lnTo>
                <a:lnTo>
                  <a:pt x="5279091" y="138724"/>
                </a:lnTo>
                <a:lnTo>
                  <a:pt x="5270185" y="99095"/>
                </a:lnTo>
                <a:lnTo>
                  <a:pt x="5236765" y="50968"/>
                </a:lnTo>
                <a:lnTo>
                  <a:pt x="5220522" y="28882"/>
                </a:lnTo>
                <a:lnTo>
                  <a:pt x="5201831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50542" y="0"/>
            <a:ext cx="1618615" cy="512445"/>
          </a:xfrm>
          <a:custGeom>
            <a:avLst/>
            <a:gdLst/>
            <a:ahLst/>
            <a:cxnLst/>
            <a:rect l="l" t="t" r="r" b="b"/>
            <a:pathLst>
              <a:path w="1618614" h="512445">
                <a:moveTo>
                  <a:pt x="678097" y="0"/>
                </a:moveTo>
                <a:lnTo>
                  <a:pt x="725150" y="12481"/>
                </a:lnTo>
                <a:lnTo>
                  <a:pt x="776567" y="25305"/>
                </a:lnTo>
                <a:lnTo>
                  <a:pt x="827395" y="37367"/>
                </a:lnTo>
                <a:lnTo>
                  <a:pt x="877416" y="48820"/>
                </a:lnTo>
                <a:lnTo>
                  <a:pt x="926414" y="59814"/>
                </a:lnTo>
                <a:lnTo>
                  <a:pt x="974170" y="70503"/>
                </a:lnTo>
                <a:lnTo>
                  <a:pt x="1020467" y="81039"/>
                </a:lnTo>
                <a:lnTo>
                  <a:pt x="1065088" y="91575"/>
                </a:lnTo>
                <a:lnTo>
                  <a:pt x="1107815" y="102261"/>
                </a:lnTo>
                <a:lnTo>
                  <a:pt x="1148431" y="113251"/>
                </a:lnTo>
                <a:lnTo>
                  <a:pt x="1186719" y="124696"/>
                </a:lnTo>
                <a:lnTo>
                  <a:pt x="1289132" y="161155"/>
                </a:lnTo>
                <a:lnTo>
                  <a:pt x="1351108" y="184792"/>
                </a:lnTo>
                <a:lnTo>
                  <a:pt x="1407820" y="207734"/>
                </a:lnTo>
                <a:lnTo>
                  <a:pt x="1458699" y="230059"/>
                </a:lnTo>
                <a:lnTo>
                  <a:pt x="1503176" y="251841"/>
                </a:lnTo>
                <a:lnTo>
                  <a:pt x="1540683" y="273158"/>
                </a:lnTo>
                <a:lnTo>
                  <a:pt x="1592512" y="314695"/>
                </a:lnTo>
                <a:lnTo>
                  <a:pt x="1612871" y="355977"/>
                </a:lnTo>
                <a:lnTo>
                  <a:pt x="1618528" y="408238"/>
                </a:lnTo>
                <a:lnTo>
                  <a:pt x="1613806" y="435793"/>
                </a:lnTo>
                <a:lnTo>
                  <a:pt x="1581247" y="484258"/>
                </a:lnTo>
                <a:lnTo>
                  <a:pt x="1507183" y="511207"/>
                </a:lnTo>
                <a:lnTo>
                  <a:pt x="1450579" y="511866"/>
                </a:lnTo>
                <a:lnTo>
                  <a:pt x="1378792" y="501450"/>
                </a:lnTo>
                <a:lnTo>
                  <a:pt x="1317275" y="486826"/>
                </a:lnTo>
                <a:lnTo>
                  <a:pt x="1244080" y="466345"/>
                </a:lnTo>
                <a:lnTo>
                  <a:pt x="1203611" y="454127"/>
                </a:lnTo>
                <a:lnTo>
                  <a:pt x="1160833" y="440709"/>
                </a:lnTo>
                <a:lnTo>
                  <a:pt x="1115948" y="426178"/>
                </a:lnTo>
                <a:lnTo>
                  <a:pt x="1069161" y="410623"/>
                </a:lnTo>
                <a:lnTo>
                  <a:pt x="1020675" y="394131"/>
                </a:lnTo>
                <a:lnTo>
                  <a:pt x="970692" y="376791"/>
                </a:lnTo>
                <a:lnTo>
                  <a:pt x="919417" y="358690"/>
                </a:lnTo>
                <a:lnTo>
                  <a:pt x="867053" y="339917"/>
                </a:lnTo>
                <a:lnTo>
                  <a:pt x="813803" y="320559"/>
                </a:lnTo>
                <a:lnTo>
                  <a:pt x="759871" y="300705"/>
                </a:lnTo>
                <a:lnTo>
                  <a:pt x="705459" y="280442"/>
                </a:lnTo>
                <a:lnTo>
                  <a:pt x="650773" y="259858"/>
                </a:lnTo>
                <a:lnTo>
                  <a:pt x="596014" y="239042"/>
                </a:lnTo>
                <a:lnTo>
                  <a:pt x="541386" y="218082"/>
                </a:lnTo>
                <a:lnTo>
                  <a:pt x="487093" y="197065"/>
                </a:lnTo>
                <a:lnTo>
                  <a:pt x="433338" y="176079"/>
                </a:lnTo>
                <a:lnTo>
                  <a:pt x="380324" y="155213"/>
                </a:lnTo>
                <a:lnTo>
                  <a:pt x="328256" y="134554"/>
                </a:lnTo>
                <a:lnTo>
                  <a:pt x="277335" y="114190"/>
                </a:lnTo>
                <a:lnTo>
                  <a:pt x="227766" y="94210"/>
                </a:lnTo>
                <a:lnTo>
                  <a:pt x="179752" y="74702"/>
                </a:lnTo>
                <a:lnTo>
                  <a:pt x="133497" y="55752"/>
                </a:lnTo>
                <a:lnTo>
                  <a:pt x="89203" y="37450"/>
                </a:lnTo>
                <a:lnTo>
                  <a:pt x="47075" y="19884"/>
                </a:lnTo>
                <a:lnTo>
                  <a:pt x="7315" y="3141"/>
                </a:lnTo>
                <a:lnTo>
                  <a:pt x="0" y="0"/>
                </a:lnTo>
              </a:path>
            </a:pathLst>
          </a:custGeom>
          <a:ln w="20941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63950" y="919972"/>
            <a:ext cx="925194" cy="437515"/>
          </a:xfrm>
          <a:custGeom>
            <a:avLst/>
            <a:gdLst/>
            <a:ahLst/>
            <a:cxnLst/>
            <a:rect l="l" t="t" r="r" b="b"/>
            <a:pathLst>
              <a:path w="925194" h="437515">
                <a:moveTo>
                  <a:pt x="0" y="199260"/>
                </a:moveTo>
                <a:lnTo>
                  <a:pt x="25721" y="121400"/>
                </a:lnTo>
                <a:lnTo>
                  <a:pt x="55377" y="77563"/>
                </a:lnTo>
                <a:lnTo>
                  <a:pt x="92470" y="38629"/>
                </a:lnTo>
                <a:lnTo>
                  <a:pt x="134178" y="10731"/>
                </a:lnTo>
                <a:lnTo>
                  <a:pt x="177680" y="0"/>
                </a:lnTo>
                <a:lnTo>
                  <a:pt x="213450" y="7795"/>
                </a:lnTo>
                <a:lnTo>
                  <a:pt x="254500" y="28557"/>
                </a:lnTo>
                <a:lnTo>
                  <a:pt x="299218" y="58230"/>
                </a:lnTo>
                <a:lnTo>
                  <a:pt x="345997" y="92758"/>
                </a:lnTo>
                <a:lnTo>
                  <a:pt x="393226" y="128087"/>
                </a:lnTo>
                <a:lnTo>
                  <a:pt x="439296" y="160160"/>
                </a:lnTo>
                <a:lnTo>
                  <a:pt x="482598" y="184922"/>
                </a:lnTo>
                <a:lnTo>
                  <a:pt x="521523" y="198318"/>
                </a:lnTo>
                <a:lnTo>
                  <a:pt x="568247" y="197823"/>
                </a:lnTo>
                <a:lnTo>
                  <a:pt x="611909" y="183221"/>
                </a:lnTo>
                <a:lnTo>
                  <a:pt x="652557" y="160440"/>
                </a:lnTo>
                <a:lnTo>
                  <a:pt x="690239" y="135407"/>
                </a:lnTo>
                <a:lnTo>
                  <a:pt x="725003" y="114052"/>
                </a:lnTo>
                <a:lnTo>
                  <a:pt x="756898" y="102300"/>
                </a:lnTo>
                <a:lnTo>
                  <a:pt x="799860" y="97279"/>
                </a:lnTo>
                <a:lnTo>
                  <a:pt x="836571" y="99434"/>
                </a:lnTo>
                <a:lnTo>
                  <a:pt x="887219" y="138110"/>
                </a:lnTo>
                <a:lnTo>
                  <a:pt x="913101" y="208269"/>
                </a:lnTo>
                <a:lnTo>
                  <a:pt x="922741" y="254272"/>
                </a:lnTo>
                <a:lnTo>
                  <a:pt x="924929" y="300650"/>
                </a:lnTo>
                <a:lnTo>
                  <a:pt x="915727" y="342222"/>
                </a:lnTo>
                <a:lnTo>
                  <a:pt x="891197" y="373810"/>
                </a:lnTo>
                <a:lnTo>
                  <a:pt x="815881" y="405128"/>
                </a:lnTo>
                <a:lnTo>
                  <a:pt x="764022" y="416486"/>
                </a:lnTo>
                <a:lnTo>
                  <a:pt x="706778" y="425196"/>
                </a:lnTo>
                <a:lnTo>
                  <a:pt x="647208" y="431422"/>
                </a:lnTo>
                <a:lnTo>
                  <a:pt x="588374" y="435330"/>
                </a:lnTo>
                <a:lnTo>
                  <a:pt x="533337" y="437082"/>
                </a:lnTo>
                <a:lnTo>
                  <a:pt x="485158" y="436845"/>
                </a:lnTo>
                <a:lnTo>
                  <a:pt x="428537" y="432430"/>
                </a:lnTo>
                <a:lnTo>
                  <a:pt x="375185" y="422988"/>
                </a:lnTo>
                <a:lnTo>
                  <a:pt x="324954" y="409516"/>
                </a:lnTo>
                <a:lnTo>
                  <a:pt x="277702" y="393007"/>
                </a:lnTo>
                <a:lnTo>
                  <a:pt x="233284" y="374456"/>
                </a:lnTo>
                <a:lnTo>
                  <a:pt x="191554" y="354858"/>
                </a:lnTo>
                <a:lnTo>
                  <a:pt x="140806" y="329156"/>
                </a:lnTo>
                <a:lnTo>
                  <a:pt x="89863" y="300027"/>
                </a:lnTo>
                <a:lnTo>
                  <a:pt x="45140" y="268189"/>
                </a:lnTo>
                <a:lnTo>
                  <a:pt x="13048" y="234361"/>
                </a:lnTo>
                <a:lnTo>
                  <a:pt x="0" y="19926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90248" y="3137914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1" y="7523"/>
                </a:lnTo>
                <a:lnTo>
                  <a:pt x="60401" y="28470"/>
                </a:lnTo>
                <a:lnTo>
                  <a:pt x="28464" y="60410"/>
                </a:lnTo>
                <a:lnTo>
                  <a:pt x="7521" y="100909"/>
                </a:lnTo>
                <a:lnTo>
                  <a:pt x="0" y="147534"/>
                </a:lnTo>
                <a:lnTo>
                  <a:pt x="7521" y="194160"/>
                </a:lnTo>
                <a:lnTo>
                  <a:pt x="28464" y="234659"/>
                </a:lnTo>
                <a:lnTo>
                  <a:pt x="60401" y="266598"/>
                </a:lnTo>
                <a:lnTo>
                  <a:pt x="100901" y="287546"/>
                </a:lnTo>
                <a:lnTo>
                  <a:pt x="147534" y="295069"/>
                </a:lnTo>
                <a:lnTo>
                  <a:pt x="194167" y="287546"/>
                </a:lnTo>
                <a:lnTo>
                  <a:pt x="234664" y="266598"/>
                </a:lnTo>
                <a:lnTo>
                  <a:pt x="266598" y="234659"/>
                </a:lnTo>
                <a:lnTo>
                  <a:pt x="287539" y="194160"/>
                </a:lnTo>
                <a:lnTo>
                  <a:pt x="295059" y="147534"/>
                </a:lnTo>
                <a:lnTo>
                  <a:pt x="287539" y="100909"/>
                </a:lnTo>
                <a:lnTo>
                  <a:pt x="266598" y="60410"/>
                </a:lnTo>
                <a:lnTo>
                  <a:pt x="234664" y="28470"/>
                </a:lnTo>
                <a:lnTo>
                  <a:pt x="194167" y="7523"/>
                </a:lnTo>
                <a:lnTo>
                  <a:pt x="1475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-2" y="8612455"/>
            <a:ext cx="1704975" cy="2696210"/>
          </a:xfrm>
          <a:custGeom>
            <a:avLst/>
            <a:gdLst/>
            <a:ahLst/>
            <a:cxnLst/>
            <a:rect l="l" t="t" r="r" b="b"/>
            <a:pathLst>
              <a:path w="1704975" h="2696209">
                <a:moveTo>
                  <a:pt x="0" y="32739"/>
                </a:moveTo>
                <a:lnTo>
                  <a:pt x="57535" y="19523"/>
                </a:lnTo>
                <a:lnTo>
                  <a:pt x="98726" y="11970"/>
                </a:lnTo>
                <a:lnTo>
                  <a:pt x="138962" y="6187"/>
                </a:lnTo>
                <a:lnTo>
                  <a:pt x="178166" y="2228"/>
                </a:lnTo>
                <a:lnTo>
                  <a:pt x="216259" y="148"/>
                </a:lnTo>
                <a:lnTo>
                  <a:pt x="253163" y="0"/>
                </a:lnTo>
                <a:lnTo>
                  <a:pt x="288799" y="1837"/>
                </a:lnTo>
                <a:lnTo>
                  <a:pt x="326668" y="6322"/>
                </a:lnTo>
                <a:lnTo>
                  <a:pt x="365280" y="13605"/>
                </a:lnTo>
                <a:lnTo>
                  <a:pt x="404561" y="23578"/>
                </a:lnTo>
                <a:lnTo>
                  <a:pt x="444441" y="36136"/>
                </a:lnTo>
                <a:lnTo>
                  <a:pt x="484846" y="51171"/>
                </a:lnTo>
                <a:lnTo>
                  <a:pt x="525704" y="68579"/>
                </a:lnTo>
                <a:lnTo>
                  <a:pt x="566944" y="88252"/>
                </a:lnTo>
                <a:lnTo>
                  <a:pt x="608493" y="110084"/>
                </a:lnTo>
                <a:lnTo>
                  <a:pt x="650279" y="133969"/>
                </a:lnTo>
                <a:lnTo>
                  <a:pt x="692230" y="159801"/>
                </a:lnTo>
                <a:lnTo>
                  <a:pt x="734273" y="187473"/>
                </a:lnTo>
                <a:lnTo>
                  <a:pt x="776336" y="216879"/>
                </a:lnTo>
                <a:lnTo>
                  <a:pt x="818347" y="247912"/>
                </a:lnTo>
                <a:lnTo>
                  <a:pt x="860235" y="280467"/>
                </a:lnTo>
                <a:lnTo>
                  <a:pt x="901925" y="314437"/>
                </a:lnTo>
                <a:lnTo>
                  <a:pt x="943347" y="349715"/>
                </a:lnTo>
                <a:lnTo>
                  <a:pt x="984429" y="386196"/>
                </a:lnTo>
                <a:lnTo>
                  <a:pt x="1025097" y="423773"/>
                </a:lnTo>
                <a:lnTo>
                  <a:pt x="1065280" y="462339"/>
                </a:lnTo>
                <a:lnTo>
                  <a:pt x="1104905" y="501789"/>
                </a:lnTo>
                <a:lnTo>
                  <a:pt x="1143901" y="542017"/>
                </a:lnTo>
                <a:lnTo>
                  <a:pt x="1182195" y="582915"/>
                </a:lnTo>
                <a:lnTo>
                  <a:pt x="1219715" y="624377"/>
                </a:lnTo>
                <a:lnTo>
                  <a:pt x="1256389" y="666298"/>
                </a:lnTo>
                <a:lnTo>
                  <a:pt x="1292144" y="708570"/>
                </a:lnTo>
                <a:lnTo>
                  <a:pt x="1326909" y="751088"/>
                </a:lnTo>
                <a:lnTo>
                  <a:pt x="1360610" y="793746"/>
                </a:lnTo>
                <a:lnTo>
                  <a:pt x="1393177" y="836436"/>
                </a:lnTo>
                <a:lnTo>
                  <a:pt x="1424536" y="879053"/>
                </a:lnTo>
                <a:lnTo>
                  <a:pt x="1454615" y="921490"/>
                </a:lnTo>
                <a:lnTo>
                  <a:pt x="1483343" y="963642"/>
                </a:lnTo>
                <a:lnTo>
                  <a:pt x="1510647" y="1005401"/>
                </a:lnTo>
                <a:lnTo>
                  <a:pt x="1536454" y="1046661"/>
                </a:lnTo>
                <a:lnTo>
                  <a:pt x="1560693" y="1087316"/>
                </a:lnTo>
                <a:lnTo>
                  <a:pt x="1583292" y="1127261"/>
                </a:lnTo>
                <a:lnTo>
                  <a:pt x="1604178" y="1166387"/>
                </a:lnTo>
                <a:lnTo>
                  <a:pt x="1623278" y="1204590"/>
                </a:lnTo>
                <a:lnTo>
                  <a:pt x="1640522" y="1241763"/>
                </a:lnTo>
                <a:lnTo>
                  <a:pt x="1655836" y="1277799"/>
                </a:lnTo>
                <a:lnTo>
                  <a:pt x="1680387" y="1346036"/>
                </a:lnTo>
                <a:lnTo>
                  <a:pt x="1698129" y="1419292"/>
                </a:lnTo>
                <a:lnTo>
                  <a:pt x="1703196" y="1461100"/>
                </a:lnTo>
                <a:lnTo>
                  <a:pt x="1704835" y="1503380"/>
                </a:lnTo>
                <a:lnTo>
                  <a:pt x="1703202" y="1546062"/>
                </a:lnTo>
                <a:lnTo>
                  <a:pt x="1698452" y="1589078"/>
                </a:lnTo>
                <a:lnTo>
                  <a:pt x="1690741" y="1632358"/>
                </a:lnTo>
                <a:lnTo>
                  <a:pt x="1680224" y="1675834"/>
                </a:lnTo>
                <a:lnTo>
                  <a:pt x="1667057" y="1719437"/>
                </a:lnTo>
                <a:lnTo>
                  <a:pt x="1651395" y="1763097"/>
                </a:lnTo>
                <a:lnTo>
                  <a:pt x="1633394" y="1806745"/>
                </a:lnTo>
                <a:lnTo>
                  <a:pt x="1613209" y="1850313"/>
                </a:lnTo>
                <a:lnTo>
                  <a:pt x="1590996" y="1893731"/>
                </a:lnTo>
                <a:lnTo>
                  <a:pt x="1566911" y="1936931"/>
                </a:lnTo>
                <a:lnTo>
                  <a:pt x="1541108" y="1979843"/>
                </a:lnTo>
                <a:lnTo>
                  <a:pt x="1513744" y="2022398"/>
                </a:lnTo>
                <a:lnTo>
                  <a:pt x="1484973" y="2064527"/>
                </a:lnTo>
                <a:lnTo>
                  <a:pt x="1454952" y="2106162"/>
                </a:lnTo>
                <a:lnTo>
                  <a:pt x="1423836" y="2147233"/>
                </a:lnTo>
                <a:lnTo>
                  <a:pt x="1391781" y="2187671"/>
                </a:lnTo>
                <a:lnTo>
                  <a:pt x="1358941" y="2227407"/>
                </a:lnTo>
                <a:lnTo>
                  <a:pt x="1325473" y="2266372"/>
                </a:lnTo>
                <a:lnTo>
                  <a:pt x="1291532" y="2304498"/>
                </a:lnTo>
                <a:lnTo>
                  <a:pt x="1257273" y="2341714"/>
                </a:lnTo>
                <a:lnTo>
                  <a:pt x="1222852" y="2377953"/>
                </a:lnTo>
                <a:lnTo>
                  <a:pt x="1188425" y="2413144"/>
                </a:lnTo>
                <a:lnTo>
                  <a:pt x="1154147" y="2447220"/>
                </a:lnTo>
                <a:lnTo>
                  <a:pt x="1120174" y="2480110"/>
                </a:lnTo>
                <a:lnTo>
                  <a:pt x="1086660" y="2511746"/>
                </a:lnTo>
                <a:lnTo>
                  <a:pt x="1053763" y="2542059"/>
                </a:lnTo>
                <a:lnTo>
                  <a:pt x="1021636" y="2570980"/>
                </a:lnTo>
                <a:lnTo>
                  <a:pt x="990436" y="2598440"/>
                </a:lnTo>
                <a:lnTo>
                  <a:pt x="960318" y="2624369"/>
                </a:lnTo>
                <a:lnTo>
                  <a:pt x="924478" y="2654159"/>
                </a:lnTo>
                <a:lnTo>
                  <a:pt x="887030" y="2683840"/>
                </a:lnTo>
                <a:lnTo>
                  <a:pt x="870817" y="2696099"/>
                </a:lnTo>
              </a:path>
              <a:path w="1704975" h="2696209">
                <a:moveTo>
                  <a:pt x="0" y="767333"/>
                </a:moveTo>
                <a:lnTo>
                  <a:pt x="70547" y="741674"/>
                </a:lnTo>
                <a:lnTo>
                  <a:pt x="109567" y="729431"/>
                </a:lnTo>
                <a:lnTo>
                  <a:pt x="180572" y="711694"/>
                </a:lnTo>
                <a:lnTo>
                  <a:pt x="240591" y="703595"/>
                </a:lnTo>
                <a:lnTo>
                  <a:pt x="279446" y="704924"/>
                </a:lnTo>
                <a:lnTo>
                  <a:pt x="317566" y="712979"/>
                </a:lnTo>
                <a:lnTo>
                  <a:pt x="354847" y="727226"/>
                </a:lnTo>
                <a:lnTo>
                  <a:pt x="391186" y="747132"/>
                </a:lnTo>
                <a:lnTo>
                  <a:pt x="426478" y="772160"/>
                </a:lnTo>
                <a:lnTo>
                  <a:pt x="460620" y="801777"/>
                </a:lnTo>
                <a:lnTo>
                  <a:pt x="493508" y="835449"/>
                </a:lnTo>
                <a:lnTo>
                  <a:pt x="525038" y="872640"/>
                </a:lnTo>
                <a:lnTo>
                  <a:pt x="555105" y="912816"/>
                </a:lnTo>
                <a:lnTo>
                  <a:pt x="583606" y="955444"/>
                </a:lnTo>
                <a:lnTo>
                  <a:pt x="610437" y="999987"/>
                </a:lnTo>
                <a:lnTo>
                  <a:pt x="635494" y="1045912"/>
                </a:lnTo>
                <a:lnTo>
                  <a:pt x="658674" y="1092685"/>
                </a:lnTo>
                <a:lnTo>
                  <a:pt x="679871" y="1139770"/>
                </a:lnTo>
                <a:lnTo>
                  <a:pt x="698983" y="1186634"/>
                </a:lnTo>
                <a:lnTo>
                  <a:pt x="715905" y="1232741"/>
                </a:lnTo>
                <a:lnTo>
                  <a:pt x="730533" y="1277558"/>
                </a:lnTo>
                <a:lnTo>
                  <a:pt x="742764" y="1320549"/>
                </a:lnTo>
                <a:lnTo>
                  <a:pt x="752493" y="1361181"/>
                </a:lnTo>
                <a:lnTo>
                  <a:pt x="759617" y="1398918"/>
                </a:lnTo>
                <a:lnTo>
                  <a:pt x="765633" y="1463572"/>
                </a:lnTo>
                <a:lnTo>
                  <a:pt x="685197" y="1625797"/>
                </a:lnTo>
                <a:lnTo>
                  <a:pt x="507084" y="1781165"/>
                </a:lnTo>
                <a:lnTo>
                  <a:pt x="328750" y="1897777"/>
                </a:lnTo>
                <a:lnTo>
                  <a:pt x="247649" y="1943736"/>
                </a:lnTo>
              </a:path>
            </a:pathLst>
          </a:custGeom>
          <a:ln w="209417">
            <a:solidFill>
              <a:srgbClr val="9AAC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505952" y="10450234"/>
            <a:ext cx="2723515" cy="858519"/>
          </a:xfrm>
          <a:custGeom>
            <a:avLst/>
            <a:gdLst/>
            <a:ahLst/>
            <a:cxnLst/>
            <a:rect l="l" t="t" r="r" b="b"/>
            <a:pathLst>
              <a:path w="2723515" h="858520">
                <a:moveTo>
                  <a:pt x="1038344" y="0"/>
                </a:moveTo>
                <a:lnTo>
                  <a:pt x="985947" y="0"/>
                </a:lnTo>
                <a:lnTo>
                  <a:pt x="941176" y="1338"/>
                </a:lnTo>
                <a:lnTo>
                  <a:pt x="894924" y="4361"/>
                </a:lnTo>
                <a:lnTo>
                  <a:pt x="850432" y="9045"/>
                </a:lnTo>
                <a:lnTo>
                  <a:pt x="807854" y="15461"/>
                </a:lnTo>
                <a:lnTo>
                  <a:pt x="767344" y="23676"/>
                </a:lnTo>
                <a:lnTo>
                  <a:pt x="729058" y="33760"/>
                </a:lnTo>
                <a:lnTo>
                  <a:pt x="685924" y="48750"/>
                </a:lnTo>
                <a:lnTo>
                  <a:pt x="644008" y="67522"/>
                </a:lnTo>
                <a:lnTo>
                  <a:pt x="603276" y="89817"/>
                </a:lnTo>
                <a:lnTo>
                  <a:pt x="563697" y="115378"/>
                </a:lnTo>
                <a:lnTo>
                  <a:pt x="525237" y="143948"/>
                </a:lnTo>
                <a:lnTo>
                  <a:pt x="487865" y="175268"/>
                </a:lnTo>
                <a:lnTo>
                  <a:pt x="451546" y="209082"/>
                </a:lnTo>
                <a:lnTo>
                  <a:pt x="416250" y="245131"/>
                </a:lnTo>
                <a:lnTo>
                  <a:pt x="381942" y="283159"/>
                </a:lnTo>
                <a:lnTo>
                  <a:pt x="348591" y="322907"/>
                </a:lnTo>
                <a:lnTo>
                  <a:pt x="316164" y="364118"/>
                </a:lnTo>
                <a:lnTo>
                  <a:pt x="284628" y="406535"/>
                </a:lnTo>
                <a:lnTo>
                  <a:pt x="253951" y="449900"/>
                </a:lnTo>
                <a:lnTo>
                  <a:pt x="224099" y="493955"/>
                </a:lnTo>
                <a:lnTo>
                  <a:pt x="195041" y="538442"/>
                </a:lnTo>
                <a:lnTo>
                  <a:pt x="166744" y="583105"/>
                </a:lnTo>
                <a:lnTo>
                  <a:pt x="139174" y="627686"/>
                </a:lnTo>
                <a:lnTo>
                  <a:pt x="112300" y="671926"/>
                </a:lnTo>
                <a:lnTo>
                  <a:pt x="35525" y="800032"/>
                </a:lnTo>
                <a:lnTo>
                  <a:pt x="11107" y="840337"/>
                </a:lnTo>
                <a:lnTo>
                  <a:pt x="0" y="858321"/>
                </a:lnTo>
                <a:lnTo>
                  <a:pt x="2723234" y="858321"/>
                </a:lnTo>
                <a:lnTo>
                  <a:pt x="2718264" y="846169"/>
                </a:lnTo>
                <a:lnTo>
                  <a:pt x="2702677" y="806083"/>
                </a:lnTo>
                <a:lnTo>
                  <a:pt x="2671918" y="725742"/>
                </a:lnTo>
                <a:lnTo>
                  <a:pt x="2655916" y="685826"/>
                </a:lnTo>
                <a:lnTo>
                  <a:pt x="2638947" y="646306"/>
                </a:lnTo>
                <a:lnTo>
                  <a:pt x="2620596" y="607351"/>
                </a:lnTo>
                <a:lnTo>
                  <a:pt x="2600448" y="569132"/>
                </a:lnTo>
                <a:lnTo>
                  <a:pt x="2578088" y="531817"/>
                </a:lnTo>
                <a:lnTo>
                  <a:pt x="2553103" y="495576"/>
                </a:lnTo>
                <a:lnTo>
                  <a:pt x="2525076" y="460579"/>
                </a:lnTo>
                <a:lnTo>
                  <a:pt x="2493594" y="426996"/>
                </a:lnTo>
                <a:lnTo>
                  <a:pt x="2458243" y="394996"/>
                </a:lnTo>
                <a:lnTo>
                  <a:pt x="2418606" y="364749"/>
                </a:lnTo>
                <a:lnTo>
                  <a:pt x="2374270" y="336424"/>
                </a:lnTo>
                <a:lnTo>
                  <a:pt x="2324820" y="310192"/>
                </a:lnTo>
                <a:lnTo>
                  <a:pt x="2256397" y="279131"/>
                </a:lnTo>
                <a:lnTo>
                  <a:pt x="2218504" y="263254"/>
                </a:lnTo>
                <a:lnTo>
                  <a:pt x="2178361" y="247239"/>
                </a:lnTo>
                <a:lnTo>
                  <a:pt x="2136124" y="231155"/>
                </a:lnTo>
                <a:lnTo>
                  <a:pt x="2091947" y="215071"/>
                </a:lnTo>
                <a:lnTo>
                  <a:pt x="2045983" y="199056"/>
                </a:lnTo>
                <a:lnTo>
                  <a:pt x="1998387" y="183179"/>
                </a:lnTo>
                <a:lnTo>
                  <a:pt x="1949313" y="167511"/>
                </a:lnTo>
                <a:lnTo>
                  <a:pt x="1898915" y="152119"/>
                </a:lnTo>
                <a:lnTo>
                  <a:pt x="1847348" y="137073"/>
                </a:lnTo>
                <a:lnTo>
                  <a:pt x="1794766" y="122443"/>
                </a:lnTo>
                <a:lnTo>
                  <a:pt x="1741322" y="108297"/>
                </a:lnTo>
                <a:lnTo>
                  <a:pt x="1687171" y="94705"/>
                </a:lnTo>
                <a:lnTo>
                  <a:pt x="1632468" y="81736"/>
                </a:lnTo>
                <a:lnTo>
                  <a:pt x="1577365" y="69459"/>
                </a:lnTo>
                <a:lnTo>
                  <a:pt x="1522019" y="57944"/>
                </a:lnTo>
                <a:lnTo>
                  <a:pt x="1466582" y="47260"/>
                </a:lnTo>
                <a:lnTo>
                  <a:pt x="1411210" y="37475"/>
                </a:lnTo>
                <a:lnTo>
                  <a:pt x="1356055" y="28660"/>
                </a:lnTo>
                <a:lnTo>
                  <a:pt x="1301273" y="20884"/>
                </a:lnTo>
                <a:lnTo>
                  <a:pt x="1247017" y="14215"/>
                </a:lnTo>
                <a:lnTo>
                  <a:pt x="1193442" y="8722"/>
                </a:lnTo>
                <a:lnTo>
                  <a:pt x="1140703" y="4476"/>
                </a:lnTo>
                <a:lnTo>
                  <a:pt x="1088952" y="1546"/>
                </a:lnTo>
                <a:lnTo>
                  <a:pt x="1038344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2682" y="3741561"/>
            <a:ext cx="175963" cy="17591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6502" y="3845223"/>
            <a:ext cx="175963" cy="176015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852445" y="4408766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1" y="7523"/>
                </a:lnTo>
                <a:lnTo>
                  <a:pt x="60401" y="28470"/>
                </a:lnTo>
                <a:lnTo>
                  <a:pt x="28464" y="60410"/>
                </a:lnTo>
                <a:lnTo>
                  <a:pt x="7521" y="100909"/>
                </a:lnTo>
                <a:lnTo>
                  <a:pt x="0" y="147534"/>
                </a:lnTo>
                <a:lnTo>
                  <a:pt x="7521" y="194160"/>
                </a:lnTo>
                <a:lnTo>
                  <a:pt x="28464" y="234659"/>
                </a:lnTo>
                <a:lnTo>
                  <a:pt x="60401" y="266598"/>
                </a:lnTo>
                <a:lnTo>
                  <a:pt x="100901" y="287546"/>
                </a:lnTo>
                <a:lnTo>
                  <a:pt x="147534" y="295069"/>
                </a:lnTo>
                <a:lnTo>
                  <a:pt x="194155" y="287546"/>
                </a:lnTo>
                <a:lnTo>
                  <a:pt x="234651" y="266598"/>
                </a:lnTo>
                <a:lnTo>
                  <a:pt x="266588" y="234659"/>
                </a:lnTo>
                <a:lnTo>
                  <a:pt x="287536" y="194160"/>
                </a:lnTo>
                <a:lnTo>
                  <a:pt x="295059" y="147534"/>
                </a:lnTo>
                <a:lnTo>
                  <a:pt x="287536" y="100909"/>
                </a:lnTo>
                <a:lnTo>
                  <a:pt x="266588" y="60410"/>
                </a:lnTo>
                <a:lnTo>
                  <a:pt x="234651" y="28470"/>
                </a:lnTo>
                <a:lnTo>
                  <a:pt x="194155" y="7523"/>
                </a:lnTo>
                <a:lnTo>
                  <a:pt x="1475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370220" y="3731928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9" y="7513"/>
                </a:lnTo>
                <a:lnTo>
                  <a:pt x="60410" y="28440"/>
                </a:lnTo>
                <a:lnTo>
                  <a:pt x="28470" y="60365"/>
                </a:lnTo>
                <a:lnTo>
                  <a:pt x="7523" y="100868"/>
                </a:lnTo>
                <a:lnTo>
                  <a:pt x="0" y="147534"/>
                </a:lnTo>
                <a:lnTo>
                  <a:pt x="7523" y="194160"/>
                </a:lnTo>
                <a:lnTo>
                  <a:pt x="28470" y="234659"/>
                </a:lnTo>
                <a:lnTo>
                  <a:pt x="60410" y="266598"/>
                </a:lnTo>
                <a:lnTo>
                  <a:pt x="100909" y="287546"/>
                </a:lnTo>
                <a:lnTo>
                  <a:pt x="147534" y="295069"/>
                </a:lnTo>
                <a:lnTo>
                  <a:pt x="194160" y="287546"/>
                </a:lnTo>
                <a:lnTo>
                  <a:pt x="234659" y="266598"/>
                </a:lnTo>
                <a:lnTo>
                  <a:pt x="266598" y="234659"/>
                </a:lnTo>
                <a:lnTo>
                  <a:pt x="287546" y="194160"/>
                </a:lnTo>
                <a:lnTo>
                  <a:pt x="295069" y="147534"/>
                </a:lnTo>
                <a:lnTo>
                  <a:pt x="287546" y="100868"/>
                </a:lnTo>
                <a:lnTo>
                  <a:pt x="266598" y="60365"/>
                </a:lnTo>
                <a:lnTo>
                  <a:pt x="234659" y="28440"/>
                </a:lnTo>
                <a:lnTo>
                  <a:pt x="194160" y="7513"/>
                </a:lnTo>
                <a:lnTo>
                  <a:pt x="1475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62010" y="2156688"/>
            <a:ext cx="172141" cy="172141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109957" y="1535555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9" y="7523"/>
                </a:lnTo>
                <a:lnTo>
                  <a:pt x="60410" y="28470"/>
                </a:lnTo>
                <a:lnTo>
                  <a:pt x="28470" y="60410"/>
                </a:lnTo>
                <a:lnTo>
                  <a:pt x="7523" y="100909"/>
                </a:lnTo>
                <a:lnTo>
                  <a:pt x="0" y="147534"/>
                </a:lnTo>
                <a:lnTo>
                  <a:pt x="7523" y="194160"/>
                </a:lnTo>
                <a:lnTo>
                  <a:pt x="28470" y="234659"/>
                </a:lnTo>
                <a:lnTo>
                  <a:pt x="60410" y="266598"/>
                </a:lnTo>
                <a:lnTo>
                  <a:pt x="100909" y="287546"/>
                </a:lnTo>
                <a:lnTo>
                  <a:pt x="147534" y="295069"/>
                </a:lnTo>
                <a:lnTo>
                  <a:pt x="194160" y="287546"/>
                </a:lnTo>
                <a:lnTo>
                  <a:pt x="234659" y="266598"/>
                </a:lnTo>
                <a:lnTo>
                  <a:pt x="266598" y="234659"/>
                </a:lnTo>
                <a:lnTo>
                  <a:pt x="287546" y="194160"/>
                </a:lnTo>
                <a:lnTo>
                  <a:pt x="295069" y="147534"/>
                </a:lnTo>
                <a:lnTo>
                  <a:pt x="287546" y="100909"/>
                </a:lnTo>
                <a:lnTo>
                  <a:pt x="266598" y="60410"/>
                </a:lnTo>
                <a:lnTo>
                  <a:pt x="234659" y="28470"/>
                </a:lnTo>
                <a:lnTo>
                  <a:pt x="194160" y="7523"/>
                </a:lnTo>
                <a:lnTo>
                  <a:pt x="14753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8031435" y="0"/>
            <a:ext cx="2065655" cy="725805"/>
          </a:xfrm>
          <a:custGeom>
            <a:avLst/>
            <a:gdLst/>
            <a:ahLst/>
            <a:cxnLst/>
            <a:rect l="l" t="t" r="r" b="b"/>
            <a:pathLst>
              <a:path w="2065655" h="725805">
                <a:moveTo>
                  <a:pt x="2065468" y="0"/>
                </a:moveTo>
                <a:lnTo>
                  <a:pt x="0" y="0"/>
                </a:lnTo>
                <a:lnTo>
                  <a:pt x="17402" y="28529"/>
                </a:lnTo>
                <a:lnTo>
                  <a:pt x="37162" y="67348"/>
                </a:lnTo>
                <a:lnTo>
                  <a:pt x="54642" y="107102"/>
                </a:lnTo>
                <a:lnTo>
                  <a:pt x="70695" y="147442"/>
                </a:lnTo>
                <a:lnTo>
                  <a:pt x="86177" y="188017"/>
                </a:lnTo>
                <a:lnTo>
                  <a:pt x="101943" y="228477"/>
                </a:lnTo>
                <a:lnTo>
                  <a:pt x="118848" y="268473"/>
                </a:lnTo>
                <a:lnTo>
                  <a:pt x="137747" y="307655"/>
                </a:lnTo>
                <a:lnTo>
                  <a:pt x="159494" y="345673"/>
                </a:lnTo>
                <a:lnTo>
                  <a:pt x="184945" y="382177"/>
                </a:lnTo>
                <a:lnTo>
                  <a:pt x="214955" y="416817"/>
                </a:lnTo>
                <a:lnTo>
                  <a:pt x="250378" y="449244"/>
                </a:lnTo>
                <a:lnTo>
                  <a:pt x="292069" y="479107"/>
                </a:lnTo>
                <a:lnTo>
                  <a:pt x="340883" y="506057"/>
                </a:lnTo>
                <a:lnTo>
                  <a:pt x="412452" y="537766"/>
                </a:lnTo>
                <a:lnTo>
                  <a:pt x="453347" y="554014"/>
                </a:lnTo>
                <a:lnTo>
                  <a:pt x="497222" y="570332"/>
                </a:lnTo>
                <a:lnTo>
                  <a:pt x="543753" y="586575"/>
                </a:lnTo>
                <a:lnTo>
                  <a:pt x="592620" y="602599"/>
                </a:lnTo>
                <a:lnTo>
                  <a:pt x="643500" y="618260"/>
                </a:lnTo>
                <a:lnTo>
                  <a:pt x="696071" y="633413"/>
                </a:lnTo>
                <a:lnTo>
                  <a:pt x="750013" y="647913"/>
                </a:lnTo>
                <a:lnTo>
                  <a:pt x="805002" y="661615"/>
                </a:lnTo>
                <a:lnTo>
                  <a:pt x="860717" y="674376"/>
                </a:lnTo>
                <a:lnTo>
                  <a:pt x="916837" y="686051"/>
                </a:lnTo>
                <a:lnTo>
                  <a:pt x="973039" y="696495"/>
                </a:lnTo>
                <a:lnTo>
                  <a:pt x="1029002" y="705563"/>
                </a:lnTo>
                <a:lnTo>
                  <a:pt x="1084404" y="713112"/>
                </a:lnTo>
                <a:lnTo>
                  <a:pt x="1138923" y="718997"/>
                </a:lnTo>
                <a:lnTo>
                  <a:pt x="1192237" y="723072"/>
                </a:lnTo>
                <a:lnTo>
                  <a:pt x="1244613" y="725218"/>
                </a:lnTo>
                <a:lnTo>
                  <a:pt x="1293965" y="725218"/>
                </a:lnTo>
                <a:lnTo>
                  <a:pt x="1341024" y="723072"/>
                </a:lnTo>
                <a:lnTo>
                  <a:pt x="1387013" y="718394"/>
                </a:lnTo>
                <a:lnTo>
                  <a:pt x="1429478" y="711257"/>
                </a:lnTo>
                <a:lnTo>
                  <a:pt x="1468807" y="701444"/>
                </a:lnTo>
                <a:lnTo>
                  <a:pt x="1511239" y="685851"/>
                </a:lnTo>
                <a:lnTo>
                  <a:pt x="1552003" y="665163"/>
                </a:lnTo>
                <a:lnTo>
                  <a:pt x="1591163" y="639879"/>
                </a:lnTo>
                <a:lnTo>
                  <a:pt x="1628781" y="610499"/>
                </a:lnTo>
                <a:lnTo>
                  <a:pt x="1664922" y="577523"/>
                </a:lnTo>
                <a:lnTo>
                  <a:pt x="1699648" y="541450"/>
                </a:lnTo>
                <a:lnTo>
                  <a:pt x="1733022" y="502779"/>
                </a:lnTo>
                <a:lnTo>
                  <a:pt x="1765108" y="462011"/>
                </a:lnTo>
                <a:lnTo>
                  <a:pt x="1795969" y="419644"/>
                </a:lnTo>
                <a:lnTo>
                  <a:pt x="1825668" y="376179"/>
                </a:lnTo>
                <a:lnTo>
                  <a:pt x="1854268" y="332115"/>
                </a:lnTo>
                <a:lnTo>
                  <a:pt x="1881833" y="287951"/>
                </a:lnTo>
                <a:lnTo>
                  <a:pt x="1908426" y="244186"/>
                </a:lnTo>
                <a:lnTo>
                  <a:pt x="1958948" y="159856"/>
                </a:lnTo>
                <a:lnTo>
                  <a:pt x="1983003" y="120288"/>
                </a:lnTo>
                <a:lnTo>
                  <a:pt x="2006339" y="83119"/>
                </a:lnTo>
                <a:lnTo>
                  <a:pt x="2029019" y="48847"/>
                </a:lnTo>
                <a:lnTo>
                  <a:pt x="2051106" y="17973"/>
                </a:lnTo>
                <a:lnTo>
                  <a:pt x="2065468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9149564" y="38009"/>
            <a:ext cx="791210" cy="789940"/>
          </a:xfrm>
          <a:custGeom>
            <a:avLst/>
            <a:gdLst/>
            <a:ahLst/>
            <a:cxnLst/>
            <a:rect l="l" t="t" r="r" b="b"/>
            <a:pathLst>
              <a:path w="791209" h="789940">
                <a:moveTo>
                  <a:pt x="291195" y="0"/>
                </a:moveTo>
                <a:lnTo>
                  <a:pt x="121776" y="91724"/>
                </a:lnTo>
                <a:lnTo>
                  <a:pt x="290671" y="385747"/>
                </a:lnTo>
                <a:lnTo>
                  <a:pt x="0" y="537156"/>
                </a:lnTo>
                <a:lnTo>
                  <a:pt x="55390" y="645530"/>
                </a:lnTo>
                <a:lnTo>
                  <a:pt x="338628" y="492131"/>
                </a:lnTo>
                <a:lnTo>
                  <a:pt x="356280" y="529540"/>
                </a:lnTo>
                <a:lnTo>
                  <a:pt x="372937" y="560102"/>
                </a:lnTo>
                <a:lnTo>
                  <a:pt x="389349" y="588946"/>
                </a:lnTo>
                <a:lnTo>
                  <a:pt x="406264" y="621201"/>
                </a:lnTo>
                <a:lnTo>
                  <a:pt x="424433" y="661995"/>
                </a:lnTo>
                <a:lnTo>
                  <a:pt x="444603" y="716456"/>
                </a:lnTo>
                <a:lnTo>
                  <a:pt x="467525" y="789714"/>
                </a:lnTo>
                <a:lnTo>
                  <a:pt x="640818" y="710973"/>
                </a:lnTo>
                <a:lnTo>
                  <a:pt x="484278" y="386166"/>
                </a:lnTo>
                <a:lnTo>
                  <a:pt x="791180" y="247112"/>
                </a:lnTo>
                <a:lnTo>
                  <a:pt x="718093" y="112143"/>
                </a:lnTo>
                <a:lnTo>
                  <a:pt x="416322" y="278525"/>
                </a:lnTo>
                <a:lnTo>
                  <a:pt x="291195" y="0"/>
                </a:lnTo>
                <a:close/>
              </a:path>
            </a:pathLst>
          </a:custGeom>
          <a:solidFill>
            <a:srgbClr val="9AAC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9149564" y="38009"/>
            <a:ext cx="791210" cy="789940"/>
          </a:xfrm>
          <a:custGeom>
            <a:avLst/>
            <a:gdLst/>
            <a:ahLst/>
            <a:cxnLst/>
            <a:rect l="l" t="t" r="r" b="b"/>
            <a:pathLst>
              <a:path w="791209" h="789940">
                <a:moveTo>
                  <a:pt x="0" y="537156"/>
                </a:moveTo>
                <a:lnTo>
                  <a:pt x="290671" y="385747"/>
                </a:lnTo>
                <a:lnTo>
                  <a:pt x="121776" y="91724"/>
                </a:lnTo>
                <a:lnTo>
                  <a:pt x="291195" y="0"/>
                </a:lnTo>
                <a:lnTo>
                  <a:pt x="416322" y="278525"/>
                </a:lnTo>
                <a:lnTo>
                  <a:pt x="718093" y="112143"/>
                </a:lnTo>
                <a:lnTo>
                  <a:pt x="791180" y="247112"/>
                </a:lnTo>
                <a:lnTo>
                  <a:pt x="484278" y="386166"/>
                </a:lnTo>
                <a:lnTo>
                  <a:pt x="640818" y="710973"/>
                </a:lnTo>
                <a:lnTo>
                  <a:pt x="467525" y="789714"/>
                </a:lnTo>
                <a:lnTo>
                  <a:pt x="444603" y="716456"/>
                </a:lnTo>
                <a:lnTo>
                  <a:pt x="424433" y="661995"/>
                </a:lnTo>
                <a:lnTo>
                  <a:pt x="406264" y="621201"/>
                </a:lnTo>
                <a:lnTo>
                  <a:pt x="372937" y="560102"/>
                </a:lnTo>
                <a:lnTo>
                  <a:pt x="356280" y="529540"/>
                </a:lnTo>
                <a:lnTo>
                  <a:pt x="338628" y="492131"/>
                </a:lnTo>
                <a:lnTo>
                  <a:pt x="55390" y="645530"/>
                </a:lnTo>
                <a:lnTo>
                  <a:pt x="0" y="537156"/>
                </a:lnTo>
                <a:close/>
              </a:path>
            </a:pathLst>
          </a:custGeom>
          <a:ln w="10470">
            <a:solidFill>
              <a:srgbClr val="9AAC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4199920" y="6925341"/>
            <a:ext cx="5904230" cy="4383405"/>
          </a:xfrm>
          <a:custGeom>
            <a:avLst/>
            <a:gdLst/>
            <a:ahLst/>
            <a:cxnLst/>
            <a:rect l="l" t="t" r="r" b="b"/>
            <a:pathLst>
              <a:path w="5904230" h="4383405">
                <a:moveTo>
                  <a:pt x="5904179" y="80454"/>
                </a:moveTo>
                <a:lnTo>
                  <a:pt x="5819318" y="53682"/>
                </a:lnTo>
                <a:lnTo>
                  <a:pt x="5766054" y="39522"/>
                </a:lnTo>
                <a:lnTo>
                  <a:pt x="5713958" y="27609"/>
                </a:lnTo>
                <a:lnTo>
                  <a:pt x="5662981" y="17894"/>
                </a:lnTo>
                <a:lnTo>
                  <a:pt x="5613133" y="10325"/>
                </a:lnTo>
                <a:lnTo>
                  <a:pt x="5564390" y="4864"/>
                </a:lnTo>
                <a:lnTo>
                  <a:pt x="5516740" y="1435"/>
                </a:lnTo>
                <a:lnTo>
                  <a:pt x="5470182" y="0"/>
                </a:lnTo>
                <a:lnTo>
                  <a:pt x="5424678" y="508"/>
                </a:lnTo>
                <a:lnTo>
                  <a:pt x="5380240" y="2908"/>
                </a:lnTo>
                <a:lnTo>
                  <a:pt x="5336832" y="7150"/>
                </a:lnTo>
                <a:lnTo>
                  <a:pt x="5294452" y="13169"/>
                </a:lnTo>
                <a:lnTo>
                  <a:pt x="5253088" y="20942"/>
                </a:lnTo>
                <a:lnTo>
                  <a:pt x="5212715" y="30391"/>
                </a:lnTo>
                <a:lnTo>
                  <a:pt x="5173332" y="41465"/>
                </a:lnTo>
                <a:lnTo>
                  <a:pt x="5134915" y="54140"/>
                </a:lnTo>
                <a:lnTo>
                  <a:pt x="5097462" y="68326"/>
                </a:lnTo>
                <a:lnTo>
                  <a:pt x="5060950" y="84010"/>
                </a:lnTo>
                <a:lnTo>
                  <a:pt x="5025364" y="101117"/>
                </a:lnTo>
                <a:lnTo>
                  <a:pt x="4990693" y="119595"/>
                </a:lnTo>
                <a:lnTo>
                  <a:pt x="4956937" y="139407"/>
                </a:lnTo>
                <a:lnTo>
                  <a:pt x="4924056" y="160489"/>
                </a:lnTo>
                <a:lnTo>
                  <a:pt x="4892065" y="182791"/>
                </a:lnTo>
                <a:lnTo>
                  <a:pt x="4860925" y="206273"/>
                </a:lnTo>
                <a:lnTo>
                  <a:pt x="4830635" y="230860"/>
                </a:lnTo>
                <a:lnTo>
                  <a:pt x="4801184" y="256527"/>
                </a:lnTo>
                <a:lnTo>
                  <a:pt x="4772545" y="283222"/>
                </a:lnTo>
                <a:lnTo>
                  <a:pt x="4744720" y="310870"/>
                </a:lnTo>
                <a:lnTo>
                  <a:pt x="4717681" y="339432"/>
                </a:lnTo>
                <a:lnTo>
                  <a:pt x="4691431" y="368858"/>
                </a:lnTo>
                <a:lnTo>
                  <a:pt x="4665942" y="399110"/>
                </a:lnTo>
                <a:lnTo>
                  <a:pt x="4641202" y="430110"/>
                </a:lnTo>
                <a:lnTo>
                  <a:pt x="4617199" y="461822"/>
                </a:lnTo>
                <a:lnTo>
                  <a:pt x="4593920" y="494195"/>
                </a:lnTo>
                <a:lnTo>
                  <a:pt x="4571365" y="527164"/>
                </a:lnTo>
                <a:lnTo>
                  <a:pt x="4549495" y="560705"/>
                </a:lnTo>
                <a:lnTo>
                  <a:pt x="4528312" y="594741"/>
                </a:lnTo>
                <a:lnTo>
                  <a:pt x="4507801" y="629234"/>
                </a:lnTo>
                <a:lnTo>
                  <a:pt x="4487938" y="664121"/>
                </a:lnTo>
                <a:lnTo>
                  <a:pt x="4468723" y="699363"/>
                </a:lnTo>
                <a:lnTo>
                  <a:pt x="4450131" y="734910"/>
                </a:lnTo>
                <a:lnTo>
                  <a:pt x="4432160" y="770699"/>
                </a:lnTo>
                <a:lnTo>
                  <a:pt x="4414799" y="806678"/>
                </a:lnTo>
                <a:lnTo>
                  <a:pt x="4388942" y="864019"/>
                </a:lnTo>
                <a:lnTo>
                  <a:pt x="4365930" y="920661"/>
                </a:lnTo>
                <a:lnTo>
                  <a:pt x="4345635" y="976604"/>
                </a:lnTo>
                <a:lnTo>
                  <a:pt x="4327868" y="1031849"/>
                </a:lnTo>
                <a:lnTo>
                  <a:pt x="4312501" y="1086408"/>
                </a:lnTo>
                <a:lnTo>
                  <a:pt x="4299394" y="1140282"/>
                </a:lnTo>
                <a:lnTo>
                  <a:pt x="4288371" y="1193457"/>
                </a:lnTo>
                <a:lnTo>
                  <a:pt x="4279290" y="1245971"/>
                </a:lnTo>
                <a:lnTo>
                  <a:pt x="4272000" y="1297800"/>
                </a:lnTo>
                <a:lnTo>
                  <a:pt x="4266349" y="1348955"/>
                </a:lnTo>
                <a:lnTo>
                  <a:pt x="4262196" y="1399438"/>
                </a:lnTo>
                <a:lnTo>
                  <a:pt x="4259377" y="1449260"/>
                </a:lnTo>
                <a:lnTo>
                  <a:pt x="4257738" y="1498422"/>
                </a:lnTo>
                <a:lnTo>
                  <a:pt x="4257154" y="1546923"/>
                </a:lnTo>
                <a:lnTo>
                  <a:pt x="4257446" y="1594777"/>
                </a:lnTo>
                <a:lnTo>
                  <a:pt x="4258475" y="1641970"/>
                </a:lnTo>
                <a:lnTo>
                  <a:pt x="4260088" y="1688515"/>
                </a:lnTo>
                <a:lnTo>
                  <a:pt x="4262132" y="1734426"/>
                </a:lnTo>
                <a:lnTo>
                  <a:pt x="4264457" y="1779689"/>
                </a:lnTo>
                <a:lnTo>
                  <a:pt x="4269359" y="1868322"/>
                </a:lnTo>
                <a:lnTo>
                  <a:pt x="4271619" y="1911692"/>
                </a:lnTo>
                <a:lnTo>
                  <a:pt x="4273562" y="1954441"/>
                </a:lnTo>
                <a:lnTo>
                  <a:pt x="4275036" y="1996567"/>
                </a:lnTo>
                <a:lnTo>
                  <a:pt x="4275887" y="2038070"/>
                </a:lnTo>
                <a:lnTo>
                  <a:pt x="4275963" y="2078964"/>
                </a:lnTo>
                <a:lnTo>
                  <a:pt x="4275099" y="2119249"/>
                </a:lnTo>
                <a:lnTo>
                  <a:pt x="4273181" y="2158936"/>
                </a:lnTo>
                <a:lnTo>
                  <a:pt x="4270019" y="2198001"/>
                </a:lnTo>
                <a:lnTo>
                  <a:pt x="4265485" y="2236482"/>
                </a:lnTo>
                <a:lnTo>
                  <a:pt x="4259364" y="2290902"/>
                </a:lnTo>
                <a:lnTo>
                  <a:pt x="4255757" y="2344991"/>
                </a:lnTo>
                <a:lnTo>
                  <a:pt x="4254258" y="2398611"/>
                </a:lnTo>
                <a:lnTo>
                  <a:pt x="4254424" y="2451570"/>
                </a:lnTo>
                <a:lnTo>
                  <a:pt x="4255833" y="2503728"/>
                </a:lnTo>
                <a:lnTo>
                  <a:pt x="4258056" y="2554922"/>
                </a:lnTo>
                <a:lnTo>
                  <a:pt x="4260659" y="2604998"/>
                </a:lnTo>
                <a:lnTo>
                  <a:pt x="4263225" y="2653766"/>
                </a:lnTo>
                <a:lnTo>
                  <a:pt x="4265320" y="2701086"/>
                </a:lnTo>
                <a:lnTo>
                  <a:pt x="4266514" y="2746794"/>
                </a:lnTo>
                <a:lnTo>
                  <a:pt x="4266387" y="2790723"/>
                </a:lnTo>
                <a:lnTo>
                  <a:pt x="4264507" y="2832709"/>
                </a:lnTo>
                <a:lnTo>
                  <a:pt x="4260456" y="2872613"/>
                </a:lnTo>
                <a:lnTo>
                  <a:pt x="4253789" y="2910243"/>
                </a:lnTo>
                <a:lnTo>
                  <a:pt x="4230929" y="2978073"/>
                </a:lnTo>
                <a:lnTo>
                  <a:pt x="4192524" y="3034919"/>
                </a:lnTo>
                <a:lnTo>
                  <a:pt x="4135132" y="3079496"/>
                </a:lnTo>
                <a:lnTo>
                  <a:pt x="4098264" y="3096768"/>
                </a:lnTo>
                <a:lnTo>
                  <a:pt x="4037863" y="3112643"/>
                </a:lnTo>
                <a:lnTo>
                  <a:pt x="4002265" y="3117024"/>
                </a:lnTo>
                <a:lnTo>
                  <a:pt x="4001211" y="3117024"/>
                </a:lnTo>
                <a:lnTo>
                  <a:pt x="3965562" y="3118980"/>
                </a:lnTo>
                <a:lnTo>
                  <a:pt x="3925773" y="3118980"/>
                </a:lnTo>
                <a:lnTo>
                  <a:pt x="3882872" y="3117024"/>
                </a:lnTo>
                <a:lnTo>
                  <a:pt x="3838105" y="3113316"/>
                </a:lnTo>
                <a:lnTo>
                  <a:pt x="3791318" y="3107982"/>
                </a:lnTo>
                <a:lnTo>
                  <a:pt x="3742690" y="3101187"/>
                </a:lnTo>
                <a:lnTo>
                  <a:pt x="3692410" y="3093085"/>
                </a:lnTo>
                <a:lnTo>
                  <a:pt x="3640683" y="3083801"/>
                </a:lnTo>
                <a:lnTo>
                  <a:pt x="3587673" y="3073514"/>
                </a:lnTo>
                <a:lnTo>
                  <a:pt x="3478644" y="3050527"/>
                </a:lnTo>
                <a:lnTo>
                  <a:pt x="3085134" y="2960636"/>
                </a:lnTo>
                <a:lnTo>
                  <a:pt x="2975584" y="2937281"/>
                </a:lnTo>
                <a:lnTo>
                  <a:pt x="2922244" y="2926740"/>
                </a:lnTo>
                <a:lnTo>
                  <a:pt x="2870098" y="2917190"/>
                </a:lnTo>
                <a:lnTo>
                  <a:pt x="2819362" y="2908744"/>
                </a:lnTo>
                <a:lnTo>
                  <a:pt x="2770213" y="2901581"/>
                </a:lnTo>
                <a:lnTo>
                  <a:pt x="2722829" y="2895841"/>
                </a:lnTo>
                <a:lnTo>
                  <a:pt x="2677426" y="2891688"/>
                </a:lnTo>
                <a:lnTo>
                  <a:pt x="2634183" y="2889262"/>
                </a:lnTo>
                <a:lnTo>
                  <a:pt x="2593276" y="2888716"/>
                </a:lnTo>
                <a:lnTo>
                  <a:pt x="2532507" y="2890380"/>
                </a:lnTo>
                <a:lnTo>
                  <a:pt x="2473172" y="2893923"/>
                </a:lnTo>
                <a:lnTo>
                  <a:pt x="2415260" y="2899206"/>
                </a:lnTo>
                <a:lnTo>
                  <a:pt x="2358771" y="2906090"/>
                </a:lnTo>
                <a:lnTo>
                  <a:pt x="2303678" y="2914434"/>
                </a:lnTo>
                <a:lnTo>
                  <a:pt x="2249982" y="2924124"/>
                </a:lnTo>
                <a:lnTo>
                  <a:pt x="2197671" y="2935008"/>
                </a:lnTo>
                <a:lnTo>
                  <a:pt x="2146744" y="2946958"/>
                </a:lnTo>
                <a:lnTo>
                  <a:pt x="2097163" y="2959836"/>
                </a:lnTo>
                <a:lnTo>
                  <a:pt x="2048954" y="2973514"/>
                </a:lnTo>
                <a:lnTo>
                  <a:pt x="2002078" y="2987852"/>
                </a:lnTo>
                <a:lnTo>
                  <a:pt x="1956536" y="3002711"/>
                </a:lnTo>
                <a:lnTo>
                  <a:pt x="1912327" y="3017977"/>
                </a:lnTo>
                <a:lnTo>
                  <a:pt x="1869427" y="3033496"/>
                </a:lnTo>
                <a:lnTo>
                  <a:pt x="1827834" y="3049143"/>
                </a:lnTo>
                <a:lnTo>
                  <a:pt x="1787525" y="3064764"/>
                </a:lnTo>
                <a:lnTo>
                  <a:pt x="1639062" y="3124517"/>
                </a:lnTo>
                <a:lnTo>
                  <a:pt x="1581404" y="3149333"/>
                </a:lnTo>
                <a:lnTo>
                  <a:pt x="1532953" y="3173438"/>
                </a:lnTo>
                <a:lnTo>
                  <a:pt x="1491881" y="3197364"/>
                </a:lnTo>
                <a:lnTo>
                  <a:pt x="1456359" y="3221647"/>
                </a:lnTo>
                <a:lnTo>
                  <a:pt x="1424571" y="3246805"/>
                </a:lnTo>
                <a:lnTo>
                  <a:pt x="1394663" y="3273387"/>
                </a:lnTo>
                <a:lnTo>
                  <a:pt x="1364818" y="3301923"/>
                </a:lnTo>
                <a:lnTo>
                  <a:pt x="1333207" y="3332950"/>
                </a:lnTo>
                <a:lnTo>
                  <a:pt x="1297990" y="3367011"/>
                </a:lnTo>
                <a:lnTo>
                  <a:pt x="1257350" y="3404616"/>
                </a:lnTo>
                <a:lnTo>
                  <a:pt x="1209446" y="3446322"/>
                </a:lnTo>
                <a:lnTo>
                  <a:pt x="1178306" y="3472878"/>
                </a:lnTo>
                <a:lnTo>
                  <a:pt x="1145413" y="3501517"/>
                </a:lnTo>
                <a:lnTo>
                  <a:pt x="1110957" y="3532022"/>
                </a:lnTo>
                <a:lnTo>
                  <a:pt x="1038034" y="3597745"/>
                </a:lnTo>
                <a:lnTo>
                  <a:pt x="679196" y="3926636"/>
                </a:lnTo>
                <a:lnTo>
                  <a:pt x="601141" y="3996398"/>
                </a:lnTo>
                <a:lnTo>
                  <a:pt x="563422" y="4029481"/>
                </a:lnTo>
                <a:lnTo>
                  <a:pt x="526796" y="4061053"/>
                </a:lnTo>
                <a:lnTo>
                  <a:pt x="491464" y="4090911"/>
                </a:lnTo>
                <a:lnTo>
                  <a:pt x="452818" y="4120997"/>
                </a:lnTo>
                <a:lnTo>
                  <a:pt x="410552" y="4150245"/>
                </a:lnTo>
                <a:lnTo>
                  <a:pt x="365467" y="4178693"/>
                </a:lnTo>
                <a:lnTo>
                  <a:pt x="318350" y="4206392"/>
                </a:lnTo>
                <a:lnTo>
                  <a:pt x="270014" y="4233405"/>
                </a:lnTo>
                <a:lnTo>
                  <a:pt x="125615" y="4310812"/>
                </a:lnTo>
                <a:lnTo>
                  <a:pt x="80352" y="4335577"/>
                </a:lnTo>
                <a:lnTo>
                  <a:pt x="37871" y="4359910"/>
                </a:lnTo>
                <a:lnTo>
                  <a:pt x="0" y="4383214"/>
                </a:lnTo>
                <a:lnTo>
                  <a:pt x="990511" y="4383214"/>
                </a:lnTo>
                <a:lnTo>
                  <a:pt x="5904179" y="4383214"/>
                </a:lnTo>
                <a:lnTo>
                  <a:pt x="5904179" y="3213531"/>
                </a:lnTo>
                <a:lnTo>
                  <a:pt x="5904179" y="3118980"/>
                </a:lnTo>
                <a:lnTo>
                  <a:pt x="5904179" y="107099"/>
                </a:lnTo>
                <a:lnTo>
                  <a:pt x="5904179" y="80454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5190441" y="7019841"/>
            <a:ext cx="4914265" cy="4288790"/>
          </a:xfrm>
          <a:custGeom>
            <a:avLst/>
            <a:gdLst/>
            <a:ahLst/>
            <a:cxnLst/>
            <a:rect l="l" t="t" r="r" b="b"/>
            <a:pathLst>
              <a:path w="4914265" h="4288790">
                <a:moveTo>
                  <a:pt x="4913657" y="12597"/>
                </a:moveTo>
                <a:lnTo>
                  <a:pt x="4898837" y="10334"/>
                </a:lnTo>
                <a:lnTo>
                  <a:pt x="4850383" y="4861"/>
                </a:lnTo>
                <a:lnTo>
                  <a:pt x="4803017" y="1433"/>
                </a:lnTo>
                <a:lnTo>
                  <a:pt x="4756726" y="0"/>
                </a:lnTo>
                <a:lnTo>
                  <a:pt x="4711495" y="508"/>
                </a:lnTo>
                <a:lnTo>
                  <a:pt x="4667311" y="2907"/>
                </a:lnTo>
                <a:lnTo>
                  <a:pt x="4624160" y="7146"/>
                </a:lnTo>
                <a:lnTo>
                  <a:pt x="4582029" y="13173"/>
                </a:lnTo>
                <a:lnTo>
                  <a:pt x="4540905" y="20937"/>
                </a:lnTo>
                <a:lnTo>
                  <a:pt x="4500773" y="30387"/>
                </a:lnTo>
                <a:lnTo>
                  <a:pt x="4461620" y="41471"/>
                </a:lnTo>
                <a:lnTo>
                  <a:pt x="4423433" y="54137"/>
                </a:lnTo>
                <a:lnTo>
                  <a:pt x="4386197" y="68335"/>
                </a:lnTo>
                <a:lnTo>
                  <a:pt x="4349899" y="84013"/>
                </a:lnTo>
                <a:lnTo>
                  <a:pt x="4314526" y="101120"/>
                </a:lnTo>
                <a:lnTo>
                  <a:pt x="4280064" y="119603"/>
                </a:lnTo>
                <a:lnTo>
                  <a:pt x="4246498" y="139413"/>
                </a:lnTo>
                <a:lnTo>
                  <a:pt x="4213817" y="160498"/>
                </a:lnTo>
                <a:lnTo>
                  <a:pt x="4182006" y="182805"/>
                </a:lnTo>
                <a:lnTo>
                  <a:pt x="4151051" y="206285"/>
                </a:lnTo>
                <a:lnTo>
                  <a:pt x="4120939" y="230884"/>
                </a:lnTo>
                <a:lnTo>
                  <a:pt x="4091656" y="256553"/>
                </a:lnTo>
                <a:lnTo>
                  <a:pt x="4063188" y="283240"/>
                </a:lnTo>
                <a:lnTo>
                  <a:pt x="4035523" y="310893"/>
                </a:lnTo>
                <a:lnTo>
                  <a:pt x="4008646" y="339461"/>
                </a:lnTo>
                <a:lnTo>
                  <a:pt x="3982543" y="368893"/>
                </a:lnTo>
                <a:lnTo>
                  <a:pt x="3957202" y="399137"/>
                </a:lnTo>
                <a:lnTo>
                  <a:pt x="3932608" y="430142"/>
                </a:lnTo>
                <a:lnTo>
                  <a:pt x="3908748" y="461857"/>
                </a:lnTo>
                <a:lnTo>
                  <a:pt x="3885608" y="494229"/>
                </a:lnTo>
                <a:lnTo>
                  <a:pt x="3863175" y="527209"/>
                </a:lnTo>
                <a:lnTo>
                  <a:pt x="3841435" y="560744"/>
                </a:lnTo>
                <a:lnTo>
                  <a:pt x="3820375" y="594783"/>
                </a:lnTo>
                <a:lnTo>
                  <a:pt x="3799980" y="629275"/>
                </a:lnTo>
                <a:lnTo>
                  <a:pt x="3780237" y="664168"/>
                </a:lnTo>
                <a:lnTo>
                  <a:pt x="3761133" y="699411"/>
                </a:lnTo>
                <a:lnTo>
                  <a:pt x="3742654" y="734953"/>
                </a:lnTo>
                <a:lnTo>
                  <a:pt x="3724786" y="770741"/>
                </a:lnTo>
                <a:lnTo>
                  <a:pt x="3707516" y="806726"/>
                </a:lnTo>
                <a:lnTo>
                  <a:pt x="3681820" y="864069"/>
                </a:lnTo>
                <a:lnTo>
                  <a:pt x="3658957" y="920709"/>
                </a:lnTo>
                <a:lnTo>
                  <a:pt x="3638775" y="976651"/>
                </a:lnTo>
                <a:lnTo>
                  <a:pt x="3621125" y="1031898"/>
                </a:lnTo>
                <a:lnTo>
                  <a:pt x="3605857" y="1086454"/>
                </a:lnTo>
                <a:lnTo>
                  <a:pt x="3592821" y="1140322"/>
                </a:lnTo>
                <a:lnTo>
                  <a:pt x="3581866" y="1193507"/>
                </a:lnTo>
                <a:lnTo>
                  <a:pt x="3572842" y="1246011"/>
                </a:lnTo>
                <a:lnTo>
                  <a:pt x="3565600" y="1297839"/>
                </a:lnTo>
                <a:lnTo>
                  <a:pt x="3559989" y="1348994"/>
                </a:lnTo>
                <a:lnTo>
                  <a:pt x="3555858" y="1399480"/>
                </a:lnTo>
                <a:lnTo>
                  <a:pt x="3553059" y="1449300"/>
                </a:lnTo>
                <a:lnTo>
                  <a:pt x="3551441" y="1498459"/>
                </a:lnTo>
                <a:lnTo>
                  <a:pt x="3550853" y="1546959"/>
                </a:lnTo>
                <a:lnTo>
                  <a:pt x="3551146" y="1594804"/>
                </a:lnTo>
                <a:lnTo>
                  <a:pt x="3552169" y="1641999"/>
                </a:lnTo>
                <a:lnTo>
                  <a:pt x="3553773" y="1688546"/>
                </a:lnTo>
                <a:lnTo>
                  <a:pt x="3555807" y="1734450"/>
                </a:lnTo>
                <a:lnTo>
                  <a:pt x="3558122" y="1779714"/>
                </a:lnTo>
                <a:lnTo>
                  <a:pt x="3560566" y="1824341"/>
                </a:lnTo>
                <a:lnTo>
                  <a:pt x="3562991" y="1868336"/>
                </a:lnTo>
                <a:lnTo>
                  <a:pt x="3565245" y="1911702"/>
                </a:lnTo>
                <a:lnTo>
                  <a:pt x="3567179" y="1954442"/>
                </a:lnTo>
                <a:lnTo>
                  <a:pt x="3568643" y="1996561"/>
                </a:lnTo>
                <a:lnTo>
                  <a:pt x="3569486" y="2038061"/>
                </a:lnTo>
                <a:lnTo>
                  <a:pt x="3569559" y="2078947"/>
                </a:lnTo>
                <a:lnTo>
                  <a:pt x="3568711" y="2119223"/>
                </a:lnTo>
                <a:lnTo>
                  <a:pt x="3566793" y="2158891"/>
                </a:lnTo>
                <a:lnTo>
                  <a:pt x="3563653" y="2197956"/>
                </a:lnTo>
                <a:lnTo>
                  <a:pt x="3559143" y="2236421"/>
                </a:lnTo>
                <a:lnTo>
                  <a:pt x="3553046" y="2290851"/>
                </a:lnTo>
                <a:lnTo>
                  <a:pt x="3549460" y="2344958"/>
                </a:lnTo>
                <a:lnTo>
                  <a:pt x="3547960" y="2398579"/>
                </a:lnTo>
                <a:lnTo>
                  <a:pt x="3548120" y="2451554"/>
                </a:lnTo>
                <a:lnTo>
                  <a:pt x="3549515" y="2503720"/>
                </a:lnTo>
                <a:lnTo>
                  <a:pt x="3551721" y="2554918"/>
                </a:lnTo>
                <a:lnTo>
                  <a:pt x="3554311" y="2604985"/>
                </a:lnTo>
                <a:lnTo>
                  <a:pt x="3556861" y="2653759"/>
                </a:lnTo>
                <a:lnTo>
                  <a:pt x="3558945" y="2701080"/>
                </a:lnTo>
                <a:lnTo>
                  <a:pt x="3560139" y="2746786"/>
                </a:lnTo>
                <a:lnTo>
                  <a:pt x="3560016" y="2790716"/>
                </a:lnTo>
                <a:lnTo>
                  <a:pt x="3558153" y="2832708"/>
                </a:lnTo>
                <a:lnTo>
                  <a:pt x="3554123" y="2872601"/>
                </a:lnTo>
                <a:lnTo>
                  <a:pt x="3547501" y="2910234"/>
                </a:lnTo>
                <a:lnTo>
                  <a:pt x="3524782" y="2978073"/>
                </a:lnTo>
                <a:lnTo>
                  <a:pt x="3486594" y="3034933"/>
                </a:lnTo>
                <a:lnTo>
                  <a:pt x="3429535" y="3079523"/>
                </a:lnTo>
                <a:lnTo>
                  <a:pt x="3392865" y="3096814"/>
                </a:lnTo>
                <a:lnTo>
                  <a:pt x="3332818" y="3112683"/>
                </a:lnTo>
                <a:lnTo>
                  <a:pt x="3260934" y="3119031"/>
                </a:lnTo>
                <a:lnTo>
                  <a:pt x="3221025" y="3119015"/>
                </a:lnTo>
                <a:lnTo>
                  <a:pt x="3178724" y="3117075"/>
                </a:lnTo>
                <a:lnTo>
                  <a:pt x="3134221" y="3113364"/>
                </a:lnTo>
                <a:lnTo>
                  <a:pt x="3087702" y="3108034"/>
                </a:lnTo>
                <a:lnTo>
                  <a:pt x="3039359" y="3101236"/>
                </a:lnTo>
                <a:lnTo>
                  <a:pt x="2989380" y="3093125"/>
                </a:lnTo>
                <a:lnTo>
                  <a:pt x="2937954" y="3083851"/>
                </a:lnTo>
                <a:lnTo>
                  <a:pt x="2885270" y="3073566"/>
                </a:lnTo>
                <a:lnTo>
                  <a:pt x="2831517" y="3062424"/>
                </a:lnTo>
                <a:lnTo>
                  <a:pt x="2776884" y="3050577"/>
                </a:lnTo>
                <a:lnTo>
                  <a:pt x="2721560" y="3038176"/>
                </a:lnTo>
                <a:lnTo>
                  <a:pt x="2665735" y="3025374"/>
                </a:lnTo>
                <a:lnTo>
                  <a:pt x="2609596" y="3012323"/>
                </a:lnTo>
                <a:lnTo>
                  <a:pt x="2553334" y="2999176"/>
                </a:lnTo>
                <a:lnTo>
                  <a:pt x="2497137" y="2986085"/>
                </a:lnTo>
                <a:lnTo>
                  <a:pt x="2441195" y="2973201"/>
                </a:lnTo>
                <a:lnTo>
                  <a:pt x="2385696" y="2960678"/>
                </a:lnTo>
                <a:lnTo>
                  <a:pt x="2330829" y="2948667"/>
                </a:lnTo>
                <a:lnTo>
                  <a:pt x="2276784" y="2937321"/>
                </a:lnTo>
                <a:lnTo>
                  <a:pt x="2223750" y="2926792"/>
                </a:lnTo>
                <a:lnTo>
                  <a:pt x="2171914" y="2917233"/>
                </a:lnTo>
                <a:lnTo>
                  <a:pt x="2121468" y="2908795"/>
                </a:lnTo>
                <a:lnTo>
                  <a:pt x="2072599" y="2901631"/>
                </a:lnTo>
                <a:lnTo>
                  <a:pt x="2025497" y="2895892"/>
                </a:lnTo>
                <a:lnTo>
                  <a:pt x="1980350" y="2891733"/>
                </a:lnTo>
                <a:lnTo>
                  <a:pt x="1937349" y="2889303"/>
                </a:lnTo>
                <a:lnTo>
                  <a:pt x="1896681" y="2888757"/>
                </a:lnTo>
                <a:lnTo>
                  <a:pt x="1836283" y="2890429"/>
                </a:lnTo>
                <a:lnTo>
                  <a:pt x="1777309" y="2893972"/>
                </a:lnTo>
                <a:lnTo>
                  <a:pt x="1719750" y="2899251"/>
                </a:lnTo>
                <a:lnTo>
                  <a:pt x="1663595" y="2906134"/>
                </a:lnTo>
                <a:lnTo>
                  <a:pt x="1608836" y="2914484"/>
                </a:lnTo>
                <a:lnTo>
                  <a:pt x="1555462" y="2924169"/>
                </a:lnTo>
                <a:lnTo>
                  <a:pt x="1503463" y="2935053"/>
                </a:lnTo>
                <a:lnTo>
                  <a:pt x="1452831" y="2947002"/>
                </a:lnTo>
                <a:lnTo>
                  <a:pt x="1403554" y="2959882"/>
                </a:lnTo>
                <a:lnTo>
                  <a:pt x="1355624" y="2973558"/>
                </a:lnTo>
                <a:lnTo>
                  <a:pt x="1309030" y="2987897"/>
                </a:lnTo>
                <a:lnTo>
                  <a:pt x="1263763" y="3002762"/>
                </a:lnTo>
                <a:lnTo>
                  <a:pt x="1219814" y="3018022"/>
                </a:lnTo>
                <a:lnTo>
                  <a:pt x="1177171" y="3033540"/>
                </a:lnTo>
                <a:lnTo>
                  <a:pt x="1135827" y="3049183"/>
                </a:lnTo>
                <a:lnTo>
                  <a:pt x="1095770" y="3064815"/>
                </a:lnTo>
                <a:lnTo>
                  <a:pt x="1056992" y="3080304"/>
                </a:lnTo>
                <a:lnTo>
                  <a:pt x="1019482" y="3095514"/>
                </a:lnTo>
                <a:lnTo>
                  <a:pt x="983230" y="3110312"/>
                </a:lnTo>
                <a:lnTo>
                  <a:pt x="948228" y="3124561"/>
                </a:lnTo>
                <a:lnTo>
                  <a:pt x="890665" y="3148057"/>
                </a:lnTo>
                <a:lnTo>
                  <a:pt x="841929" y="3168714"/>
                </a:lnTo>
                <a:lnTo>
                  <a:pt x="800324" y="3187861"/>
                </a:lnTo>
                <a:lnTo>
                  <a:pt x="764159" y="3206830"/>
                </a:lnTo>
                <a:lnTo>
                  <a:pt x="731738" y="3226951"/>
                </a:lnTo>
                <a:lnTo>
                  <a:pt x="671357" y="3275968"/>
                </a:lnTo>
                <a:lnTo>
                  <a:pt x="640009" y="3307525"/>
                </a:lnTo>
                <a:lnTo>
                  <a:pt x="605632" y="3345555"/>
                </a:lnTo>
                <a:lnTo>
                  <a:pt x="566532" y="3391387"/>
                </a:lnTo>
                <a:lnTo>
                  <a:pt x="521016" y="3446353"/>
                </a:lnTo>
                <a:lnTo>
                  <a:pt x="474284" y="3508668"/>
                </a:lnTo>
                <a:lnTo>
                  <a:pt x="449832" y="3544825"/>
                </a:lnTo>
                <a:lnTo>
                  <a:pt x="424724" y="3583861"/>
                </a:lnTo>
                <a:lnTo>
                  <a:pt x="399013" y="3625434"/>
                </a:lnTo>
                <a:lnTo>
                  <a:pt x="372748" y="3669204"/>
                </a:lnTo>
                <a:lnTo>
                  <a:pt x="345982" y="3714828"/>
                </a:lnTo>
                <a:lnTo>
                  <a:pt x="318765" y="3761967"/>
                </a:lnTo>
                <a:lnTo>
                  <a:pt x="291149" y="3810279"/>
                </a:lnTo>
                <a:lnTo>
                  <a:pt x="263185" y="3859423"/>
                </a:lnTo>
                <a:lnTo>
                  <a:pt x="234924" y="3909058"/>
                </a:lnTo>
                <a:lnTo>
                  <a:pt x="206418" y="3958843"/>
                </a:lnTo>
                <a:lnTo>
                  <a:pt x="177718" y="4008437"/>
                </a:lnTo>
                <a:lnTo>
                  <a:pt x="148875" y="4057498"/>
                </a:lnTo>
                <a:lnTo>
                  <a:pt x="119940" y="4105686"/>
                </a:lnTo>
                <a:lnTo>
                  <a:pt x="90965" y="4152660"/>
                </a:lnTo>
                <a:lnTo>
                  <a:pt x="62001" y="4198079"/>
                </a:lnTo>
                <a:lnTo>
                  <a:pt x="33099" y="4241601"/>
                </a:lnTo>
                <a:lnTo>
                  <a:pt x="4310" y="4282886"/>
                </a:lnTo>
                <a:lnTo>
                  <a:pt x="0" y="4288715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7147848" y="10371051"/>
            <a:ext cx="2407920" cy="937894"/>
          </a:xfrm>
          <a:custGeom>
            <a:avLst/>
            <a:gdLst/>
            <a:ahLst/>
            <a:cxnLst/>
            <a:rect l="l" t="t" r="r" b="b"/>
            <a:pathLst>
              <a:path w="2407919" h="937895">
                <a:moveTo>
                  <a:pt x="125027" y="0"/>
                </a:moveTo>
                <a:lnTo>
                  <a:pt x="82192" y="1067"/>
                </a:lnTo>
                <a:lnTo>
                  <a:pt x="21040" y="9822"/>
                </a:lnTo>
                <a:lnTo>
                  <a:pt x="0" y="30414"/>
                </a:lnTo>
                <a:lnTo>
                  <a:pt x="7397" y="48497"/>
                </a:lnTo>
                <a:lnTo>
                  <a:pt x="53886" y="97082"/>
                </a:lnTo>
                <a:lnTo>
                  <a:pt x="89864" y="126160"/>
                </a:lnTo>
                <a:lnTo>
                  <a:pt x="132256" y="157480"/>
                </a:lnTo>
                <a:lnTo>
                  <a:pt x="179506" y="190331"/>
                </a:lnTo>
                <a:lnTo>
                  <a:pt x="230058" y="224001"/>
                </a:lnTo>
                <a:lnTo>
                  <a:pt x="282356" y="257779"/>
                </a:lnTo>
                <a:lnTo>
                  <a:pt x="334842" y="290953"/>
                </a:lnTo>
                <a:lnTo>
                  <a:pt x="420755" y="344293"/>
                </a:lnTo>
                <a:lnTo>
                  <a:pt x="456580" y="366146"/>
                </a:lnTo>
                <a:lnTo>
                  <a:pt x="493503" y="388349"/>
                </a:lnTo>
                <a:lnTo>
                  <a:pt x="531588" y="410878"/>
                </a:lnTo>
                <a:lnTo>
                  <a:pt x="570900" y="433712"/>
                </a:lnTo>
                <a:lnTo>
                  <a:pt x="611506" y="456829"/>
                </a:lnTo>
                <a:lnTo>
                  <a:pt x="653469" y="480205"/>
                </a:lnTo>
                <a:lnTo>
                  <a:pt x="696856" y="503819"/>
                </a:lnTo>
                <a:lnTo>
                  <a:pt x="741731" y="527649"/>
                </a:lnTo>
                <a:lnTo>
                  <a:pt x="788160" y="551671"/>
                </a:lnTo>
                <a:lnTo>
                  <a:pt x="836207" y="575863"/>
                </a:lnTo>
                <a:lnTo>
                  <a:pt x="885939" y="600204"/>
                </a:lnTo>
                <a:lnTo>
                  <a:pt x="937419" y="624671"/>
                </a:lnTo>
                <a:lnTo>
                  <a:pt x="990714" y="649241"/>
                </a:lnTo>
                <a:lnTo>
                  <a:pt x="1045889" y="673892"/>
                </a:lnTo>
                <a:lnTo>
                  <a:pt x="1103008" y="698601"/>
                </a:lnTo>
                <a:lnTo>
                  <a:pt x="1143265" y="715623"/>
                </a:lnTo>
                <a:lnTo>
                  <a:pt x="1231968" y="752474"/>
                </a:lnTo>
                <a:lnTo>
                  <a:pt x="1329599" y="792202"/>
                </a:lnTo>
                <a:lnTo>
                  <a:pt x="1433768" y="833765"/>
                </a:lnTo>
                <a:lnTo>
                  <a:pt x="1542086" y="876126"/>
                </a:lnTo>
                <a:lnTo>
                  <a:pt x="1597053" y="897279"/>
                </a:lnTo>
                <a:lnTo>
                  <a:pt x="1652162" y="918242"/>
                </a:lnTo>
                <a:lnTo>
                  <a:pt x="1703434" y="937503"/>
                </a:lnTo>
                <a:lnTo>
                  <a:pt x="2407620" y="937503"/>
                </a:lnTo>
                <a:lnTo>
                  <a:pt x="2355944" y="903079"/>
                </a:lnTo>
                <a:lnTo>
                  <a:pt x="2308374" y="879576"/>
                </a:lnTo>
                <a:lnTo>
                  <a:pt x="2252090" y="855366"/>
                </a:lnTo>
                <a:lnTo>
                  <a:pt x="2188104" y="830305"/>
                </a:lnTo>
                <a:lnTo>
                  <a:pt x="2117428" y="804253"/>
                </a:lnTo>
                <a:lnTo>
                  <a:pt x="2042377" y="781050"/>
                </a:lnTo>
                <a:lnTo>
                  <a:pt x="2000647" y="770321"/>
                </a:lnTo>
                <a:lnTo>
                  <a:pt x="1956535" y="759871"/>
                </a:lnTo>
                <a:lnTo>
                  <a:pt x="1910356" y="749474"/>
                </a:lnTo>
                <a:lnTo>
                  <a:pt x="1813059" y="727928"/>
                </a:lnTo>
                <a:lnTo>
                  <a:pt x="1762571" y="716326"/>
                </a:lnTo>
                <a:lnTo>
                  <a:pt x="1711277" y="703868"/>
                </a:lnTo>
                <a:lnTo>
                  <a:pt x="1659493" y="690328"/>
                </a:lnTo>
                <a:lnTo>
                  <a:pt x="1607534" y="675478"/>
                </a:lnTo>
                <a:lnTo>
                  <a:pt x="1555716" y="659092"/>
                </a:lnTo>
                <a:lnTo>
                  <a:pt x="1504353" y="640943"/>
                </a:lnTo>
                <a:lnTo>
                  <a:pt x="1453761" y="620804"/>
                </a:lnTo>
                <a:lnTo>
                  <a:pt x="1404256" y="598447"/>
                </a:lnTo>
                <a:lnTo>
                  <a:pt x="1363286" y="577334"/>
                </a:lnTo>
                <a:lnTo>
                  <a:pt x="1321821" y="553474"/>
                </a:lnTo>
                <a:lnTo>
                  <a:pt x="1279936" y="527235"/>
                </a:lnTo>
                <a:lnTo>
                  <a:pt x="1237704" y="498984"/>
                </a:lnTo>
                <a:lnTo>
                  <a:pt x="1195201" y="469089"/>
                </a:lnTo>
                <a:lnTo>
                  <a:pt x="1152501" y="437916"/>
                </a:lnTo>
                <a:lnTo>
                  <a:pt x="1109679" y="405835"/>
                </a:lnTo>
                <a:lnTo>
                  <a:pt x="981226" y="307809"/>
                </a:lnTo>
                <a:lnTo>
                  <a:pt x="938661" y="275765"/>
                </a:lnTo>
                <a:lnTo>
                  <a:pt x="896348" y="244649"/>
                </a:lnTo>
                <a:lnTo>
                  <a:pt x="854361" y="214828"/>
                </a:lnTo>
                <a:lnTo>
                  <a:pt x="812774" y="186671"/>
                </a:lnTo>
                <a:lnTo>
                  <a:pt x="771662" y="160544"/>
                </a:lnTo>
                <a:lnTo>
                  <a:pt x="731099" y="136816"/>
                </a:lnTo>
                <a:lnTo>
                  <a:pt x="691161" y="115853"/>
                </a:lnTo>
                <a:lnTo>
                  <a:pt x="651923" y="98023"/>
                </a:lnTo>
                <a:lnTo>
                  <a:pt x="595907" y="77011"/>
                </a:lnTo>
                <a:lnTo>
                  <a:pt x="536325" y="58636"/>
                </a:lnTo>
                <a:lnTo>
                  <a:pt x="474433" y="42854"/>
                </a:lnTo>
                <a:lnTo>
                  <a:pt x="411489" y="29617"/>
                </a:lnTo>
                <a:lnTo>
                  <a:pt x="348752" y="18879"/>
                </a:lnTo>
                <a:lnTo>
                  <a:pt x="287479" y="10595"/>
                </a:lnTo>
                <a:lnTo>
                  <a:pt x="228929" y="4717"/>
                </a:lnTo>
                <a:lnTo>
                  <a:pt x="174359" y="1201"/>
                </a:lnTo>
                <a:lnTo>
                  <a:pt x="125027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7147848" y="10371051"/>
            <a:ext cx="2407920" cy="937894"/>
          </a:xfrm>
          <a:custGeom>
            <a:avLst/>
            <a:gdLst/>
            <a:ahLst/>
            <a:cxnLst/>
            <a:rect l="l" t="t" r="r" b="b"/>
            <a:pathLst>
              <a:path w="2407919" h="937895">
                <a:moveTo>
                  <a:pt x="1703434" y="937503"/>
                </a:moveTo>
                <a:lnTo>
                  <a:pt x="1652162" y="918242"/>
                </a:lnTo>
                <a:lnTo>
                  <a:pt x="1597053" y="897279"/>
                </a:lnTo>
                <a:lnTo>
                  <a:pt x="1542086" y="876126"/>
                </a:lnTo>
                <a:lnTo>
                  <a:pt x="1487557" y="854911"/>
                </a:lnTo>
                <a:lnTo>
                  <a:pt x="1433768" y="833765"/>
                </a:lnTo>
                <a:lnTo>
                  <a:pt x="1381015" y="812819"/>
                </a:lnTo>
                <a:lnTo>
                  <a:pt x="1329599" y="792202"/>
                </a:lnTo>
                <a:lnTo>
                  <a:pt x="1279817" y="772043"/>
                </a:lnTo>
                <a:lnTo>
                  <a:pt x="1231968" y="752474"/>
                </a:lnTo>
                <a:lnTo>
                  <a:pt x="1186351" y="733624"/>
                </a:lnTo>
                <a:lnTo>
                  <a:pt x="1143265" y="715623"/>
                </a:lnTo>
                <a:lnTo>
                  <a:pt x="1103008" y="698601"/>
                </a:lnTo>
                <a:lnTo>
                  <a:pt x="1045889" y="673892"/>
                </a:lnTo>
                <a:lnTo>
                  <a:pt x="990714" y="649241"/>
                </a:lnTo>
                <a:lnTo>
                  <a:pt x="937419" y="624671"/>
                </a:lnTo>
                <a:lnTo>
                  <a:pt x="885939" y="600204"/>
                </a:lnTo>
                <a:lnTo>
                  <a:pt x="836207" y="575863"/>
                </a:lnTo>
                <a:lnTo>
                  <a:pt x="788160" y="551671"/>
                </a:lnTo>
                <a:lnTo>
                  <a:pt x="741731" y="527649"/>
                </a:lnTo>
                <a:lnTo>
                  <a:pt x="696856" y="503819"/>
                </a:lnTo>
                <a:lnTo>
                  <a:pt x="653469" y="480205"/>
                </a:lnTo>
                <a:lnTo>
                  <a:pt x="611506" y="456829"/>
                </a:lnTo>
                <a:lnTo>
                  <a:pt x="570900" y="433712"/>
                </a:lnTo>
                <a:lnTo>
                  <a:pt x="531588" y="410878"/>
                </a:lnTo>
                <a:lnTo>
                  <a:pt x="493503" y="388349"/>
                </a:lnTo>
                <a:lnTo>
                  <a:pt x="456580" y="366146"/>
                </a:lnTo>
                <a:lnTo>
                  <a:pt x="420755" y="344293"/>
                </a:lnTo>
                <a:lnTo>
                  <a:pt x="385962" y="322812"/>
                </a:lnTo>
                <a:lnTo>
                  <a:pt x="334842" y="290953"/>
                </a:lnTo>
                <a:lnTo>
                  <a:pt x="282356" y="257779"/>
                </a:lnTo>
                <a:lnTo>
                  <a:pt x="230058" y="224001"/>
                </a:lnTo>
                <a:lnTo>
                  <a:pt x="179506" y="190331"/>
                </a:lnTo>
                <a:lnTo>
                  <a:pt x="132256" y="157480"/>
                </a:lnTo>
                <a:lnTo>
                  <a:pt x="89864" y="126160"/>
                </a:lnTo>
                <a:lnTo>
                  <a:pt x="53886" y="97082"/>
                </a:lnTo>
                <a:lnTo>
                  <a:pt x="25878" y="70957"/>
                </a:lnTo>
                <a:lnTo>
                  <a:pt x="0" y="30414"/>
                </a:lnTo>
                <a:lnTo>
                  <a:pt x="5241" y="17418"/>
                </a:lnTo>
                <a:lnTo>
                  <a:pt x="21040" y="9822"/>
                </a:lnTo>
                <a:lnTo>
                  <a:pt x="47110" y="4356"/>
                </a:lnTo>
                <a:lnTo>
                  <a:pt x="82192" y="1067"/>
                </a:lnTo>
                <a:lnTo>
                  <a:pt x="125027" y="0"/>
                </a:lnTo>
                <a:lnTo>
                  <a:pt x="174359" y="1201"/>
                </a:lnTo>
                <a:lnTo>
                  <a:pt x="228929" y="4717"/>
                </a:lnTo>
                <a:lnTo>
                  <a:pt x="287479" y="10595"/>
                </a:lnTo>
                <a:lnTo>
                  <a:pt x="348752" y="18879"/>
                </a:lnTo>
                <a:lnTo>
                  <a:pt x="411489" y="29617"/>
                </a:lnTo>
                <a:lnTo>
                  <a:pt x="474433" y="42854"/>
                </a:lnTo>
                <a:lnTo>
                  <a:pt x="536325" y="58636"/>
                </a:lnTo>
                <a:lnTo>
                  <a:pt x="595907" y="77011"/>
                </a:lnTo>
                <a:lnTo>
                  <a:pt x="651923" y="98023"/>
                </a:lnTo>
                <a:lnTo>
                  <a:pt x="691161" y="115853"/>
                </a:lnTo>
                <a:lnTo>
                  <a:pt x="731099" y="136816"/>
                </a:lnTo>
                <a:lnTo>
                  <a:pt x="771662" y="160544"/>
                </a:lnTo>
                <a:lnTo>
                  <a:pt x="812774" y="186671"/>
                </a:lnTo>
                <a:lnTo>
                  <a:pt x="854361" y="214828"/>
                </a:lnTo>
                <a:lnTo>
                  <a:pt x="896348" y="244649"/>
                </a:lnTo>
                <a:lnTo>
                  <a:pt x="938661" y="275765"/>
                </a:lnTo>
                <a:lnTo>
                  <a:pt x="981226" y="307809"/>
                </a:lnTo>
                <a:lnTo>
                  <a:pt x="1023966" y="340413"/>
                </a:lnTo>
                <a:lnTo>
                  <a:pt x="1066809" y="373211"/>
                </a:lnTo>
                <a:lnTo>
                  <a:pt x="1109679" y="405835"/>
                </a:lnTo>
                <a:lnTo>
                  <a:pt x="1152501" y="437916"/>
                </a:lnTo>
                <a:lnTo>
                  <a:pt x="1195201" y="469089"/>
                </a:lnTo>
                <a:lnTo>
                  <a:pt x="1237704" y="498984"/>
                </a:lnTo>
                <a:lnTo>
                  <a:pt x="1279936" y="527235"/>
                </a:lnTo>
                <a:lnTo>
                  <a:pt x="1321821" y="553474"/>
                </a:lnTo>
                <a:lnTo>
                  <a:pt x="1363286" y="577334"/>
                </a:lnTo>
                <a:lnTo>
                  <a:pt x="1404256" y="598447"/>
                </a:lnTo>
                <a:lnTo>
                  <a:pt x="1453761" y="620804"/>
                </a:lnTo>
                <a:lnTo>
                  <a:pt x="1504353" y="640943"/>
                </a:lnTo>
                <a:lnTo>
                  <a:pt x="1555716" y="659092"/>
                </a:lnTo>
                <a:lnTo>
                  <a:pt x="1607534" y="675478"/>
                </a:lnTo>
                <a:lnTo>
                  <a:pt x="1659493" y="690328"/>
                </a:lnTo>
                <a:lnTo>
                  <a:pt x="1711277" y="703868"/>
                </a:lnTo>
                <a:lnTo>
                  <a:pt x="1762571" y="716326"/>
                </a:lnTo>
                <a:lnTo>
                  <a:pt x="1813059" y="727928"/>
                </a:lnTo>
                <a:lnTo>
                  <a:pt x="1862426" y="738902"/>
                </a:lnTo>
                <a:lnTo>
                  <a:pt x="1910356" y="749474"/>
                </a:lnTo>
                <a:lnTo>
                  <a:pt x="1956535" y="759871"/>
                </a:lnTo>
                <a:lnTo>
                  <a:pt x="2000647" y="770321"/>
                </a:lnTo>
                <a:lnTo>
                  <a:pt x="2042377" y="781050"/>
                </a:lnTo>
                <a:lnTo>
                  <a:pt x="2081409" y="792285"/>
                </a:lnTo>
                <a:lnTo>
                  <a:pt x="2188104" y="830305"/>
                </a:lnTo>
                <a:lnTo>
                  <a:pt x="2252090" y="855366"/>
                </a:lnTo>
                <a:lnTo>
                  <a:pt x="2308374" y="879576"/>
                </a:lnTo>
                <a:lnTo>
                  <a:pt x="2355944" y="903079"/>
                </a:lnTo>
                <a:lnTo>
                  <a:pt x="2393790" y="926018"/>
                </a:lnTo>
                <a:lnTo>
                  <a:pt x="2407620" y="937503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7811184" y="10631676"/>
            <a:ext cx="254635" cy="254635"/>
          </a:xfrm>
          <a:custGeom>
            <a:avLst/>
            <a:gdLst/>
            <a:ahLst/>
            <a:cxnLst/>
            <a:rect l="l" t="t" r="r" b="b"/>
            <a:pathLst>
              <a:path w="254634" h="254634">
                <a:moveTo>
                  <a:pt x="127221" y="0"/>
                </a:moveTo>
                <a:lnTo>
                  <a:pt x="77702" y="10000"/>
                </a:lnTo>
                <a:lnTo>
                  <a:pt x="37263" y="37271"/>
                </a:lnTo>
                <a:lnTo>
                  <a:pt x="9998" y="77719"/>
                </a:lnTo>
                <a:lnTo>
                  <a:pt x="0" y="127252"/>
                </a:lnTo>
                <a:lnTo>
                  <a:pt x="9998" y="176779"/>
                </a:lnTo>
                <a:lnTo>
                  <a:pt x="37263" y="217225"/>
                </a:lnTo>
                <a:lnTo>
                  <a:pt x="77702" y="244495"/>
                </a:lnTo>
                <a:lnTo>
                  <a:pt x="127221" y="254494"/>
                </a:lnTo>
                <a:lnTo>
                  <a:pt x="176800" y="244495"/>
                </a:lnTo>
                <a:lnTo>
                  <a:pt x="217270" y="217225"/>
                </a:lnTo>
                <a:lnTo>
                  <a:pt x="244547" y="176779"/>
                </a:lnTo>
                <a:lnTo>
                  <a:pt x="254547" y="127252"/>
                </a:lnTo>
                <a:lnTo>
                  <a:pt x="244547" y="77719"/>
                </a:lnTo>
                <a:lnTo>
                  <a:pt x="217270" y="37271"/>
                </a:lnTo>
                <a:lnTo>
                  <a:pt x="176800" y="10000"/>
                </a:lnTo>
                <a:lnTo>
                  <a:pt x="127221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9361818" y="6121593"/>
            <a:ext cx="498475" cy="502284"/>
          </a:xfrm>
          <a:custGeom>
            <a:avLst/>
            <a:gdLst/>
            <a:ahLst/>
            <a:cxnLst/>
            <a:rect l="l" t="t" r="r" b="b"/>
            <a:pathLst>
              <a:path w="498475" h="502284">
                <a:moveTo>
                  <a:pt x="261353" y="0"/>
                </a:moveTo>
                <a:lnTo>
                  <a:pt x="206485" y="205019"/>
                </a:lnTo>
                <a:lnTo>
                  <a:pt x="22931" y="147744"/>
                </a:lnTo>
                <a:lnTo>
                  <a:pt x="0" y="220412"/>
                </a:lnTo>
                <a:lnTo>
                  <a:pt x="181251" y="273499"/>
                </a:lnTo>
                <a:lnTo>
                  <a:pt x="168070" y="313799"/>
                </a:lnTo>
                <a:lnTo>
                  <a:pt x="158188" y="349387"/>
                </a:lnTo>
                <a:lnTo>
                  <a:pt x="141671" y="394359"/>
                </a:lnTo>
                <a:lnTo>
                  <a:pt x="108583" y="462813"/>
                </a:lnTo>
                <a:lnTo>
                  <a:pt x="213187" y="502078"/>
                </a:lnTo>
                <a:lnTo>
                  <a:pt x="286064" y="288577"/>
                </a:lnTo>
                <a:lnTo>
                  <a:pt x="471085" y="358313"/>
                </a:lnTo>
                <a:lnTo>
                  <a:pt x="498100" y="266169"/>
                </a:lnTo>
                <a:lnTo>
                  <a:pt x="303550" y="210883"/>
                </a:lnTo>
                <a:lnTo>
                  <a:pt x="369831" y="31726"/>
                </a:lnTo>
                <a:lnTo>
                  <a:pt x="261353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938407" y="9205269"/>
            <a:ext cx="148477" cy="148477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17872544" y="8822453"/>
            <a:ext cx="254635" cy="254635"/>
          </a:xfrm>
          <a:custGeom>
            <a:avLst/>
            <a:gdLst/>
            <a:ahLst/>
            <a:cxnLst/>
            <a:rect l="l" t="t" r="r" b="b"/>
            <a:pathLst>
              <a:path w="254634" h="254634">
                <a:moveTo>
                  <a:pt x="127221" y="0"/>
                </a:moveTo>
                <a:lnTo>
                  <a:pt x="77702" y="9998"/>
                </a:lnTo>
                <a:lnTo>
                  <a:pt x="37263" y="37263"/>
                </a:lnTo>
                <a:lnTo>
                  <a:pt x="9998" y="77702"/>
                </a:lnTo>
                <a:lnTo>
                  <a:pt x="0" y="127221"/>
                </a:lnTo>
                <a:lnTo>
                  <a:pt x="9998" y="176800"/>
                </a:lnTo>
                <a:lnTo>
                  <a:pt x="37263" y="217270"/>
                </a:lnTo>
                <a:lnTo>
                  <a:pt x="77702" y="244547"/>
                </a:lnTo>
                <a:lnTo>
                  <a:pt x="127221" y="254547"/>
                </a:lnTo>
                <a:lnTo>
                  <a:pt x="176740" y="244547"/>
                </a:lnTo>
                <a:lnTo>
                  <a:pt x="217179" y="217270"/>
                </a:lnTo>
                <a:lnTo>
                  <a:pt x="244444" y="176800"/>
                </a:lnTo>
                <a:lnTo>
                  <a:pt x="254442" y="127221"/>
                </a:lnTo>
                <a:lnTo>
                  <a:pt x="244444" y="77702"/>
                </a:lnTo>
                <a:lnTo>
                  <a:pt x="217179" y="37263"/>
                </a:lnTo>
                <a:lnTo>
                  <a:pt x="176740" y="9998"/>
                </a:lnTo>
                <a:lnTo>
                  <a:pt x="12722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372874" y="9056896"/>
            <a:ext cx="148477" cy="148372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10901029" y="0"/>
            <a:ext cx="1022985" cy="552450"/>
          </a:xfrm>
          <a:custGeom>
            <a:avLst/>
            <a:gdLst/>
            <a:ahLst/>
            <a:cxnLst/>
            <a:rect l="l" t="t" r="r" b="b"/>
            <a:pathLst>
              <a:path w="1022984" h="552450">
                <a:moveTo>
                  <a:pt x="1022423" y="0"/>
                </a:moveTo>
                <a:lnTo>
                  <a:pt x="533325" y="0"/>
                </a:lnTo>
                <a:lnTo>
                  <a:pt x="973792" y="165963"/>
                </a:lnTo>
                <a:lnTo>
                  <a:pt x="1022423" y="0"/>
                </a:lnTo>
                <a:close/>
              </a:path>
              <a:path w="1022984" h="552450">
                <a:moveTo>
                  <a:pt x="469342" y="0"/>
                </a:moveTo>
                <a:lnTo>
                  <a:pt x="173729" y="0"/>
                </a:lnTo>
                <a:lnTo>
                  <a:pt x="167480" y="19667"/>
                </a:lnTo>
                <a:lnTo>
                  <a:pt x="157443" y="54984"/>
                </a:lnTo>
                <a:lnTo>
                  <a:pt x="148264" y="89090"/>
                </a:lnTo>
                <a:lnTo>
                  <a:pt x="138659" y="123805"/>
                </a:lnTo>
                <a:lnTo>
                  <a:pt x="127340" y="160947"/>
                </a:lnTo>
                <a:lnTo>
                  <a:pt x="113020" y="202339"/>
                </a:lnTo>
                <a:lnTo>
                  <a:pt x="94412" y="249799"/>
                </a:lnTo>
                <a:lnTo>
                  <a:pt x="70231" y="305148"/>
                </a:lnTo>
                <a:lnTo>
                  <a:pt x="39189" y="370205"/>
                </a:lnTo>
                <a:lnTo>
                  <a:pt x="0" y="446792"/>
                </a:lnTo>
                <a:lnTo>
                  <a:pt x="280829" y="552234"/>
                </a:lnTo>
                <a:lnTo>
                  <a:pt x="469342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947702" y="10729076"/>
            <a:ext cx="840105" cy="579755"/>
          </a:xfrm>
          <a:custGeom>
            <a:avLst/>
            <a:gdLst/>
            <a:ahLst/>
            <a:cxnLst/>
            <a:rect l="l" t="t" r="r" b="b"/>
            <a:pathLst>
              <a:path w="840104" h="579754">
                <a:moveTo>
                  <a:pt x="119368" y="97798"/>
                </a:moveTo>
                <a:lnTo>
                  <a:pt x="0" y="218150"/>
                </a:lnTo>
                <a:lnTo>
                  <a:pt x="250987" y="458258"/>
                </a:lnTo>
                <a:lnTo>
                  <a:pt x="217799" y="489802"/>
                </a:lnTo>
                <a:lnTo>
                  <a:pt x="190323" y="517986"/>
                </a:lnTo>
                <a:lnTo>
                  <a:pt x="141081" y="570993"/>
                </a:lnTo>
                <a:lnTo>
                  <a:pt x="132809" y="579475"/>
                </a:lnTo>
                <a:lnTo>
                  <a:pt x="400769" y="579475"/>
                </a:lnTo>
                <a:lnTo>
                  <a:pt x="413181" y="567415"/>
                </a:lnTo>
                <a:lnTo>
                  <a:pt x="671812" y="567415"/>
                </a:lnTo>
                <a:lnTo>
                  <a:pt x="528779" y="433295"/>
                </a:lnTo>
                <a:lnTo>
                  <a:pt x="620926" y="347455"/>
                </a:lnTo>
                <a:lnTo>
                  <a:pt x="369726" y="347455"/>
                </a:lnTo>
                <a:lnTo>
                  <a:pt x="119368" y="97798"/>
                </a:lnTo>
                <a:close/>
              </a:path>
              <a:path w="840104" h="579754">
                <a:moveTo>
                  <a:pt x="671812" y="567415"/>
                </a:moveTo>
                <a:lnTo>
                  <a:pt x="413181" y="567415"/>
                </a:lnTo>
                <a:lnTo>
                  <a:pt x="423673" y="579475"/>
                </a:lnTo>
                <a:lnTo>
                  <a:pt x="684674" y="579475"/>
                </a:lnTo>
                <a:lnTo>
                  <a:pt x="671812" y="567415"/>
                </a:lnTo>
                <a:close/>
              </a:path>
              <a:path w="840104" h="579754">
                <a:moveTo>
                  <a:pt x="689403" y="0"/>
                </a:moveTo>
                <a:lnTo>
                  <a:pt x="369726" y="347455"/>
                </a:lnTo>
                <a:lnTo>
                  <a:pt x="620926" y="347455"/>
                </a:lnTo>
                <a:lnTo>
                  <a:pt x="839660" y="143691"/>
                </a:lnTo>
                <a:lnTo>
                  <a:pt x="689403" y="0"/>
                </a:lnTo>
                <a:close/>
              </a:path>
            </a:pathLst>
          </a:custGeom>
          <a:solidFill>
            <a:srgbClr val="E4AC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59507" y="1084502"/>
            <a:ext cx="11285855" cy="2064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0247" y="3462063"/>
            <a:ext cx="11723604" cy="6006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29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10" Type="http://schemas.openxmlformats.org/officeDocument/2006/relationships/image" Target="../media/image30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47953" y="2447329"/>
            <a:ext cx="8740775" cy="133241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8550" spc="-20" dirty="0" smtClean="0">
                <a:solidFill>
                  <a:srgbClr val="92D050"/>
                </a:solidFill>
              </a:rPr>
              <a:t>從</a:t>
            </a:r>
            <a:r>
              <a:rPr lang="en-US" altLang="zh-TW" sz="8550" spc="-20" dirty="0">
                <a:solidFill>
                  <a:srgbClr val="92D050"/>
                </a:solidFill>
              </a:rPr>
              <a:t>【</a:t>
            </a:r>
            <a:r>
              <a:rPr lang="zh-TW" altLang="en-US" sz="8550" spc="-20" dirty="0" smtClean="0">
                <a:solidFill>
                  <a:srgbClr val="92D050"/>
                </a:solidFill>
              </a:rPr>
              <a:t>心</a:t>
            </a:r>
            <a:r>
              <a:rPr lang="en-US" altLang="zh-TW" sz="8550" spc="-20" dirty="0" smtClean="0">
                <a:solidFill>
                  <a:srgbClr val="92D050"/>
                </a:solidFill>
              </a:rPr>
              <a:t>】</a:t>
            </a:r>
            <a:r>
              <a:rPr lang="zh-TW" altLang="en-US" sz="8550" spc="-20" dirty="0" smtClean="0">
                <a:solidFill>
                  <a:srgbClr val="92D050"/>
                </a:solidFill>
              </a:rPr>
              <a:t>學教養</a:t>
            </a:r>
            <a:r>
              <a:rPr sz="8550" spc="-20" dirty="0" smtClean="0">
                <a:solidFill>
                  <a:srgbClr val="92D050"/>
                </a:solidFill>
              </a:rPr>
              <a:t>？</a:t>
            </a:r>
            <a:endParaRPr sz="8550" dirty="0"/>
          </a:p>
        </p:txBody>
      </p:sp>
      <p:sp>
        <p:nvSpPr>
          <p:cNvPr id="3" name="object 3"/>
          <p:cNvSpPr txBox="1"/>
          <p:nvPr/>
        </p:nvSpPr>
        <p:spPr>
          <a:xfrm>
            <a:off x="3041650" y="4587875"/>
            <a:ext cx="15947460" cy="133241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8550" b="1" spc="-15" dirty="0" smtClean="0">
                <a:solidFill>
                  <a:srgbClr val="FF9999"/>
                </a:solidFill>
                <a:latin typeface="Microsoft JhengHei"/>
                <a:cs typeface="Microsoft JhengHei"/>
              </a:rPr>
              <a:t>從九大氣質和高敏感來認識孩子</a:t>
            </a:r>
            <a:endParaRPr lang="en-US" altLang="zh-TW" sz="8550" b="1" spc="-15" dirty="0" smtClean="0">
              <a:solidFill>
                <a:srgbClr val="FF9999"/>
              </a:solidFill>
              <a:latin typeface="Microsoft JhengHei"/>
              <a:cs typeface="Microsoft JhengHei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7613650" y="7940675"/>
            <a:ext cx="15947460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4800" b="1" spc="-15" dirty="0" smtClean="0">
                <a:solidFill>
                  <a:schemeClr val="tx1"/>
                </a:solidFill>
                <a:latin typeface="Microsoft JhengHei"/>
                <a:cs typeface="Microsoft JhengHei"/>
              </a:rPr>
              <a:t>周奕岑 職能治療師</a:t>
            </a:r>
            <a:endParaRPr lang="en-US" altLang="zh-TW" sz="4800" b="1" spc="-15" dirty="0" smtClean="0">
              <a:solidFill>
                <a:schemeClr val="tx1"/>
              </a:solidFill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850" y="1311275"/>
            <a:ext cx="6422590" cy="9658494"/>
          </a:xfrm>
          <a:prstGeom prst="flowChartConnector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2965450" y="3902075"/>
            <a:ext cx="9927960" cy="2046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30"/>
              </a:lnSpc>
            </a:pPr>
            <a:r>
              <a:rPr lang="en-US" sz="4800" i="1" dirty="0" smtClean="0">
                <a:solidFill>
                  <a:srgbClr val="000000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I AM </a:t>
            </a:r>
          </a:p>
          <a:p>
            <a:pPr algn="l">
              <a:lnSpc>
                <a:spcPts val="8530"/>
              </a:lnSpc>
            </a:pPr>
            <a:r>
              <a:rPr lang="en-US" sz="4800" i="1" dirty="0" smtClean="0">
                <a:solidFill>
                  <a:srgbClr val="000000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OCCUPATIONAL THERAPIST</a:t>
            </a:r>
            <a:endParaRPr lang="en-US" sz="4800" i="1" dirty="0">
              <a:solidFill>
                <a:srgbClr val="000000"/>
              </a:solidFill>
              <a:latin typeface="Playfair Display Italics"/>
              <a:ea typeface="Playfair Display Italics"/>
              <a:cs typeface="Playfair Display Italics"/>
              <a:sym typeface="Playfair Display Italics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2974090" y="2976886"/>
            <a:ext cx="2400967" cy="617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5"/>
              </a:lnSpc>
            </a:pPr>
            <a:r>
              <a:rPr lang="en-US" sz="4322" dirty="0" smtClean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Hello</a:t>
            </a:r>
            <a:endParaRPr lang="en-US" sz="4322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2965450" y="6223853"/>
            <a:ext cx="9464039" cy="3565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endParaRPr lang="en-US" sz="2700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/>
            <a:r>
              <a:rPr lang="zh-TW" altLang="en-US" sz="40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我是一名擁有</a:t>
            </a:r>
            <a:r>
              <a:rPr lang="en-US" altLang="zh-TW" sz="40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20</a:t>
            </a:r>
            <a:r>
              <a:rPr lang="zh-TW" altLang="en-US" sz="40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年資歷的職能</a:t>
            </a:r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治療師，</a:t>
            </a:r>
            <a:endParaRPr lang="en-US" altLang="zh-TW" sz="4000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/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致力於兒童發展相關的服務</a:t>
            </a:r>
            <a:r>
              <a:rPr lang="zh-TW" altLang="en-US" sz="40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範疇</a:t>
            </a:r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，</a:t>
            </a:r>
            <a:endParaRPr lang="en-US" altLang="zh-TW" sz="4000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/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陪孩子一起快樂</a:t>
            </a:r>
            <a:r>
              <a:rPr lang="zh-TW" altLang="en-US" sz="4000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成長</a:t>
            </a:r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，</a:t>
            </a:r>
            <a:endParaRPr lang="en-US" altLang="zh-TW" sz="4000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/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是我努力達成的目標，</a:t>
            </a:r>
            <a:endParaRPr lang="en-US" altLang="zh-TW" sz="4000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/>
            <a:r>
              <a:rPr lang="zh-TW" altLang="en-US" sz="4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讓我們透過專業，幫助每個孩子閃耀發光！</a:t>
            </a:r>
            <a:endParaRPr lang="en-US" altLang="zh-TW" sz="4000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V="1">
            <a:off x="14295713" y="-1244446"/>
            <a:ext cx="6886577" cy="6899121"/>
          </a:xfrm>
          <a:custGeom>
            <a:avLst/>
            <a:gdLst/>
            <a:ahLst/>
            <a:cxnLst/>
            <a:rect l="l" t="t" r="r" b="b"/>
            <a:pathLst>
              <a:path w="6264479" h="6275890">
                <a:moveTo>
                  <a:pt x="0" y="6275890"/>
                </a:moveTo>
                <a:lnTo>
                  <a:pt x="6264480" y="6275890"/>
                </a:lnTo>
                <a:lnTo>
                  <a:pt x="6264480" y="0"/>
                </a:lnTo>
                <a:lnTo>
                  <a:pt x="0" y="0"/>
                </a:lnTo>
                <a:lnTo>
                  <a:pt x="0" y="627589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30856" y="3335267"/>
            <a:ext cx="5307275" cy="860822"/>
            <a:chOff x="0" y="0"/>
            <a:chExt cx="1271531" cy="2062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1531" cy="206238"/>
            </a:xfrm>
            <a:custGeom>
              <a:avLst/>
              <a:gdLst/>
              <a:ahLst/>
              <a:cxnLst/>
              <a:rect l="l" t="t" r="r" b="b"/>
              <a:pathLst>
                <a:path w="1271531" h="206238">
                  <a:moveTo>
                    <a:pt x="0" y="0"/>
                  </a:moveTo>
                  <a:lnTo>
                    <a:pt x="1271531" y="0"/>
                  </a:lnTo>
                  <a:lnTo>
                    <a:pt x="1271531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706E7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271531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438131" y="3335267"/>
            <a:ext cx="2771425" cy="860822"/>
            <a:chOff x="0" y="0"/>
            <a:chExt cx="663985" cy="206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3985" cy="206238"/>
            </a:xfrm>
            <a:custGeom>
              <a:avLst/>
              <a:gdLst/>
              <a:ahLst/>
              <a:cxnLst/>
              <a:rect l="l" t="t" r="r" b="b"/>
              <a:pathLst>
                <a:path w="663985" h="206238">
                  <a:moveTo>
                    <a:pt x="0" y="0"/>
                  </a:moveTo>
                  <a:lnTo>
                    <a:pt x="663985" y="0"/>
                  </a:lnTo>
                  <a:lnTo>
                    <a:pt x="663985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63985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36597" y="3335267"/>
            <a:ext cx="5307275" cy="860822"/>
            <a:chOff x="0" y="0"/>
            <a:chExt cx="1271531" cy="2062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71531" cy="206238"/>
            </a:xfrm>
            <a:custGeom>
              <a:avLst/>
              <a:gdLst/>
              <a:ahLst/>
              <a:cxnLst/>
              <a:rect l="l" t="t" r="r" b="b"/>
              <a:pathLst>
                <a:path w="1271531" h="206238">
                  <a:moveTo>
                    <a:pt x="0" y="0"/>
                  </a:moveTo>
                  <a:lnTo>
                    <a:pt x="1271531" y="0"/>
                  </a:lnTo>
                  <a:lnTo>
                    <a:pt x="1271531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706E7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271531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143872" y="3335267"/>
            <a:ext cx="2771425" cy="860822"/>
            <a:chOff x="0" y="0"/>
            <a:chExt cx="663985" cy="2062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3985" cy="206238"/>
            </a:xfrm>
            <a:custGeom>
              <a:avLst/>
              <a:gdLst/>
              <a:ahLst/>
              <a:cxnLst/>
              <a:rect l="l" t="t" r="r" b="b"/>
              <a:pathLst>
                <a:path w="663985" h="206238">
                  <a:moveTo>
                    <a:pt x="0" y="0"/>
                  </a:moveTo>
                  <a:lnTo>
                    <a:pt x="663985" y="0"/>
                  </a:lnTo>
                  <a:lnTo>
                    <a:pt x="663985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663985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30856" y="7241022"/>
            <a:ext cx="5307275" cy="860822"/>
            <a:chOff x="0" y="0"/>
            <a:chExt cx="1271531" cy="2062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71531" cy="206238"/>
            </a:xfrm>
            <a:custGeom>
              <a:avLst/>
              <a:gdLst/>
              <a:ahLst/>
              <a:cxnLst/>
              <a:rect l="l" t="t" r="r" b="b"/>
              <a:pathLst>
                <a:path w="1271531" h="206238">
                  <a:moveTo>
                    <a:pt x="0" y="0"/>
                  </a:moveTo>
                  <a:lnTo>
                    <a:pt x="1271531" y="0"/>
                  </a:lnTo>
                  <a:lnTo>
                    <a:pt x="1271531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706E7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71531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38131" y="7241022"/>
            <a:ext cx="2771425" cy="860822"/>
            <a:chOff x="0" y="0"/>
            <a:chExt cx="663985" cy="20623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3985" cy="206238"/>
            </a:xfrm>
            <a:custGeom>
              <a:avLst/>
              <a:gdLst/>
              <a:ahLst/>
              <a:cxnLst/>
              <a:rect l="l" t="t" r="r" b="b"/>
              <a:pathLst>
                <a:path w="663985" h="206238">
                  <a:moveTo>
                    <a:pt x="0" y="0"/>
                  </a:moveTo>
                  <a:lnTo>
                    <a:pt x="663985" y="0"/>
                  </a:lnTo>
                  <a:lnTo>
                    <a:pt x="663985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63985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36597" y="7241022"/>
            <a:ext cx="5307275" cy="860822"/>
            <a:chOff x="0" y="0"/>
            <a:chExt cx="1271531" cy="20623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71531" cy="206238"/>
            </a:xfrm>
            <a:custGeom>
              <a:avLst/>
              <a:gdLst/>
              <a:ahLst/>
              <a:cxnLst/>
              <a:rect l="l" t="t" r="r" b="b"/>
              <a:pathLst>
                <a:path w="1271531" h="206238">
                  <a:moveTo>
                    <a:pt x="0" y="0"/>
                  </a:moveTo>
                  <a:lnTo>
                    <a:pt x="1271531" y="0"/>
                  </a:lnTo>
                  <a:lnTo>
                    <a:pt x="1271531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706E74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271531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143872" y="7241022"/>
            <a:ext cx="2771425" cy="860822"/>
            <a:chOff x="0" y="0"/>
            <a:chExt cx="663985" cy="20623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3985" cy="206238"/>
            </a:xfrm>
            <a:custGeom>
              <a:avLst/>
              <a:gdLst/>
              <a:ahLst/>
              <a:cxnLst/>
              <a:rect l="l" t="t" r="r" b="b"/>
              <a:pathLst>
                <a:path w="663985" h="206238">
                  <a:moveTo>
                    <a:pt x="0" y="0"/>
                  </a:moveTo>
                  <a:lnTo>
                    <a:pt x="663985" y="0"/>
                  </a:lnTo>
                  <a:lnTo>
                    <a:pt x="663985" y="206238"/>
                  </a:lnTo>
                  <a:lnTo>
                    <a:pt x="0" y="20623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63985" cy="244338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92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408201" y="7395003"/>
            <a:ext cx="4164067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zh-TW" altLang="en-US" sz="2968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行動職能治療師</a:t>
            </a:r>
            <a:endParaRPr lang="en-US" sz="2968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6323880" y="7395003"/>
            <a:ext cx="241140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202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5</a:t>
            </a:r>
            <a:endParaRPr lang="en-US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702460" y="7395003"/>
            <a:ext cx="4164067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zh-TW" altLang="en-US" sz="2968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邑宸職能治療所</a:t>
            </a:r>
            <a:endParaRPr lang="en-US" sz="2968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6618138" y="7395003"/>
            <a:ext cx="241140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202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</a:t>
            </a: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- 202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4</a:t>
            </a:r>
            <a:endParaRPr lang="en-US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130856" y="4447391"/>
            <a:ext cx="80787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主要服務：中風、脊髓損傷、燒燙傷、骨折等生</a:t>
            </a:r>
            <a:endParaRPr lang="en-US" altLang="zh-TW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                   理疾病患者。</a:t>
            </a:r>
            <a:endParaRPr lang="en-US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702460" y="3489247"/>
            <a:ext cx="4164067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zh-TW" altLang="en-US" sz="2968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宏恩醫院</a:t>
            </a:r>
            <a:endParaRPr lang="en-US" sz="2968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618138" y="3489247"/>
            <a:ext cx="241140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20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04</a:t>
            </a: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- 20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06</a:t>
            </a:r>
            <a:endParaRPr lang="en-US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836597" y="4447390"/>
            <a:ext cx="80787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主要服務：過動症、自閉症、思覺失調、躁鬱症、</a:t>
            </a:r>
            <a:endParaRPr lang="en-US" altLang="zh-TW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                  </a:t>
            </a:r>
            <a:r>
              <a:rPr lang="zh-TW" altLang="en-US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人格</a:t>
            </a: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違常、成癮疾患等心理疾病患者。</a:t>
            </a:r>
            <a:endParaRPr lang="en-US" altLang="zh-TW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1173801" y="3510571"/>
            <a:ext cx="457434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zh-TW" altLang="en-US" sz="2968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大千醫療社團法人南勢醫院</a:t>
            </a:r>
            <a:endParaRPr lang="en-US" sz="2968" dirty="0">
              <a:solidFill>
                <a:srgbClr val="FFFFFF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6323880" y="3489247"/>
            <a:ext cx="241140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20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07</a:t>
            </a:r>
            <a:r>
              <a:rPr 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- 202</a:t>
            </a: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1</a:t>
            </a:r>
            <a:endParaRPr lang="en-US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130856" y="8353147"/>
            <a:ext cx="807870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主要服務：長期照護老年疾病患者。</a:t>
            </a:r>
            <a:endParaRPr lang="en-US" altLang="zh-TW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0836597" y="8353147"/>
            <a:ext cx="8078700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主要服務：感覺統合、過動兒、自閉症、兒</a:t>
            </a:r>
            <a:endParaRPr lang="en-US" altLang="zh-TW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>
              <a:lnSpc>
                <a:spcPts val="4154"/>
              </a:lnSpc>
            </a:pP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                 </a:t>
            </a:r>
            <a:r>
              <a:rPr lang="zh-TW" altLang="en-US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童</a:t>
            </a: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青少年嚴重情緒行為問題、</a:t>
            </a:r>
            <a:r>
              <a:rPr lang="zh-TW" altLang="en-US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教育部</a:t>
            </a:r>
            <a:endParaRPr lang="en-US" altLang="zh-TW" sz="2968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>
              <a:lnSpc>
                <a:spcPts val="4154"/>
              </a:lnSpc>
            </a:pP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altLang="zh-TW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                </a:t>
            </a:r>
            <a:r>
              <a:rPr lang="zh-TW" altLang="en-US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部</a:t>
            </a: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定講師、學校系統職能治療師、</a:t>
            </a:r>
            <a:r>
              <a:rPr lang="zh-TW" altLang="en-US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巡</a:t>
            </a:r>
            <a:endParaRPr lang="en-US" altLang="zh-TW" sz="2968" dirty="0" smtClean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just">
              <a:lnSpc>
                <a:spcPts val="4154"/>
              </a:lnSpc>
            </a:pPr>
            <a:r>
              <a:rPr lang="en-US" altLang="zh-TW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altLang="zh-TW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                </a:t>
            </a:r>
            <a:r>
              <a:rPr lang="zh-TW" altLang="en-US" sz="2968" dirty="0" smtClean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迴</a:t>
            </a:r>
            <a:r>
              <a:rPr lang="zh-TW" altLang="en-US" sz="2968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演講。</a:t>
            </a:r>
            <a:endParaRPr lang="en-US" altLang="zh-TW" sz="2968" dirty="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2" name="TextBox 32"/>
          <p:cNvSpPr txBox="1"/>
          <p:nvPr/>
        </p:nvSpPr>
        <p:spPr>
          <a:xfrm>
            <a:off x="9029546" y="1007342"/>
            <a:ext cx="7382688" cy="1400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59"/>
              </a:lnSpc>
            </a:pPr>
            <a:r>
              <a:rPr lang="en-US" sz="9781" i="1" dirty="0">
                <a:solidFill>
                  <a:srgbClr val="000000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Experience</a:t>
            </a:r>
          </a:p>
        </p:txBody>
      </p:sp>
      <p:sp>
        <p:nvSpPr>
          <p:cNvPr id="43" name="TextBox 33"/>
          <p:cNvSpPr txBox="1"/>
          <p:nvPr/>
        </p:nvSpPr>
        <p:spPr>
          <a:xfrm>
            <a:off x="5622704" y="1188191"/>
            <a:ext cx="3032667" cy="684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99"/>
              </a:lnSpc>
            </a:pPr>
            <a:r>
              <a:rPr lang="en-US" sz="4908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Work</a:t>
            </a:r>
          </a:p>
        </p:txBody>
      </p:sp>
    </p:spTree>
    <p:extLst>
      <p:ext uri="{BB962C8B-B14F-4D97-AF65-F5344CB8AC3E}">
        <p14:creationId xmlns:p14="http://schemas.microsoft.com/office/powerpoint/2010/main" val="257135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1158875"/>
            <a:ext cx="5715000" cy="965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標題 1"/>
          <p:cNvSpPr txBox="1">
            <a:spLocks/>
          </p:cNvSpPr>
          <p:nvPr/>
        </p:nvSpPr>
        <p:spPr>
          <a:xfrm>
            <a:off x="6709005" y="2210678"/>
            <a:ext cx="11658600" cy="40535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>
                <a:latin typeface="+mn-ea"/>
                <a:ea typeface="+mn-ea"/>
              </a:rPr>
              <a:t>現職</a:t>
            </a:r>
            <a:r>
              <a:rPr lang="zh-TW" altLang="en-US" sz="3600" dirty="0" smtClean="0">
                <a:latin typeface="+mn-ea"/>
                <a:ea typeface="+mn-ea"/>
              </a:rPr>
              <a:t>： ►</a:t>
            </a:r>
            <a:r>
              <a:rPr lang="zh-TW" altLang="en-US" sz="3600" dirty="0">
                <a:latin typeface="+mn-ea"/>
                <a:ea typeface="+mn-ea"/>
              </a:rPr>
              <a:t>苗栗縣晴光正向行為支持專業服務協會理事長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 ►</a:t>
            </a:r>
            <a:r>
              <a:rPr lang="zh-TW" altLang="en-US" sz="3600" dirty="0" smtClean="0">
                <a:latin typeface="+mn-ea"/>
                <a:ea typeface="+mn-ea"/>
              </a:rPr>
              <a:t>仁德醫護管理專科學校 復健科 兼任講師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 ►</a:t>
            </a:r>
            <a:r>
              <a:rPr lang="zh-TW" altLang="en-US" sz="3600" dirty="0">
                <a:latin typeface="+mn-ea"/>
                <a:ea typeface="+mn-ea"/>
              </a:rPr>
              <a:t>苗栗縣心理衛生中心 外聘職能治療師</a:t>
            </a:r>
            <a:endParaRPr lang="en-US" altLang="zh-TW" sz="3600" dirty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 </a:t>
            </a:r>
            <a:r>
              <a:rPr lang="zh-TW" altLang="en-US" sz="3600" cap="none" dirty="0" smtClean="0">
                <a:solidFill>
                  <a:srgbClr val="000000"/>
                </a:solidFill>
                <a:latin typeface="+mn-ea"/>
                <a:ea typeface="+mn-ea"/>
              </a:rPr>
              <a:t>►</a:t>
            </a:r>
            <a:r>
              <a:rPr lang="zh-TW" altLang="en-US" sz="3600" dirty="0" smtClean="0">
                <a:latin typeface="+mn-ea"/>
                <a:ea typeface="+mn-ea"/>
              </a:rPr>
              <a:t>史丹佛幼稚園感覺統合老師</a:t>
            </a:r>
            <a:endParaRPr lang="en-US" altLang="zh-TW" sz="3600" dirty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 </a:t>
            </a:r>
            <a:r>
              <a:rPr lang="zh-TW" altLang="en-US" sz="3600" cap="none" dirty="0" smtClean="0">
                <a:solidFill>
                  <a:srgbClr val="000000"/>
                </a:solidFill>
                <a:latin typeface="+mn-ea"/>
                <a:ea typeface="+mn-ea"/>
              </a:rPr>
              <a:t>►</a:t>
            </a:r>
            <a:r>
              <a:rPr lang="zh-TW" altLang="en-US" sz="3600" dirty="0" smtClean="0">
                <a:latin typeface="+mn-ea"/>
                <a:ea typeface="+mn-ea"/>
              </a:rPr>
              <a:t>苗栗縣學校系統職能治療師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 </a:t>
            </a:r>
            <a:r>
              <a:rPr lang="zh-TW" altLang="en-US" sz="3600" cap="none" dirty="0" smtClean="0">
                <a:solidFill>
                  <a:srgbClr val="000000"/>
                </a:solidFill>
                <a:latin typeface="+mn-ea"/>
                <a:ea typeface="+mn-ea"/>
              </a:rPr>
              <a:t>►</a:t>
            </a:r>
            <a:r>
              <a:rPr lang="zh-TW" altLang="en-US" sz="3600" dirty="0" smtClean="0">
                <a:latin typeface="+mn-ea"/>
                <a:ea typeface="+mn-ea"/>
              </a:rPr>
              <a:t>新竹縣伊</a:t>
            </a:r>
            <a:r>
              <a:rPr lang="zh-TW" altLang="en-US" sz="3600" dirty="0">
                <a:latin typeface="+mn-ea"/>
                <a:ea typeface="+mn-ea"/>
              </a:rPr>
              <a:t>甸嚴重行為問題輔導</a:t>
            </a:r>
            <a:r>
              <a:rPr lang="zh-TW" altLang="en-US" sz="3600" dirty="0" smtClean="0">
                <a:latin typeface="+mn-ea"/>
                <a:ea typeface="+mn-ea"/>
              </a:rPr>
              <a:t>老師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 </a:t>
            </a:r>
            <a:r>
              <a:rPr lang="zh-TW" altLang="en-US" sz="3600" cap="none" dirty="0" smtClean="0">
                <a:solidFill>
                  <a:srgbClr val="000000"/>
                </a:solidFill>
                <a:latin typeface="+mn-ea"/>
              </a:rPr>
              <a:t>►幼安教養院合作早療諮詢專家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</a:t>
            </a:r>
            <a:r>
              <a:rPr lang="zh-TW" altLang="en-US" sz="3600" dirty="0" smtClean="0">
                <a:latin typeface="+mn-ea"/>
                <a:ea typeface="+mn-ea"/>
              </a:rPr>
              <a:t>      </a:t>
            </a:r>
            <a:endParaRPr lang="en-US" altLang="zh-TW" sz="3600" dirty="0" smtClean="0">
              <a:latin typeface="+mn-ea"/>
              <a:ea typeface="+mn-ea"/>
            </a:endParaRPr>
          </a:p>
          <a:p>
            <a:endParaRPr lang="en-US" altLang="zh-TW" sz="3600" b="1" dirty="0">
              <a:latin typeface="LiSu" panose="02010509060101010101" pitchFamily="49" charset="-122"/>
              <a:ea typeface="LiSu" panose="02010509060101010101" pitchFamily="49" charset="-122"/>
            </a:endParaRPr>
          </a:p>
          <a:p>
            <a:r>
              <a:rPr lang="zh-TW" altLang="en-US" sz="3600" b="1" dirty="0" smtClean="0">
                <a:latin typeface="LiSu" panose="02010509060101010101" pitchFamily="49" charset="-122"/>
                <a:ea typeface="LiSu" panose="02010509060101010101" pitchFamily="49" charset="-122"/>
              </a:rPr>
              <a:t>   </a:t>
            </a:r>
            <a:endParaRPr lang="zh-TW" altLang="en-US" sz="3600" b="1" dirty="0">
              <a:latin typeface="LiSu" panose="02010509060101010101" pitchFamily="49" charset="-122"/>
              <a:ea typeface="LiSu" panose="02010509060101010101" pitchFamily="49" charset="-122"/>
            </a:endParaRPr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6823305" y="6950075"/>
            <a:ext cx="11430000" cy="40535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dirty="0" smtClean="0">
                <a:latin typeface="+mn-ea"/>
                <a:ea typeface="+mn-ea"/>
              </a:rPr>
              <a:t>經歷：►大千醫療社團法人南勢醫院 職能治療師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dirty="0" smtClean="0">
                <a:latin typeface="+mn-ea"/>
                <a:ea typeface="+mn-ea"/>
              </a:rPr>
              <a:t>           ►育達</a:t>
            </a:r>
            <a:r>
              <a:rPr lang="zh-TW" altLang="en-US" sz="3600" dirty="0">
                <a:latin typeface="+mn-ea"/>
                <a:ea typeface="+mn-ea"/>
              </a:rPr>
              <a:t>科技大學人際成長團體治療師</a:t>
            </a:r>
          </a:p>
          <a:p>
            <a:r>
              <a:rPr lang="zh-TW" altLang="en-US" sz="3600" dirty="0" smtClean="0">
                <a:latin typeface="+mn-ea"/>
                <a:ea typeface="+mn-ea"/>
              </a:rPr>
              <a:t>           ►育達</a:t>
            </a:r>
            <a:r>
              <a:rPr lang="zh-TW" altLang="en-US" sz="3600" dirty="0">
                <a:latin typeface="+mn-ea"/>
                <a:ea typeface="+mn-ea"/>
              </a:rPr>
              <a:t>科技大學幼保系業界協同</a:t>
            </a:r>
            <a:r>
              <a:rPr lang="zh-TW" altLang="en-US" sz="3600" dirty="0" smtClean="0">
                <a:latin typeface="+mn-ea"/>
                <a:ea typeface="+mn-ea"/>
              </a:rPr>
              <a:t>教師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b="1" dirty="0" smtClean="0">
                <a:latin typeface="+mn-ea"/>
                <a:ea typeface="+mn-ea"/>
              </a:rPr>
              <a:t>           </a:t>
            </a:r>
            <a:r>
              <a:rPr lang="zh-TW" altLang="en-US" sz="3600" dirty="0" smtClean="0">
                <a:latin typeface="+mn-ea"/>
                <a:ea typeface="+mn-ea"/>
              </a:rPr>
              <a:t>►苗栗縣職業輔導評量人員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b="1" dirty="0">
                <a:latin typeface="+mn-ea"/>
                <a:ea typeface="+mn-ea"/>
              </a:rPr>
              <a:t> </a:t>
            </a:r>
            <a:r>
              <a:rPr lang="zh-TW" altLang="en-US" sz="3600" b="1" dirty="0" smtClean="0">
                <a:latin typeface="+mn-ea"/>
                <a:ea typeface="+mn-ea"/>
              </a:rPr>
              <a:t>          </a:t>
            </a:r>
            <a:r>
              <a:rPr lang="zh-TW" altLang="en-US" sz="3600" dirty="0" smtClean="0">
                <a:latin typeface="+mn-ea"/>
                <a:ea typeface="+mn-ea"/>
              </a:rPr>
              <a:t>►苗栗縣職能治療師公會常務理事</a:t>
            </a:r>
            <a:endParaRPr lang="en-US" altLang="zh-TW" sz="3600" dirty="0" smtClean="0">
              <a:latin typeface="+mn-ea"/>
              <a:ea typeface="+mn-ea"/>
            </a:endParaRPr>
          </a:p>
          <a:p>
            <a:r>
              <a:rPr lang="zh-TW" altLang="en-US" sz="3600" b="1" dirty="0" smtClean="0">
                <a:latin typeface="+mn-ea"/>
                <a:ea typeface="+mn-ea"/>
              </a:rPr>
              <a:t>           </a:t>
            </a:r>
            <a:r>
              <a:rPr lang="zh-TW" altLang="en-US" sz="3600" dirty="0">
                <a:latin typeface="+mn-ea"/>
                <a:ea typeface="+mn-ea"/>
              </a:rPr>
              <a:t>►苗栗縣職能治療</a:t>
            </a:r>
            <a:r>
              <a:rPr lang="zh-TW" altLang="en-US" sz="3600" dirty="0" smtClean="0">
                <a:latin typeface="+mn-ea"/>
                <a:ea typeface="+mn-ea"/>
              </a:rPr>
              <a:t>師</a:t>
            </a:r>
            <a:r>
              <a:rPr lang="zh-TW" altLang="en-US" sz="3600" dirty="0">
                <a:latin typeface="+mn-ea"/>
                <a:ea typeface="+mn-ea"/>
              </a:rPr>
              <a:t>公</a:t>
            </a:r>
            <a:r>
              <a:rPr lang="zh-TW" altLang="en-US" sz="3600" dirty="0" smtClean="0">
                <a:latin typeface="+mn-ea"/>
                <a:ea typeface="+mn-ea"/>
              </a:rPr>
              <a:t>會常務監事</a:t>
            </a:r>
            <a:endParaRPr lang="en-US" altLang="zh-TW" sz="3600" b="1" dirty="0">
              <a:latin typeface="+mn-ea"/>
              <a:ea typeface="+mn-ea"/>
            </a:endParaRPr>
          </a:p>
          <a:p>
            <a:endParaRPr lang="en-US" altLang="zh-TW" sz="3600" b="1" dirty="0">
              <a:latin typeface="LiSu" panose="02010509060101010101" pitchFamily="49" charset="-122"/>
              <a:ea typeface="LiSu" panose="02010509060101010101" pitchFamily="49" charset="-122"/>
            </a:endParaRPr>
          </a:p>
          <a:p>
            <a:r>
              <a:rPr lang="zh-TW" altLang="en-US" sz="3600" b="1" dirty="0" smtClean="0">
                <a:latin typeface="LiSu" panose="02010509060101010101" pitchFamily="49" charset="-122"/>
                <a:ea typeface="LiSu" panose="02010509060101010101" pitchFamily="49" charset="-122"/>
              </a:rPr>
              <a:t>   </a:t>
            </a:r>
            <a:endParaRPr lang="zh-TW" altLang="en-US" sz="3600" b="1" dirty="0">
              <a:latin typeface="LiSu" panose="02010509060101010101" pitchFamily="49" charset="-122"/>
              <a:ea typeface="LiSu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318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3384" y="348155"/>
            <a:ext cx="4978277" cy="31676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34707" y="930275"/>
            <a:ext cx="3135630" cy="1760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350" b="0" spc="835" dirty="0">
                <a:solidFill>
                  <a:srgbClr val="FFC000"/>
                </a:solidFill>
                <a:latin typeface="Microsoft JhengHei Light"/>
                <a:cs typeface="Microsoft JhengHei Light"/>
              </a:rPr>
              <a:t>大綱</a:t>
            </a:r>
            <a:endParaRPr sz="11350" dirty="0">
              <a:latin typeface="Microsoft JhengHei Light"/>
              <a:cs typeface="Microsoft JhengHe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93589" y="2876855"/>
            <a:ext cx="1612265" cy="1502410"/>
          </a:xfrm>
          <a:custGeom>
            <a:avLst/>
            <a:gdLst/>
            <a:ahLst/>
            <a:cxnLst/>
            <a:rect l="l" t="t" r="r" b="b"/>
            <a:pathLst>
              <a:path w="1612264" h="1502409">
                <a:moveTo>
                  <a:pt x="805839" y="0"/>
                </a:moveTo>
                <a:lnTo>
                  <a:pt x="756743" y="1370"/>
                </a:lnTo>
                <a:lnTo>
                  <a:pt x="708425" y="5429"/>
                </a:lnTo>
                <a:lnTo>
                  <a:pt x="660971" y="12099"/>
                </a:lnTo>
                <a:lnTo>
                  <a:pt x="614464" y="21300"/>
                </a:lnTo>
                <a:lnTo>
                  <a:pt x="568989" y="32954"/>
                </a:lnTo>
                <a:lnTo>
                  <a:pt x="524629" y="46982"/>
                </a:lnTo>
                <a:lnTo>
                  <a:pt x="481470" y="63306"/>
                </a:lnTo>
                <a:lnTo>
                  <a:pt x="439594" y="81848"/>
                </a:lnTo>
                <a:lnTo>
                  <a:pt x="399088" y="102529"/>
                </a:lnTo>
                <a:lnTo>
                  <a:pt x="360033" y="125270"/>
                </a:lnTo>
                <a:lnTo>
                  <a:pt x="322516" y="149992"/>
                </a:lnTo>
                <a:lnTo>
                  <a:pt x="286620" y="176618"/>
                </a:lnTo>
                <a:lnTo>
                  <a:pt x="252430" y="205069"/>
                </a:lnTo>
                <a:lnTo>
                  <a:pt x="220029" y="235265"/>
                </a:lnTo>
                <a:lnTo>
                  <a:pt x="189502" y="267129"/>
                </a:lnTo>
                <a:lnTo>
                  <a:pt x="160933" y="300582"/>
                </a:lnTo>
                <a:lnTo>
                  <a:pt x="134406" y="335546"/>
                </a:lnTo>
                <a:lnTo>
                  <a:pt x="110006" y="371941"/>
                </a:lnTo>
                <a:lnTo>
                  <a:pt x="87817" y="409689"/>
                </a:lnTo>
                <a:lnTo>
                  <a:pt x="67922" y="448713"/>
                </a:lnTo>
                <a:lnTo>
                  <a:pt x="50407" y="488932"/>
                </a:lnTo>
                <a:lnTo>
                  <a:pt x="35356" y="530270"/>
                </a:lnTo>
                <a:lnTo>
                  <a:pt x="22852" y="572646"/>
                </a:lnTo>
                <a:lnTo>
                  <a:pt x="12981" y="615983"/>
                </a:lnTo>
                <a:lnTo>
                  <a:pt x="5825" y="660202"/>
                </a:lnTo>
                <a:lnTo>
                  <a:pt x="1470" y="705224"/>
                </a:lnTo>
                <a:lnTo>
                  <a:pt x="0" y="750971"/>
                </a:lnTo>
                <a:lnTo>
                  <a:pt x="1470" y="796730"/>
                </a:lnTo>
                <a:lnTo>
                  <a:pt x="5825" y="841763"/>
                </a:lnTo>
                <a:lnTo>
                  <a:pt x="12981" y="885991"/>
                </a:lnTo>
                <a:lnTo>
                  <a:pt x="22852" y="929337"/>
                </a:lnTo>
                <a:lnTo>
                  <a:pt x="35356" y="971721"/>
                </a:lnTo>
                <a:lnTo>
                  <a:pt x="50407" y="1013066"/>
                </a:lnTo>
                <a:lnTo>
                  <a:pt x="67922" y="1053292"/>
                </a:lnTo>
                <a:lnTo>
                  <a:pt x="87817" y="1092322"/>
                </a:lnTo>
                <a:lnTo>
                  <a:pt x="110006" y="1130076"/>
                </a:lnTo>
                <a:lnTo>
                  <a:pt x="134406" y="1166476"/>
                </a:lnTo>
                <a:lnTo>
                  <a:pt x="160933" y="1201444"/>
                </a:lnTo>
                <a:lnTo>
                  <a:pt x="189502" y="1234900"/>
                </a:lnTo>
                <a:lnTo>
                  <a:pt x="220029" y="1266768"/>
                </a:lnTo>
                <a:lnTo>
                  <a:pt x="252430" y="1296967"/>
                </a:lnTo>
                <a:lnTo>
                  <a:pt x="286620" y="1325420"/>
                </a:lnTo>
                <a:lnTo>
                  <a:pt x="322516" y="1352048"/>
                </a:lnTo>
                <a:lnTo>
                  <a:pt x="360033" y="1376772"/>
                </a:lnTo>
                <a:lnTo>
                  <a:pt x="399088" y="1399515"/>
                </a:lnTo>
                <a:lnTo>
                  <a:pt x="439594" y="1420197"/>
                </a:lnTo>
                <a:lnTo>
                  <a:pt x="481470" y="1438739"/>
                </a:lnTo>
                <a:lnTo>
                  <a:pt x="524629" y="1455064"/>
                </a:lnTo>
                <a:lnTo>
                  <a:pt x="568989" y="1469093"/>
                </a:lnTo>
                <a:lnTo>
                  <a:pt x="614464" y="1480748"/>
                </a:lnTo>
                <a:lnTo>
                  <a:pt x="660971" y="1489949"/>
                </a:lnTo>
                <a:lnTo>
                  <a:pt x="708425" y="1496618"/>
                </a:lnTo>
                <a:lnTo>
                  <a:pt x="756743" y="1500677"/>
                </a:lnTo>
                <a:lnTo>
                  <a:pt x="805839" y="1502048"/>
                </a:lnTo>
                <a:lnTo>
                  <a:pt x="854935" y="1500677"/>
                </a:lnTo>
                <a:lnTo>
                  <a:pt x="903254" y="1496618"/>
                </a:lnTo>
                <a:lnTo>
                  <a:pt x="950710" y="1489949"/>
                </a:lnTo>
                <a:lnTo>
                  <a:pt x="997220" y="1480748"/>
                </a:lnTo>
                <a:lnTo>
                  <a:pt x="1042698" y="1469093"/>
                </a:lnTo>
                <a:lnTo>
                  <a:pt x="1087062" y="1455064"/>
                </a:lnTo>
                <a:lnTo>
                  <a:pt x="1130225" y="1438739"/>
                </a:lnTo>
                <a:lnTo>
                  <a:pt x="1172105" y="1420197"/>
                </a:lnTo>
                <a:lnTo>
                  <a:pt x="1212617" y="1399515"/>
                </a:lnTo>
                <a:lnTo>
                  <a:pt x="1251677" y="1376772"/>
                </a:lnTo>
                <a:lnTo>
                  <a:pt x="1289199" y="1352048"/>
                </a:lnTo>
                <a:lnTo>
                  <a:pt x="1325101" y="1325420"/>
                </a:lnTo>
                <a:lnTo>
                  <a:pt x="1359297" y="1296967"/>
                </a:lnTo>
                <a:lnTo>
                  <a:pt x="1391704" y="1266768"/>
                </a:lnTo>
                <a:lnTo>
                  <a:pt x="1422237" y="1234900"/>
                </a:lnTo>
                <a:lnTo>
                  <a:pt x="1450812" y="1201444"/>
                </a:lnTo>
                <a:lnTo>
                  <a:pt x="1477344" y="1166476"/>
                </a:lnTo>
                <a:lnTo>
                  <a:pt x="1501749" y="1130076"/>
                </a:lnTo>
                <a:lnTo>
                  <a:pt x="1523944" y="1092322"/>
                </a:lnTo>
                <a:lnTo>
                  <a:pt x="1543843" y="1053292"/>
                </a:lnTo>
                <a:lnTo>
                  <a:pt x="1561362" y="1013066"/>
                </a:lnTo>
                <a:lnTo>
                  <a:pt x="1576417" y="971721"/>
                </a:lnTo>
                <a:lnTo>
                  <a:pt x="1588924" y="929337"/>
                </a:lnTo>
                <a:lnTo>
                  <a:pt x="1598798" y="885991"/>
                </a:lnTo>
                <a:lnTo>
                  <a:pt x="1605956" y="841763"/>
                </a:lnTo>
                <a:lnTo>
                  <a:pt x="1610312" y="796730"/>
                </a:lnTo>
                <a:lnTo>
                  <a:pt x="1611783" y="750971"/>
                </a:lnTo>
                <a:lnTo>
                  <a:pt x="1610312" y="705224"/>
                </a:lnTo>
                <a:lnTo>
                  <a:pt x="1605956" y="660202"/>
                </a:lnTo>
                <a:lnTo>
                  <a:pt x="1598798" y="615983"/>
                </a:lnTo>
                <a:lnTo>
                  <a:pt x="1588924" y="572646"/>
                </a:lnTo>
                <a:lnTo>
                  <a:pt x="1576417" y="530270"/>
                </a:lnTo>
                <a:lnTo>
                  <a:pt x="1561362" y="488932"/>
                </a:lnTo>
                <a:lnTo>
                  <a:pt x="1543843" y="448713"/>
                </a:lnTo>
                <a:lnTo>
                  <a:pt x="1523944" y="409689"/>
                </a:lnTo>
                <a:lnTo>
                  <a:pt x="1501749" y="371941"/>
                </a:lnTo>
                <a:lnTo>
                  <a:pt x="1477344" y="335546"/>
                </a:lnTo>
                <a:lnTo>
                  <a:pt x="1450812" y="300582"/>
                </a:lnTo>
                <a:lnTo>
                  <a:pt x="1422237" y="267129"/>
                </a:lnTo>
                <a:lnTo>
                  <a:pt x="1391704" y="235265"/>
                </a:lnTo>
                <a:lnTo>
                  <a:pt x="1359297" y="205069"/>
                </a:lnTo>
                <a:lnTo>
                  <a:pt x="1325101" y="176618"/>
                </a:lnTo>
                <a:lnTo>
                  <a:pt x="1289199" y="149992"/>
                </a:lnTo>
                <a:lnTo>
                  <a:pt x="1251677" y="125270"/>
                </a:lnTo>
                <a:lnTo>
                  <a:pt x="1212617" y="102529"/>
                </a:lnTo>
                <a:lnTo>
                  <a:pt x="1172105" y="81848"/>
                </a:lnTo>
                <a:lnTo>
                  <a:pt x="1130225" y="63306"/>
                </a:lnTo>
                <a:lnTo>
                  <a:pt x="1087062" y="46982"/>
                </a:lnTo>
                <a:lnTo>
                  <a:pt x="1042698" y="32954"/>
                </a:lnTo>
                <a:lnTo>
                  <a:pt x="997220" y="21300"/>
                </a:lnTo>
                <a:lnTo>
                  <a:pt x="950710" y="12099"/>
                </a:lnTo>
                <a:lnTo>
                  <a:pt x="903254" y="5429"/>
                </a:lnTo>
                <a:lnTo>
                  <a:pt x="854935" y="1370"/>
                </a:lnTo>
                <a:lnTo>
                  <a:pt x="805839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87426" y="3414737"/>
            <a:ext cx="49847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25" dirty="0">
                <a:solidFill>
                  <a:srgbClr val="FFFFFF"/>
                </a:solidFill>
                <a:latin typeface="PMingLiU"/>
                <a:cs typeface="PMingLiU"/>
              </a:rPr>
              <a:t>01</a:t>
            </a:r>
            <a:endParaRPr sz="3950" dirty="0">
              <a:latin typeface="PMingLiU"/>
              <a:cs typeface="PMingLiU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58034" y="4697725"/>
            <a:ext cx="1612265" cy="1502410"/>
          </a:xfrm>
          <a:custGeom>
            <a:avLst/>
            <a:gdLst/>
            <a:ahLst/>
            <a:cxnLst/>
            <a:rect l="l" t="t" r="r" b="b"/>
            <a:pathLst>
              <a:path w="1612264" h="1502409">
                <a:moveTo>
                  <a:pt x="805839" y="0"/>
                </a:moveTo>
                <a:lnTo>
                  <a:pt x="756743" y="1370"/>
                </a:lnTo>
                <a:lnTo>
                  <a:pt x="708425" y="5431"/>
                </a:lnTo>
                <a:lnTo>
                  <a:pt x="660971" y="12102"/>
                </a:lnTo>
                <a:lnTo>
                  <a:pt x="614464" y="21306"/>
                </a:lnTo>
                <a:lnTo>
                  <a:pt x="568989" y="32963"/>
                </a:lnTo>
                <a:lnTo>
                  <a:pt x="524629" y="46995"/>
                </a:lnTo>
                <a:lnTo>
                  <a:pt x="481470" y="63324"/>
                </a:lnTo>
                <a:lnTo>
                  <a:pt x="439594" y="81870"/>
                </a:lnTo>
                <a:lnTo>
                  <a:pt x="399088" y="102556"/>
                </a:lnTo>
                <a:lnTo>
                  <a:pt x="360033" y="125302"/>
                </a:lnTo>
                <a:lnTo>
                  <a:pt x="322516" y="150030"/>
                </a:lnTo>
                <a:lnTo>
                  <a:pt x="286620" y="176662"/>
                </a:lnTo>
                <a:lnTo>
                  <a:pt x="252430" y="205118"/>
                </a:lnTo>
                <a:lnTo>
                  <a:pt x="220029" y="235320"/>
                </a:lnTo>
                <a:lnTo>
                  <a:pt x="189502" y="267190"/>
                </a:lnTo>
                <a:lnTo>
                  <a:pt x="160933" y="300649"/>
                </a:lnTo>
                <a:lnTo>
                  <a:pt x="134406" y="335618"/>
                </a:lnTo>
                <a:lnTo>
                  <a:pt x="110006" y="372018"/>
                </a:lnTo>
                <a:lnTo>
                  <a:pt x="87817" y="409772"/>
                </a:lnTo>
                <a:lnTo>
                  <a:pt x="67922" y="448800"/>
                </a:lnTo>
                <a:lnTo>
                  <a:pt x="50407" y="489024"/>
                </a:lnTo>
                <a:lnTo>
                  <a:pt x="35356" y="530365"/>
                </a:lnTo>
                <a:lnTo>
                  <a:pt x="22852" y="572744"/>
                </a:lnTo>
                <a:lnTo>
                  <a:pt x="12981" y="616084"/>
                </a:lnTo>
                <a:lnTo>
                  <a:pt x="5825" y="660305"/>
                </a:lnTo>
                <a:lnTo>
                  <a:pt x="1470" y="705328"/>
                </a:lnTo>
                <a:lnTo>
                  <a:pt x="0" y="751076"/>
                </a:lnTo>
                <a:lnTo>
                  <a:pt x="1470" y="796823"/>
                </a:lnTo>
                <a:lnTo>
                  <a:pt x="5825" y="841846"/>
                </a:lnTo>
                <a:lnTo>
                  <a:pt x="12981" y="886065"/>
                </a:lnTo>
                <a:lnTo>
                  <a:pt x="22852" y="929402"/>
                </a:lnTo>
                <a:lnTo>
                  <a:pt x="35356" y="971778"/>
                </a:lnTo>
                <a:lnTo>
                  <a:pt x="50407" y="1013115"/>
                </a:lnTo>
                <a:lnTo>
                  <a:pt x="67922" y="1053335"/>
                </a:lnTo>
                <a:lnTo>
                  <a:pt x="87817" y="1092358"/>
                </a:lnTo>
                <a:lnTo>
                  <a:pt x="110006" y="1130107"/>
                </a:lnTo>
                <a:lnTo>
                  <a:pt x="134406" y="1166502"/>
                </a:lnTo>
                <a:lnTo>
                  <a:pt x="160933" y="1201465"/>
                </a:lnTo>
                <a:lnTo>
                  <a:pt x="189502" y="1234918"/>
                </a:lnTo>
                <a:lnTo>
                  <a:pt x="220029" y="1266782"/>
                </a:lnTo>
                <a:lnTo>
                  <a:pt x="252430" y="1296979"/>
                </a:lnTo>
                <a:lnTo>
                  <a:pt x="286620" y="1325429"/>
                </a:lnTo>
                <a:lnTo>
                  <a:pt x="322516" y="1352055"/>
                </a:lnTo>
                <a:lnTo>
                  <a:pt x="360033" y="1376778"/>
                </a:lnTo>
                <a:lnTo>
                  <a:pt x="399088" y="1399519"/>
                </a:lnTo>
                <a:lnTo>
                  <a:pt x="439594" y="1420199"/>
                </a:lnTo>
                <a:lnTo>
                  <a:pt x="481470" y="1438741"/>
                </a:lnTo>
                <a:lnTo>
                  <a:pt x="524629" y="1455065"/>
                </a:lnTo>
                <a:lnTo>
                  <a:pt x="568989" y="1469094"/>
                </a:lnTo>
                <a:lnTo>
                  <a:pt x="614464" y="1480748"/>
                </a:lnTo>
                <a:lnTo>
                  <a:pt x="660971" y="1489949"/>
                </a:lnTo>
                <a:lnTo>
                  <a:pt x="708425" y="1496618"/>
                </a:lnTo>
                <a:lnTo>
                  <a:pt x="756743" y="1500677"/>
                </a:lnTo>
                <a:lnTo>
                  <a:pt x="805839" y="1502048"/>
                </a:lnTo>
                <a:lnTo>
                  <a:pt x="854935" y="1500677"/>
                </a:lnTo>
                <a:lnTo>
                  <a:pt x="903254" y="1496618"/>
                </a:lnTo>
                <a:lnTo>
                  <a:pt x="950710" y="1489949"/>
                </a:lnTo>
                <a:lnTo>
                  <a:pt x="997220" y="1480748"/>
                </a:lnTo>
                <a:lnTo>
                  <a:pt x="1042698" y="1469094"/>
                </a:lnTo>
                <a:lnTo>
                  <a:pt x="1087062" y="1455065"/>
                </a:lnTo>
                <a:lnTo>
                  <a:pt x="1130225" y="1438741"/>
                </a:lnTo>
                <a:lnTo>
                  <a:pt x="1172105" y="1420199"/>
                </a:lnTo>
                <a:lnTo>
                  <a:pt x="1212617" y="1399519"/>
                </a:lnTo>
                <a:lnTo>
                  <a:pt x="1251677" y="1376778"/>
                </a:lnTo>
                <a:lnTo>
                  <a:pt x="1289199" y="1352055"/>
                </a:lnTo>
                <a:lnTo>
                  <a:pt x="1325101" y="1325429"/>
                </a:lnTo>
                <a:lnTo>
                  <a:pt x="1359297" y="1296979"/>
                </a:lnTo>
                <a:lnTo>
                  <a:pt x="1391704" y="1266782"/>
                </a:lnTo>
                <a:lnTo>
                  <a:pt x="1422237" y="1234918"/>
                </a:lnTo>
                <a:lnTo>
                  <a:pt x="1450812" y="1201465"/>
                </a:lnTo>
                <a:lnTo>
                  <a:pt x="1477344" y="1166502"/>
                </a:lnTo>
                <a:lnTo>
                  <a:pt x="1501749" y="1130107"/>
                </a:lnTo>
                <a:lnTo>
                  <a:pt x="1523944" y="1092358"/>
                </a:lnTo>
                <a:lnTo>
                  <a:pt x="1543843" y="1053335"/>
                </a:lnTo>
                <a:lnTo>
                  <a:pt x="1561362" y="1013115"/>
                </a:lnTo>
                <a:lnTo>
                  <a:pt x="1576417" y="971778"/>
                </a:lnTo>
                <a:lnTo>
                  <a:pt x="1588924" y="929402"/>
                </a:lnTo>
                <a:lnTo>
                  <a:pt x="1598798" y="886065"/>
                </a:lnTo>
                <a:lnTo>
                  <a:pt x="1605956" y="841846"/>
                </a:lnTo>
                <a:lnTo>
                  <a:pt x="1610312" y="796823"/>
                </a:lnTo>
                <a:lnTo>
                  <a:pt x="1611783" y="751076"/>
                </a:lnTo>
                <a:lnTo>
                  <a:pt x="1610312" y="705328"/>
                </a:lnTo>
                <a:lnTo>
                  <a:pt x="1605956" y="660305"/>
                </a:lnTo>
                <a:lnTo>
                  <a:pt x="1598798" y="616084"/>
                </a:lnTo>
                <a:lnTo>
                  <a:pt x="1588924" y="572744"/>
                </a:lnTo>
                <a:lnTo>
                  <a:pt x="1576417" y="530365"/>
                </a:lnTo>
                <a:lnTo>
                  <a:pt x="1561362" y="489024"/>
                </a:lnTo>
                <a:lnTo>
                  <a:pt x="1543843" y="448800"/>
                </a:lnTo>
                <a:lnTo>
                  <a:pt x="1523944" y="409772"/>
                </a:lnTo>
                <a:lnTo>
                  <a:pt x="1501749" y="372018"/>
                </a:lnTo>
                <a:lnTo>
                  <a:pt x="1477344" y="335618"/>
                </a:lnTo>
                <a:lnTo>
                  <a:pt x="1450812" y="300649"/>
                </a:lnTo>
                <a:lnTo>
                  <a:pt x="1422237" y="267190"/>
                </a:lnTo>
                <a:lnTo>
                  <a:pt x="1391704" y="235320"/>
                </a:lnTo>
                <a:lnTo>
                  <a:pt x="1359297" y="205118"/>
                </a:lnTo>
                <a:lnTo>
                  <a:pt x="1325101" y="176662"/>
                </a:lnTo>
                <a:lnTo>
                  <a:pt x="1289199" y="150030"/>
                </a:lnTo>
                <a:lnTo>
                  <a:pt x="1251677" y="125302"/>
                </a:lnTo>
                <a:lnTo>
                  <a:pt x="1212617" y="102556"/>
                </a:lnTo>
                <a:lnTo>
                  <a:pt x="1172105" y="81870"/>
                </a:lnTo>
                <a:lnTo>
                  <a:pt x="1130225" y="63324"/>
                </a:lnTo>
                <a:lnTo>
                  <a:pt x="1087062" y="46995"/>
                </a:lnTo>
                <a:lnTo>
                  <a:pt x="1042698" y="32963"/>
                </a:lnTo>
                <a:lnTo>
                  <a:pt x="997220" y="21306"/>
                </a:lnTo>
                <a:lnTo>
                  <a:pt x="950710" y="12102"/>
                </a:lnTo>
                <a:lnTo>
                  <a:pt x="903254" y="5431"/>
                </a:lnTo>
                <a:lnTo>
                  <a:pt x="854935" y="1370"/>
                </a:lnTo>
                <a:lnTo>
                  <a:pt x="805839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22199" y="5146341"/>
            <a:ext cx="497840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spc="-25" dirty="0">
                <a:solidFill>
                  <a:srgbClr val="FFFFFF"/>
                </a:solidFill>
                <a:latin typeface="PMingLiU"/>
                <a:cs typeface="PMingLiU"/>
              </a:rPr>
              <a:t>02</a:t>
            </a:r>
            <a:endParaRPr sz="3950" dirty="0">
              <a:latin typeface="PMingLiU"/>
              <a:cs typeface="PMingLiU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71303" y="6764739"/>
            <a:ext cx="1598996" cy="1499638"/>
          </a:xfrm>
          <a:custGeom>
            <a:avLst/>
            <a:gdLst/>
            <a:ahLst/>
            <a:cxnLst/>
            <a:rect l="l" t="t" r="r" b="b"/>
            <a:pathLst>
              <a:path w="1720850" h="1502409">
                <a:moveTo>
                  <a:pt x="860183" y="0"/>
                </a:moveTo>
                <a:lnTo>
                  <a:pt x="809641" y="1274"/>
                </a:lnTo>
                <a:lnTo>
                  <a:pt x="759868" y="5052"/>
                </a:lnTo>
                <a:lnTo>
                  <a:pt x="710944" y="11262"/>
                </a:lnTo>
                <a:lnTo>
                  <a:pt x="662951" y="19833"/>
                </a:lnTo>
                <a:lnTo>
                  <a:pt x="615969" y="30696"/>
                </a:lnTo>
                <a:lnTo>
                  <a:pt x="570079" y="43780"/>
                </a:lnTo>
                <a:lnTo>
                  <a:pt x="525361" y="59014"/>
                </a:lnTo>
                <a:lnTo>
                  <a:pt x="481897" y="76329"/>
                </a:lnTo>
                <a:lnTo>
                  <a:pt x="439766" y="95653"/>
                </a:lnTo>
                <a:lnTo>
                  <a:pt x="399050" y="116916"/>
                </a:lnTo>
                <a:lnTo>
                  <a:pt x="359828" y="140049"/>
                </a:lnTo>
                <a:lnTo>
                  <a:pt x="322183" y="164979"/>
                </a:lnTo>
                <a:lnTo>
                  <a:pt x="286194" y="191638"/>
                </a:lnTo>
                <a:lnTo>
                  <a:pt x="251942" y="219954"/>
                </a:lnTo>
                <a:lnTo>
                  <a:pt x="219508" y="249857"/>
                </a:lnTo>
                <a:lnTo>
                  <a:pt x="188973" y="281276"/>
                </a:lnTo>
                <a:lnTo>
                  <a:pt x="160417" y="314142"/>
                </a:lnTo>
                <a:lnTo>
                  <a:pt x="133920" y="348384"/>
                </a:lnTo>
                <a:lnTo>
                  <a:pt x="109564" y="383931"/>
                </a:lnTo>
                <a:lnTo>
                  <a:pt x="87430" y="420712"/>
                </a:lnTo>
                <a:lnTo>
                  <a:pt x="67597" y="458659"/>
                </a:lnTo>
                <a:lnTo>
                  <a:pt x="50147" y="497699"/>
                </a:lnTo>
                <a:lnTo>
                  <a:pt x="35160" y="537763"/>
                </a:lnTo>
                <a:lnTo>
                  <a:pt x="22718" y="578780"/>
                </a:lnTo>
                <a:lnTo>
                  <a:pt x="12899" y="620680"/>
                </a:lnTo>
                <a:lnTo>
                  <a:pt x="5787" y="663392"/>
                </a:lnTo>
                <a:lnTo>
                  <a:pt x="1460" y="706846"/>
                </a:lnTo>
                <a:lnTo>
                  <a:pt x="0" y="750971"/>
                </a:lnTo>
                <a:lnTo>
                  <a:pt x="1460" y="795108"/>
                </a:lnTo>
                <a:lnTo>
                  <a:pt x="5787" y="838572"/>
                </a:lnTo>
                <a:lnTo>
                  <a:pt x="12899" y="881293"/>
                </a:lnTo>
                <a:lnTo>
                  <a:pt x="22718" y="923202"/>
                </a:lnTo>
                <a:lnTo>
                  <a:pt x="35160" y="964227"/>
                </a:lnTo>
                <a:lnTo>
                  <a:pt x="50147" y="1004298"/>
                </a:lnTo>
                <a:lnTo>
                  <a:pt x="67597" y="1043345"/>
                </a:lnTo>
                <a:lnTo>
                  <a:pt x="87430" y="1081297"/>
                </a:lnTo>
                <a:lnTo>
                  <a:pt x="109564" y="1118084"/>
                </a:lnTo>
                <a:lnTo>
                  <a:pt x="133920" y="1153636"/>
                </a:lnTo>
                <a:lnTo>
                  <a:pt x="160417" y="1187882"/>
                </a:lnTo>
                <a:lnTo>
                  <a:pt x="188973" y="1220752"/>
                </a:lnTo>
                <a:lnTo>
                  <a:pt x="219508" y="1252175"/>
                </a:lnTo>
                <a:lnTo>
                  <a:pt x="251942" y="1282081"/>
                </a:lnTo>
                <a:lnTo>
                  <a:pt x="286194" y="1310399"/>
                </a:lnTo>
                <a:lnTo>
                  <a:pt x="322183" y="1337060"/>
                </a:lnTo>
                <a:lnTo>
                  <a:pt x="359828" y="1361993"/>
                </a:lnTo>
                <a:lnTo>
                  <a:pt x="399050" y="1385126"/>
                </a:lnTo>
                <a:lnTo>
                  <a:pt x="439766" y="1406391"/>
                </a:lnTo>
                <a:lnTo>
                  <a:pt x="481897" y="1425716"/>
                </a:lnTo>
                <a:lnTo>
                  <a:pt x="525361" y="1443031"/>
                </a:lnTo>
                <a:lnTo>
                  <a:pt x="570079" y="1458267"/>
                </a:lnTo>
                <a:lnTo>
                  <a:pt x="615969" y="1471351"/>
                </a:lnTo>
                <a:lnTo>
                  <a:pt x="662951" y="1482214"/>
                </a:lnTo>
                <a:lnTo>
                  <a:pt x="710944" y="1490786"/>
                </a:lnTo>
                <a:lnTo>
                  <a:pt x="759868" y="1496996"/>
                </a:lnTo>
                <a:lnTo>
                  <a:pt x="809641" y="1500773"/>
                </a:lnTo>
                <a:lnTo>
                  <a:pt x="860183" y="1502048"/>
                </a:lnTo>
                <a:lnTo>
                  <a:pt x="910725" y="1500773"/>
                </a:lnTo>
                <a:lnTo>
                  <a:pt x="960498" y="1496996"/>
                </a:lnTo>
                <a:lnTo>
                  <a:pt x="1009421" y="1490786"/>
                </a:lnTo>
                <a:lnTo>
                  <a:pt x="1057414" y="1482214"/>
                </a:lnTo>
                <a:lnTo>
                  <a:pt x="1104396" y="1471351"/>
                </a:lnTo>
                <a:lnTo>
                  <a:pt x="1150286" y="1458267"/>
                </a:lnTo>
                <a:lnTo>
                  <a:pt x="1195004" y="1443031"/>
                </a:lnTo>
                <a:lnTo>
                  <a:pt x="1238469" y="1425716"/>
                </a:lnTo>
                <a:lnTo>
                  <a:pt x="1280600" y="1406391"/>
                </a:lnTo>
                <a:lnTo>
                  <a:pt x="1321316" y="1385126"/>
                </a:lnTo>
                <a:lnTo>
                  <a:pt x="1360537" y="1361993"/>
                </a:lnTo>
                <a:lnTo>
                  <a:pt x="1398183" y="1337060"/>
                </a:lnTo>
                <a:lnTo>
                  <a:pt x="1434172" y="1310399"/>
                </a:lnTo>
                <a:lnTo>
                  <a:pt x="1468423" y="1282081"/>
                </a:lnTo>
                <a:lnTo>
                  <a:pt x="1500857" y="1252175"/>
                </a:lnTo>
                <a:lnTo>
                  <a:pt x="1531393" y="1220752"/>
                </a:lnTo>
                <a:lnTo>
                  <a:pt x="1559949" y="1187882"/>
                </a:lnTo>
                <a:lnTo>
                  <a:pt x="1586445" y="1153636"/>
                </a:lnTo>
                <a:lnTo>
                  <a:pt x="1610801" y="1118084"/>
                </a:lnTo>
                <a:lnTo>
                  <a:pt x="1632936" y="1081297"/>
                </a:lnTo>
                <a:lnTo>
                  <a:pt x="1652768" y="1043345"/>
                </a:lnTo>
                <a:lnTo>
                  <a:pt x="1670218" y="1004298"/>
                </a:lnTo>
                <a:lnTo>
                  <a:pt x="1685205" y="964227"/>
                </a:lnTo>
                <a:lnTo>
                  <a:pt x="1697648" y="923202"/>
                </a:lnTo>
                <a:lnTo>
                  <a:pt x="1707466" y="881293"/>
                </a:lnTo>
                <a:lnTo>
                  <a:pt x="1714579" y="838572"/>
                </a:lnTo>
                <a:lnTo>
                  <a:pt x="1718906" y="795108"/>
                </a:lnTo>
                <a:lnTo>
                  <a:pt x="1720366" y="750971"/>
                </a:lnTo>
                <a:lnTo>
                  <a:pt x="1718906" y="706846"/>
                </a:lnTo>
                <a:lnTo>
                  <a:pt x="1714579" y="663392"/>
                </a:lnTo>
                <a:lnTo>
                  <a:pt x="1707466" y="620680"/>
                </a:lnTo>
                <a:lnTo>
                  <a:pt x="1697648" y="578780"/>
                </a:lnTo>
                <a:lnTo>
                  <a:pt x="1685205" y="537763"/>
                </a:lnTo>
                <a:lnTo>
                  <a:pt x="1670218" y="497699"/>
                </a:lnTo>
                <a:lnTo>
                  <a:pt x="1652768" y="458659"/>
                </a:lnTo>
                <a:lnTo>
                  <a:pt x="1632936" y="420712"/>
                </a:lnTo>
                <a:lnTo>
                  <a:pt x="1610801" y="383931"/>
                </a:lnTo>
                <a:lnTo>
                  <a:pt x="1586445" y="348384"/>
                </a:lnTo>
                <a:lnTo>
                  <a:pt x="1559949" y="314142"/>
                </a:lnTo>
                <a:lnTo>
                  <a:pt x="1531393" y="281276"/>
                </a:lnTo>
                <a:lnTo>
                  <a:pt x="1500857" y="249857"/>
                </a:lnTo>
                <a:lnTo>
                  <a:pt x="1468423" y="219954"/>
                </a:lnTo>
                <a:lnTo>
                  <a:pt x="1434172" y="191638"/>
                </a:lnTo>
                <a:lnTo>
                  <a:pt x="1398183" y="164979"/>
                </a:lnTo>
                <a:lnTo>
                  <a:pt x="1360537" y="140049"/>
                </a:lnTo>
                <a:lnTo>
                  <a:pt x="1321316" y="116916"/>
                </a:lnTo>
                <a:lnTo>
                  <a:pt x="1280600" y="95653"/>
                </a:lnTo>
                <a:lnTo>
                  <a:pt x="1238469" y="76329"/>
                </a:lnTo>
                <a:lnTo>
                  <a:pt x="1195004" y="59014"/>
                </a:lnTo>
                <a:lnTo>
                  <a:pt x="1150286" y="43780"/>
                </a:lnTo>
                <a:lnTo>
                  <a:pt x="1104396" y="30696"/>
                </a:lnTo>
                <a:lnTo>
                  <a:pt x="1057414" y="19833"/>
                </a:lnTo>
                <a:lnTo>
                  <a:pt x="1009421" y="11262"/>
                </a:lnTo>
                <a:lnTo>
                  <a:pt x="960498" y="5052"/>
                </a:lnTo>
                <a:lnTo>
                  <a:pt x="910725" y="1274"/>
                </a:lnTo>
                <a:lnTo>
                  <a:pt x="860183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45707" y="7162371"/>
            <a:ext cx="49847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25" dirty="0">
                <a:solidFill>
                  <a:srgbClr val="FFFFFF"/>
                </a:solidFill>
                <a:latin typeface="PMingLiU"/>
                <a:cs typeface="PMingLiU"/>
              </a:rPr>
              <a:t>03</a:t>
            </a:r>
            <a:endParaRPr sz="3950" dirty="0">
              <a:latin typeface="PMingLiU"/>
              <a:cs typeface="PMingLiU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99691" y="3088466"/>
            <a:ext cx="63401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 smtClean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九大氣質特質介紹</a:t>
            </a:r>
            <a:endParaRPr lang="zh-TW" altLang="en-US" sz="6000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34464" y="4915998"/>
            <a:ext cx="86485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 smtClean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不同氣質孩子的教養方式</a:t>
            </a:r>
            <a:endParaRPr lang="zh-TW" altLang="en-US" sz="6000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71306" y="6870308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 smtClean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案例</a:t>
            </a:r>
            <a:r>
              <a:rPr lang="zh-TW" altLang="en-US" sz="6000" dirty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說明</a:t>
            </a:r>
          </a:p>
        </p:txBody>
      </p:sp>
      <p:sp>
        <p:nvSpPr>
          <p:cNvPr id="18" name="object 9"/>
          <p:cNvSpPr/>
          <p:nvPr/>
        </p:nvSpPr>
        <p:spPr>
          <a:xfrm>
            <a:off x="2671303" y="8753257"/>
            <a:ext cx="1598996" cy="1499638"/>
          </a:xfrm>
          <a:custGeom>
            <a:avLst/>
            <a:gdLst/>
            <a:ahLst/>
            <a:cxnLst/>
            <a:rect l="l" t="t" r="r" b="b"/>
            <a:pathLst>
              <a:path w="1720850" h="1502409">
                <a:moveTo>
                  <a:pt x="860183" y="0"/>
                </a:moveTo>
                <a:lnTo>
                  <a:pt x="809641" y="1274"/>
                </a:lnTo>
                <a:lnTo>
                  <a:pt x="759868" y="5052"/>
                </a:lnTo>
                <a:lnTo>
                  <a:pt x="710944" y="11262"/>
                </a:lnTo>
                <a:lnTo>
                  <a:pt x="662951" y="19833"/>
                </a:lnTo>
                <a:lnTo>
                  <a:pt x="615969" y="30696"/>
                </a:lnTo>
                <a:lnTo>
                  <a:pt x="570079" y="43780"/>
                </a:lnTo>
                <a:lnTo>
                  <a:pt x="525361" y="59014"/>
                </a:lnTo>
                <a:lnTo>
                  <a:pt x="481897" y="76329"/>
                </a:lnTo>
                <a:lnTo>
                  <a:pt x="439766" y="95653"/>
                </a:lnTo>
                <a:lnTo>
                  <a:pt x="399050" y="116916"/>
                </a:lnTo>
                <a:lnTo>
                  <a:pt x="359828" y="140049"/>
                </a:lnTo>
                <a:lnTo>
                  <a:pt x="322183" y="164979"/>
                </a:lnTo>
                <a:lnTo>
                  <a:pt x="286194" y="191638"/>
                </a:lnTo>
                <a:lnTo>
                  <a:pt x="251942" y="219954"/>
                </a:lnTo>
                <a:lnTo>
                  <a:pt x="219508" y="249857"/>
                </a:lnTo>
                <a:lnTo>
                  <a:pt x="188973" y="281276"/>
                </a:lnTo>
                <a:lnTo>
                  <a:pt x="160417" y="314142"/>
                </a:lnTo>
                <a:lnTo>
                  <a:pt x="133920" y="348384"/>
                </a:lnTo>
                <a:lnTo>
                  <a:pt x="109564" y="383931"/>
                </a:lnTo>
                <a:lnTo>
                  <a:pt x="87430" y="420712"/>
                </a:lnTo>
                <a:lnTo>
                  <a:pt x="67597" y="458659"/>
                </a:lnTo>
                <a:lnTo>
                  <a:pt x="50147" y="497699"/>
                </a:lnTo>
                <a:lnTo>
                  <a:pt x="35160" y="537763"/>
                </a:lnTo>
                <a:lnTo>
                  <a:pt x="22718" y="578780"/>
                </a:lnTo>
                <a:lnTo>
                  <a:pt x="12899" y="620680"/>
                </a:lnTo>
                <a:lnTo>
                  <a:pt x="5787" y="663392"/>
                </a:lnTo>
                <a:lnTo>
                  <a:pt x="1460" y="706846"/>
                </a:lnTo>
                <a:lnTo>
                  <a:pt x="0" y="750971"/>
                </a:lnTo>
                <a:lnTo>
                  <a:pt x="1460" y="795108"/>
                </a:lnTo>
                <a:lnTo>
                  <a:pt x="5787" y="838572"/>
                </a:lnTo>
                <a:lnTo>
                  <a:pt x="12899" y="881293"/>
                </a:lnTo>
                <a:lnTo>
                  <a:pt x="22718" y="923202"/>
                </a:lnTo>
                <a:lnTo>
                  <a:pt x="35160" y="964227"/>
                </a:lnTo>
                <a:lnTo>
                  <a:pt x="50147" y="1004298"/>
                </a:lnTo>
                <a:lnTo>
                  <a:pt x="67597" y="1043345"/>
                </a:lnTo>
                <a:lnTo>
                  <a:pt x="87430" y="1081297"/>
                </a:lnTo>
                <a:lnTo>
                  <a:pt x="109564" y="1118084"/>
                </a:lnTo>
                <a:lnTo>
                  <a:pt x="133920" y="1153636"/>
                </a:lnTo>
                <a:lnTo>
                  <a:pt x="160417" y="1187882"/>
                </a:lnTo>
                <a:lnTo>
                  <a:pt x="188973" y="1220752"/>
                </a:lnTo>
                <a:lnTo>
                  <a:pt x="219508" y="1252175"/>
                </a:lnTo>
                <a:lnTo>
                  <a:pt x="251942" y="1282081"/>
                </a:lnTo>
                <a:lnTo>
                  <a:pt x="286194" y="1310399"/>
                </a:lnTo>
                <a:lnTo>
                  <a:pt x="322183" y="1337060"/>
                </a:lnTo>
                <a:lnTo>
                  <a:pt x="359828" y="1361993"/>
                </a:lnTo>
                <a:lnTo>
                  <a:pt x="399050" y="1385126"/>
                </a:lnTo>
                <a:lnTo>
                  <a:pt x="439766" y="1406391"/>
                </a:lnTo>
                <a:lnTo>
                  <a:pt x="481897" y="1425716"/>
                </a:lnTo>
                <a:lnTo>
                  <a:pt x="525361" y="1443031"/>
                </a:lnTo>
                <a:lnTo>
                  <a:pt x="570079" y="1458267"/>
                </a:lnTo>
                <a:lnTo>
                  <a:pt x="615969" y="1471351"/>
                </a:lnTo>
                <a:lnTo>
                  <a:pt x="662951" y="1482214"/>
                </a:lnTo>
                <a:lnTo>
                  <a:pt x="710944" y="1490786"/>
                </a:lnTo>
                <a:lnTo>
                  <a:pt x="759868" y="1496996"/>
                </a:lnTo>
                <a:lnTo>
                  <a:pt x="809641" y="1500773"/>
                </a:lnTo>
                <a:lnTo>
                  <a:pt x="860183" y="1502048"/>
                </a:lnTo>
                <a:lnTo>
                  <a:pt x="910725" y="1500773"/>
                </a:lnTo>
                <a:lnTo>
                  <a:pt x="960498" y="1496996"/>
                </a:lnTo>
                <a:lnTo>
                  <a:pt x="1009421" y="1490786"/>
                </a:lnTo>
                <a:lnTo>
                  <a:pt x="1057414" y="1482214"/>
                </a:lnTo>
                <a:lnTo>
                  <a:pt x="1104396" y="1471351"/>
                </a:lnTo>
                <a:lnTo>
                  <a:pt x="1150286" y="1458267"/>
                </a:lnTo>
                <a:lnTo>
                  <a:pt x="1195004" y="1443031"/>
                </a:lnTo>
                <a:lnTo>
                  <a:pt x="1238469" y="1425716"/>
                </a:lnTo>
                <a:lnTo>
                  <a:pt x="1280600" y="1406391"/>
                </a:lnTo>
                <a:lnTo>
                  <a:pt x="1321316" y="1385126"/>
                </a:lnTo>
                <a:lnTo>
                  <a:pt x="1360537" y="1361993"/>
                </a:lnTo>
                <a:lnTo>
                  <a:pt x="1398183" y="1337060"/>
                </a:lnTo>
                <a:lnTo>
                  <a:pt x="1434172" y="1310399"/>
                </a:lnTo>
                <a:lnTo>
                  <a:pt x="1468423" y="1282081"/>
                </a:lnTo>
                <a:lnTo>
                  <a:pt x="1500857" y="1252175"/>
                </a:lnTo>
                <a:lnTo>
                  <a:pt x="1531393" y="1220752"/>
                </a:lnTo>
                <a:lnTo>
                  <a:pt x="1559949" y="1187882"/>
                </a:lnTo>
                <a:lnTo>
                  <a:pt x="1586445" y="1153636"/>
                </a:lnTo>
                <a:lnTo>
                  <a:pt x="1610801" y="1118084"/>
                </a:lnTo>
                <a:lnTo>
                  <a:pt x="1632936" y="1081297"/>
                </a:lnTo>
                <a:lnTo>
                  <a:pt x="1652768" y="1043345"/>
                </a:lnTo>
                <a:lnTo>
                  <a:pt x="1670218" y="1004298"/>
                </a:lnTo>
                <a:lnTo>
                  <a:pt x="1685205" y="964227"/>
                </a:lnTo>
                <a:lnTo>
                  <a:pt x="1697648" y="923202"/>
                </a:lnTo>
                <a:lnTo>
                  <a:pt x="1707466" y="881293"/>
                </a:lnTo>
                <a:lnTo>
                  <a:pt x="1714579" y="838572"/>
                </a:lnTo>
                <a:lnTo>
                  <a:pt x="1718906" y="795108"/>
                </a:lnTo>
                <a:lnTo>
                  <a:pt x="1720366" y="750971"/>
                </a:lnTo>
                <a:lnTo>
                  <a:pt x="1718906" y="706846"/>
                </a:lnTo>
                <a:lnTo>
                  <a:pt x="1714579" y="663392"/>
                </a:lnTo>
                <a:lnTo>
                  <a:pt x="1707466" y="620680"/>
                </a:lnTo>
                <a:lnTo>
                  <a:pt x="1697648" y="578780"/>
                </a:lnTo>
                <a:lnTo>
                  <a:pt x="1685205" y="537763"/>
                </a:lnTo>
                <a:lnTo>
                  <a:pt x="1670218" y="497699"/>
                </a:lnTo>
                <a:lnTo>
                  <a:pt x="1652768" y="458659"/>
                </a:lnTo>
                <a:lnTo>
                  <a:pt x="1632936" y="420712"/>
                </a:lnTo>
                <a:lnTo>
                  <a:pt x="1610801" y="383931"/>
                </a:lnTo>
                <a:lnTo>
                  <a:pt x="1586445" y="348384"/>
                </a:lnTo>
                <a:lnTo>
                  <a:pt x="1559949" y="314142"/>
                </a:lnTo>
                <a:lnTo>
                  <a:pt x="1531393" y="281276"/>
                </a:lnTo>
                <a:lnTo>
                  <a:pt x="1500857" y="249857"/>
                </a:lnTo>
                <a:lnTo>
                  <a:pt x="1468423" y="219954"/>
                </a:lnTo>
                <a:lnTo>
                  <a:pt x="1434172" y="191638"/>
                </a:lnTo>
                <a:lnTo>
                  <a:pt x="1398183" y="164979"/>
                </a:lnTo>
                <a:lnTo>
                  <a:pt x="1360537" y="140049"/>
                </a:lnTo>
                <a:lnTo>
                  <a:pt x="1321316" y="116916"/>
                </a:lnTo>
                <a:lnTo>
                  <a:pt x="1280600" y="95653"/>
                </a:lnTo>
                <a:lnTo>
                  <a:pt x="1238469" y="76329"/>
                </a:lnTo>
                <a:lnTo>
                  <a:pt x="1195004" y="59014"/>
                </a:lnTo>
                <a:lnTo>
                  <a:pt x="1150286" y="43780"/>
                </a:lnTo>
                <a:lnTo>
                  <a:pt x="1104396" y="30696"/>
                </a:lnTo>
                <a:lnTo>
                  <a:pt x="1057414" y="19833"/>
                </a:lnTo>
                <a:lnTo>
                  <a:pt x="1009421" y="11262"/>
                </a:lnTo>
                <a:lnTo>
                  <a:pt x="960498" y="5052"/>
                </a:lnTo>
                <a:lnTo>
                  <a:pt x="910725" y="1274"/>
                </a:lnTo>
                <a:lnTo>
                  <a:pt x="860183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矩形 18"/>
          <p:cNvSpPr/>
          <p:nvPr/>
        </p:nvSpPr>
        <p:spPr>
          <a:xfrm>
            <a:off x="4986994" y="8824618"/>
            <a:ext cx="40318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 smtClean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高敏感兒童</a:t>
            </a:r>
            <a:endParaRPr lang="zh-TW" altLang="en-US" sz="6000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20" name="object 10"/>
          <p:cNvSpPr txBox="1"/>
          <p:nvPr/>
        </p:nvSpPr>
        <p:spPr>
          <a:xfrm>
            <a:off x="3217671" y="9118763"/>
            <a:ext cx="49847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zh-TW" sz="3950" spc="-25" dirty="0" smtClean="0">
                <a:solidFill>
                  <a:srgbClr val="FFFFFF"/>
                </a:solidFill>
                <a:latin typeface="PMingLiU"/>
                <a:cs typeface="PMingLiU"/>
              </a:rPr>
              <a:t>04</a:t>
            </a:r>
            <a:endParaRPr sz="3950" dirty="0">
              <a:latin typeface="PMingLiU"/>
              <a:cs typeface="PMingLi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標題 17"/>
          <p:cNvSpPr>
            <a:spLocks noGrp="1"/>
          </p:cNvSpPr>
          <p:nvPr>
            <p:ph type="title"/>
          </p:nvPr>
        </p:nvSpPr>
        <p:spPr>
          <a:xfrm>
            <a:off x="3803650" y="1616075"/>
            <a:ext cx="154686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👉「為何別人家孩子那麼好帶，我家孩子卻</a:t>
            </a:r>
            <a:r>
              <a:rPr lang="zh-TW" altLang="en-US" sz="3200" dirty="0" smtClean="0">
                <a:solidFill>
                  <a:srgbClr val="4A4A4A"/>
                </a:solidFill>
                <a:latin typeface="-apple-system"/>
              </a:rPr>
              <a:t>天天</a:t>
            </a: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都很*歡*呢</a:t>
            </a:r>
            <a:r>
              <a:rPr lang="en-US" altLang="zh-TW" sz="3200" dirty="0">
                <a:solidFill>
                  <a:srgbClr val="4A4A4A"/>
                </a:solidFill>
                <a:latin typeface="-apple-system"/>
              </a:rPr>
              <a:t>?</a:t>
            </a: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」</a:t>
            </a:r>
            <a:r>
              <a:rPr lang="zh-TW" altLang="en-US" sz="3200" dirty="0"/>
              <a:t/>
            </a:r>
            <a:br>
              <a:rPr lang="zh-TW" altLang="en-US" sz="3200" dirty="0"/>
            </a:b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👉「為何孩子遇到挫折總會鬧個不停</a:t>
            </a:r>
            <a:r>
              <a:rPr lang="en-US" altLang="zh-TW" sz="3200" dirty="0">
                <a:solidFill>
                  <a:srgbClr val="4A4A4A"/>
                </a:solidFill>
                <a:latin typeface="-apple-system"/>
              </a:rPr>
              <a:t>?</a:t>
            </a: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」</a:t>
            </a:r>
            <a:r>
              <a:rPr lang="zh-TW" altLang="en-US" sz="3200" dirty="0"/>
              <a:t/>
            </a:r>
            <a:br>
              <a:rPr lang="zh-TW" altLang="en-US" sz="3200" dirty="0"/>
            </a:b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👉「孩子的電力永遠用不完，到底怎麼了</a:t>
            </a:r>
            <a:r>
              <a:rPr lang="en-US" altLang="zh-TW" sz="3200" dirty="0">
                <a:solidFill>
                  <a:srgbClr val="4A4A4A"/>
                </a:solidFill>
                <a:latin typeface="-apple-system"/>
              </a:rPr>
              <a:t>?</a:t>
            </a: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」</a:t>
            </a:r>
            <a:r>
              <a:rPr lang="zh-TW" altLang="en-US" sz="3200" dirty="0"/>
              <a:t/>
            </a:r>
            <a:br>
              <a:rPr lang="zh-TW" altLang="en-US" sz="3200" dirty="0"/>
            </a:b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👉「跟別人互動，為何總是那麼害羞</a:t>
            </a:r>
            <a:r>
              <a:rPr lang="en-US" altLang="zh-TW" sz="3200" dirty="0">
                <a:solidFill>
                  <a:srgbClr val="4A4A4A"/>
                </a:solidFill>
                <a:latin typeface="-apple-system"/>
              </a:rPr>
              <a:t>?</a:t>
            </a:r>
            <a:r>
              <a:rPr lang="zh-TW" altLang="en-US" sz="3200" dirty="0">
                <a:solidFill>
                  <a:srgbClr val="4A4A4A"/>
                </a:solidFill>
                <a:latin typeface="-apple-system"/>
              </a:rPr>
              <a:t>」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3776064" y="4968875"/>
            <a:ext cx="13716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其實，孩童會有這些個性、特質上的差異，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並沒有所謂正常或是不正常，而是跟每個孩童的「⭐氣質⭐」不同有關喔</a:t>
            </a:r>
            <a:r>
              <a:rPr lang="en-US" altLang="zh-TW" sz="4000" dirty="0">
                <a:solidFill>
                  <a:srgbClr val="4A4A4A"/>
                </a:solidFill>
                <a:latin typeface="-apple-system"/>
              </a:rPr>
              <a:t>!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endParaRPr lang="en-US" altLang="zh-TW" sz="4000" dirty="0" smtClean="0"/>
          </a:p>
          <a:p>
            <a:r>
              <a:rPr lang="zh-TW" altLang="en-US" sz="4000" dirty="0" smtClean="0">
                <a:solidFill>
                  <a:srgbClr val="4A4A4A"/>
                </a:solidFill>
                <a:latin typeface="-apple-system"/>
              </a:rPr>
              <a:t>⚠</a:t>
            </a: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請特別注意，這裡提到的氣質，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並不是談吐優雅有氣質的那個氣質，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而是學者</a:t>
            </a:r>
            <a:r>
              <a:rPr lang="en-US" altLang="zh-TW" sz="4000" dirty="0">
                <a:solidFill>
                  <a:srgbClr val="4A4A4A"/>
                </a:solidFill>
                <a:latin typeface="-apple-system"/>
              </a:rPr>
              <a:t>THOMAS</a:t>
            </a: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和</a:t>
            </a:r>
            <a:r>
              <a:rPr lang="en-US" altLang="zh-TW" sz="4000" dirty="0">
                <a:solidFill>
                  <a:srgbClr val="4A4A4A"/>
                </a:solidFill>
                <a:latin typeface="-apple-system"/>
              </a:rPr>
              <a:t>CHESS</a:t>
            </a: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提出的</a:t>
            </a:r>
            <a:r>
              <a:rPr lang="zh-TW" altLang="en-US" sz="4000" dirty="0">
                <a:solidFill>
                  <a:srgbClr val="FF0000"/>
                </a:solidFill>
                <a:latin typeface="-apple-system"/>
              </a:rPr>
              <a:t>「🍁九大氣質向度🍁」</a:t>
            </a:r>
            <a:r>
              <a:rPr lang="zh-TW" altLang="en-US" sz="4000" dirty="0">
                <a:solidFill>
                  <a:srgbClr val="4A4A4A"/>
                </a:solidFill>
                <a:latin typeface="-apple-system"/>
              </a:rPr>
              <a:t>的氣質喔</a:t>
            </a:r>
            <a:r>
              <a:rPr lang="en-US" altLang="zh-TW" sz="4000" dirty="0">
                <a:solidFill>
                  <a:srgbClr val="4A4A4A"/>
                </a:solidFill>
                <a:latin typeface="-apple-system"/>
              </a:rPr>
              <a:t>!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51699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55850" y="1920875"/>
            <a:ext cx="17145000" cy="84766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5400" dirty="0"/>
              <a:t>孩子的九大氣質類型：了解與接納，讓親子關係更和諧</a:t>
            </a:r>
            <a:endParaRPr sz="6000" dirty="0">
              <a:latin typeface="Microsoft JhengHei Light"/>
              <a:cs typeface="Microsoft JhengHei Ligh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74850" y="4359275"/>
            <a:ext cx="16154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4000" dirty="0" smtClean="0"/>
              <a:t>	</a:t>
            </a:r>
            <a:r>
              <a:rPr lang="zh-TW" altLang="en-US" sz="4000" dirty="0" smtClean="0"/>
              <a:t>在育兒的過程中，我們常會發現每個孩子的行為模式和反應大不相同。有的孩子天生活潑愛動，有的則安靜內斂；有的孩子適應力強，能迅速進入新環境，有的則需要時間慢慢適應。這些差異並非單純來自後天的教育，而是與孩子的</a:t>
            </a:r>
            <a:r>
              <a:rPr lang="zh-TW" altLang="en-US" sz="4000" b="1" dirty="0" smtClean="0"/>
              <a:t>「氣質」</a:t>
            </a:r>
            <a:r>
              <a:rPr lang="zh-TW" altLang="en-US" sz="4000" dirty="0" smtClean="0"/>
              <a:t>有很大的關係。</a:t>
            </a:r>
            <a:endParaRPr lang="en-US" altLang="zh-TW" sz="4000" dirty="0" smtClean="0"/>
          </a:p>
          <a:p>
            <a:endParaRPr lang="zh-TW" altLang="en-US" sz="4000" dirty="0" smtClean="0"/>
          </a:p>
          <a:p>
            <a:r>
              <a:rPr lang="en-US" altLang="zh-TW" sz="4000" dirty="0" smtClean="0"/>
              <a:t>	</a:t>
            </a:r>
            <a:r>
              <a:rPr lang="zh-TW" altLang="en-US" sz="4000" dirty="0" smtClean="0"/>
              <a:t>美國心理學家</a:t>
            </a:r>
            <a:r>
              <a:rPr lang="en-US" altLang="zh-TW" sz="4000" dirty="0" smtClean="0"/>
              <a:t>Thomas</a:t>
            </a:r>
            <a:r>
              <a:rPr lang="zh-TW" altLang="en-US" sz="4000" dirty="0" smtClean="0"/>
              <a:t>與</a:t>
            </a:r>
            <a:r>
              <a:rPr lang="en-US" altLang="zh-TW" sz="4000" dirty="0" smtClean="0"/>
              <a:t>Chess</a:t>
            </a:r>
            <a:r>
              <a:rPr lang="zh-TW" altLang="en-US" sz="4000" dirty="0" smtClean="0"/>
              <a:t>提出了「九大氣質特質」，這些特質決定了孩子如何與世界互動。如果我們能理解孩子的氣質，就能更有同理心地陪伴他們，並提供適合的引導方式。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92323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93979" y="2990484"/>
            <a:ext cx="2564130" cy="256667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85135" y="3356726"/>
            <a:ext cx="1383030" cy="1759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350" b="0" spc="-25" dirty="0">
                <a:solidFill>
                  <a:srgbClr val="FFFFFF"/>
                </a:solidFill>
                <a:latin typeface="PMingLiU"/>
                <a:cs typeface="PMingLiU"/>
              </a:rPr>
              <a:t>01</a:t>
            </a:r>
            <a:endParaRPr sz="1135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23050" y="6569075"/>
            <a:ext cx="1208976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b="1" dirty="0" smtClean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九大氣質特質介紹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0" b="0" spc="-25" dirty="0">
                <a:solidFill>
                  <a:srgbClr val="FFFFFF"/>
                </a:solidFill>
                <a:latin typeface="PMingLiU"/>
                <a:cs typeface="PMingLiU"/>
              </a:rPr>
              <a:t>01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208976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活動量（</a:t>
            </a:r>
            <a:r>
              <a:rPr lang="en-US" altLang="zh-TW" sz="7200" dirty="0" smtClean="0"/>
              <a:t>Activity Level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765" y="3902075"/>
            <a:ext cx="114988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指孩子的動態程度。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 smtClean="0">
              <a:solidFill>
                <a:srgbClr val="FF0000"/>
              </a:solidFill>
            </a:endParaRPr>
          </a:p>
          <a:p>
            <a:r>
              <a:rPr lang="zh-TW" altLang="en-US" sz="4000" dirty="0" smtClean="0"/>
              <a:t>有些孩子總是精力充沛，喜歡跑跳，坐不住；有些則較安靜，偏好靜態活動。對於好動的孩子，可以讓他們透過運動釋放精力，而不是強迫他們一直安靜。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44008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02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208976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規律性（</a:t>
            </a:r>
            <a:r>
              <a:rPr lang="en-US" altLang="zh-TW" sz="7200" dirty="0" smtClean="0"/>
              <a:t>Rhythmicity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765" y="3902075"/>
            <a:ext cx="114988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這與孩子的生理時鐘有關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例如吃飯、睡覺、排泄等是否有固定的節奏。規律性高的孩子容易養成習慣，而規律性低的孩子則需要較長的時間適應日常作息。對於後者，父母可以建立一致的生活節奏，幫助他們慢慢調整。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023152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03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趨避性（</a:t>
            </a:r>
            <a:r>
              <a:rPr lang="en-US" altLang="zh-TW" sz="7200" dirty="0" smtClean="0"/>
              <a:t>Approach or Withdrawal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765" y="3902075"/>
            <a:ext cx="114988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指孩子對新環境、新食物、新人際關係的接受度。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有些孩子喜歡探索新事物，主動接觸新朋友；有些則比較害羞，需要時間觀察與適應。對於較慢熱的孩子，可以給他們多一點時間與空間，而非強迫他們馬上融入。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81481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04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適應性（</a:t>
            </a:r>
            <a:r>
              <a:rPr lang="en-US" altLang="zh-TW" sz="7200" dirty="0" smtClean="0"/>
              <a:t>Adaptability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765" y="3902075"/>
            <a:ext cx="114988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這與孩子適應變化的速度有關。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例如，當生活規律改變（如轉學或搬家）時，有的孩子能夠迅速接受，而有的則需要較長時間。適應性較低的孩子，需要父母多加鼓勵與陪伴，幫助他們減少焦慮。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018746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05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反應強度（</a:t>
            </a:r>
            <a:r>
              <a:rPr lang="en-US" altLang="zh-TW" sz="7200" dirty="0" smtClean="0"/>
              <a:t>Intensity of Reaction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765" y="3902075"/>
            <a:ext cx="139158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這決定了孩子對事情的情緒反應。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有些孩子情緒表達強烈，遇到開心的事會興奮大叫，遇到挫折則可能大哭；有些孩子則反應平淡，即使開心或生氣也不太明顯。面對情緒強烈的孩子，父母可以幫助他們學習調節情緒，而對於表達不明顯的孩子，則要用心觀察並鼓勵他們說出感受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356052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06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2233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反應閾值（</a:t>
            </a:r>
            <a:r>
              <a:rPr lang="en-US" altLang="zh-TW" sz="7200" dirty="0" smtClean="0"/>
              <a:t>Threshold of Responsiveness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60850" y="5045075"/>
            <a:ext cx="139158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指孩子對外在刺激的敏感度。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有些孩子對聲音、燈光、觸覺等非常敏感，而有些則較遲鈍。例如，對噪音敏感的孩子可能在環境稍有變動時就難以入睡。對於這類孩子，父母可以提供較安靜、穩定的環境，減少不必要的刺激。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90686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07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情緒本質（</a:t>
            </a:r>
            <a:r>
              <a:rPr lang="en-US" altLang="zh-TW" sz="7200" dirty="0" smtClean="0"/>
              <a:t>Quality of Mood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89450" y="4435475"/>
            <a:ext cx="139158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這決定了孩子是比較樂觀正向，還是容易負面思考。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有些孩子天生快樂，遇到困難也能正面看待；有些則容易感到挫折、悲觀。對於後者，父母可以透過肯定與鼓勵，幫助孩子建立正向思維。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547699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08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注意力分散度（</a:t>
            </a:r>
            <a:r>
              <a:rPr lang="en-US" altLang="zh-TW" sz="7200" dirty="0" smtClean="0"/>
              <a:t>Distractibility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89450" y="4435475"/>
            <a:ext cx="139158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指孩子專注力的維持程度。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有些孩子很容易被周圍的聲音、畫面影響，導致注意力難以集中；有些則能專注於自己正在做的事，即使周遭環境嘈雜也不受影響。對於容易分心的孩子，父母可以提供較安靜的學習環境，並用短時間、高頻率的方式來提高專注力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660865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60650" y="1920875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89250" y="2098895"/>
            <a:ext cx="1476515" cy="9393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600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09</a:t>
            </a:r>
            <a:endParaRPr sz="600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5765" y="2090967"/>
            <a:ext cx="14830285" cy="2233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dirty="0" smtClean="0"/>
              <a:t>持續性與堅持度（</a:t>
            </a:r>
            <a:r>
              <a:rPr lang="en-US" altLang="zh-TW" sz="7200" dirty="0" smtClean="0"/>
              <a:t>Persistence and Attention Span</a:t>
            </a:r>
            <a:r>
              <a:rPr lang="zh-TW" altLang="en-US" sz="7200" dirty="0" smtClean="0"/>
              <a:t>）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0677" y="5578475"/>
            <a:ext cx="139158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</a:rPr>
              <a:t>這關係到孩子面對挑戰時的耐心與毅力。</a:t>
            </a:r>
            <a:endParaRPr lang="en-US" altLang="zh-TW" sz="4000" dirty="0" smtClean="0">
              <a:solidFill>
                <a:srgbClr val="FF0000"/>
              </a:solidFill>
            </a:endParaRPr>
          </a:p>
          <a:p>
            <a:endParaRPr lang="en-US" altLang="zh-TW" sz="4000" dirty="0"/>
          </a:p>
          <a:p>
            <a:r>
              <a:rPr lang="zh-TW" altLang="en-US" sz="4000" dirty="0" smtClean="0"/>
              <a:t>有些孩子遇到困難會很快放棄，而有些則會一直嘗試直到成功。對於前者，父母可以透過鼓勵與示範，幫助孩子學習解決問題，而非輕易放棄。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3883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43348" y="10747265"/>
            <a:ext cx="123189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50" dirty="0">
                <a:latin typeface="Malgun Gothic Semilight"/>
                <a:cs typeface="Malgun Gothic Semilight"/>
              </a:rPr>
              <a:t>7</a:t>
            </a:r>
            <a:endParaRPr sz="1450">
              <a:latin typeface="Malgun Gothic Semilight"/>
              <a:cs typeface="Malgun Gothic Semi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3450" y="1311275"/>
            <a:ext cx="17449800" cy="9296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70736" y="280019"/>
            <a:ext cx="3046095" cy="930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spc="-15" dirty="0">
                <a:solidFill>
                  <a:srgbClr val="00AF50"/>
                </a:solidFill>
                <a:latin typeface="Microsoft JhengHei Light"/>
                <a:cs typeface="Microsoft JhengHei Light"/>
              </a:rPr>
              <a:t>兒童氣質</a:t>
            </a:r>
            <a:endParaRPr sz="5900" dirty="0">
              <a:latin typeface="Microsoft JhengHei Light"/>
              <a:cs typeface="Microsoft JhengHe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8340" y="10369811"/>
            <a:ext cx="8593455" cy="80201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55"/>
              </a:spcBef>
            </a:pPr>
            <a:r>
              <a:rPr sz="2650" b="1" i="1" spc="-35" dirty="0">
                <a:latin typeface="PMingLiU"/>
                <a:cs typeface="PMingLiU"/>
              </a:rPr>
              <a:t>資料來源</a:t>
            </a:r>
            <a:r>
              <a:rPr sz="2650" b="1" i="1" spc="-50" dirty="0">
                <a:latin typeface="Malgun Gothic Semilight"/>
                <a:cs typeface="Malgun Gothic Semilight"/>
              </a:rPr>
              <a:t>: </a:t>
            </a:r>
            <a:r>
              <a:rPr sz="2650" b="1" i="1" spc="-10" dirty="0">
                <a:latin typeface="Malgun Gothic Semilight"/>
                <a:cs typeface="Malgun Gothic Semilight"/>
              </a:rPr>
              <a:t>https://parents.hsinyi.org.tw/Topic/Index/52?TopicID=1076</a:t>
            </a:r>
            <a:endParaRPr sz="2650" b="1" i="1" dirty="0">
              <a:latin typeface="Malgun Gothic Semilight"/>
              <a:cs typeface="Malgun Gothic Semi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1250" y="404963"/>
            <a:ext cx="13071434" cy="103423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738322" y="10747265"/>
            <a:ext cx="12700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50" dirty="0">
                <a:latin typeface="Malgun Gothic Semilight"/>
                <a:cs typeface="Malgun Gothic Semilight"/>
              </a:rPr>
              <a:t>8</a:t>
            </a:r>
            <a:endParaRPr sz="1450">
              <a:latin typeface="Malgun Gothic Semilight"/>
              <a:cs typeface="Malgun Gothic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5351" y="3444995"/>
            <a:ext cx="779780" cy="3154045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12700" marR="5080" algn="just">
              <a:lnSpc>
                <a:spcPct val="82400"/>
              </a:lnSpc>
              <a:spcBef>
                <a:spcPts val="1380"/>
              </a:spcBef>
            </a:pPr>
            <a:r>
              <a:rPr sz="5900" b="0" spc="-50" dirty="0">
                <a:solidFill>
                  <a:srgbClr val="00AF50"/>
                </a:solidFill>
                <a:latin typeface="Microsoft JhengHei Light"/>
                <a:cs typeface="Microsoft JhengHei Light"/>
              </a:rPr>
              <a:t>兒童氣質</a:t>
            </a:r>
            <a:endParaRPr sz="5900">
              <a:latin typeface="Microsoft JhengHei Light"/>
              <a:cs typeface="Microsoft JhengHei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2657"/>
          <a:stretch/>
        </p:blipFill>
        <p:spPr>
          <a:xfrm>
            <a:off x="3879850" y="1030850"/>
            <a:ext cx="12038062" cy="99331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738322" y="10747265"/>
            <a:ext cx="12700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50" dirty="0">
                <a:latin typeface="Malgun Gothic Semilight"/>
                <a:cs typeface="Malgun Gothic Semilight"/>
              </a:rPr>
              <a:t>9</a:t>
            </a:r>
            <a:endParaRPr sz="1450">
              <a:latin typeface="Malgun Gothic Semilight"/>
              <a:cs typeface="Malgun Gothic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5351" y="3444995"/>
            <a:ext cx="779780" cy="3154045"/>
          </a:xfrm>
          <a:prstGeom prst="rect">
            <a:avLst/>
          </a:prstGeom>
        </p:spPr>
        <p:txBody>
          <a:bodyPr vert="horz" wrap="square" lIns="0" tIns="175260" rIns="0" bIns="0" rtlCol="0">
            <a:spAutoFit/>
          </a:bodyPr>
          <a:lstStyle/>
          <a:p>
            <a:pPr marL="12700" marR="5080" algn="just">
              <a:lnSpc>
                <a:spcPct val="82400"/>
              </a:lnSpc>
              <a:spcBef>
                <a:spcPts val="1380"/>
              </a:spcBef>
            </a:pPr>
            <a:r>
              <a:rPr sz="5900" b="0" spc="-50" dirty="0">
                <a:solidFill>
                  <a:srgbClr val="00AF50"/>
                </a:solidFill>
                <a:latin typeface="Microsoft JhengHei Light"/>
                <a:cs typeface="Microsoft JhengHei Light"/>
              </a:rPr>
              <a:t>兒童氣質</a:t>
            </a:r>
            <a:endParaRPr sz="5900">
              <a:latin typeface="Microsoft JhengHei Light"/>
              <a:cs typeface="Microsoft JhengHei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666700" y="10747265"/>
            <a:ext cx="19875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25" dirty="0">
                <a:latin typeface="Malgun Gothic Semilight"/>
                <a:cs typeface="Malgun Gothic Semilight"/>
              </a:rPr>
              <a:t>10</a:t>
            </a:r>
            <a:endParaRPr sz="1450">
              <a:latin typeface="Malgun Gothic Semilight"/>
              <a:cs typeface="Malgun Gothic Semi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50" y="1943741"/>
            <a:ext cx="18629799" cy="892957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53029" y="922140"/>
            <a:ext cx="3046095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b="0" spc="-15" dirty="0">
                <a:solidFill>
                  <a:srgbClr val="00AF50"/>
                </a:solidFill>
                <a:latin typeface="Microsoft JhengHei Light"/>
                <a:cs typeface="Microsoft JhengHei Light"/>
              </a:rPr>
              <a:t>兒童氣質</a:t>
            </a:r>
            <a:endParaRPr sz="5900">
              <a:latin typeface="Microsoft JhengHei Light"/>
              <a:cs typeface="Microsoft JhengHei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29056"/>
          <a:stretch/>
        </p:blipFill>
        <p:spPr>
          <a:xfrm>
            <a:off x="2965450" y="1499945"/>
            <a:ext cx="15925800" cy="949941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696856" y="10747265"/>
            <a:ext cx="16891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25" dirty="0">
                <a:latin typeface="Malgun Gothic Semilight"/>
                <a:cs typeface="Malgun Gothic Semilight"/>
              </a:rPr>
              <a:t>11</a:t>
            </a:r>
            <a:endParaRPr sz="1450">
              <a:latin typeface="Malgun Gothic Semilight"/>
              <a:cs typeface="Malgun Gothic Semi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13450" y="396875"/>
            <a:ext cx="3046095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b="0" spc="-15" dirty="0">
                <a:solidFill>
                  <a:srgbClr val="00AF50"/>
                </a:solidFill>
                <a:latin typeface="Microsoft JhengHei Light"/>
                <a:cs typeface="Microsoft JhengHei Light"/>
              </a:rPr>
              <a:t>兒童氣質</a:t>
            </a:r>
            <a:endParaRPr sz="5900" dirty="0">
              <a:latin typeface="Microsoft JhengHei Light"/>
              <a:cs typeface="Microsoft JhengHei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696856" y="10747265"/>
            <a:ext cx="16891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25" dirty="0">
                <a:latin typeface="Malgun Gothic Semilight"/>
                <a:cs typeface="Malgun Gothic Semilight"/>
              </a:rPr>
              <a:t>11</a:t>
            </a:r>
            <a:endParaRPr sz="1450">
              <a:latin typeface="Malgun Gothic Semilight"/>
              <a:cs typeface="Malgun Gothic Semi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75250" y="1387475"/>
            <a:ext cx="3046095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b="0" spc="-15" dirty="0">
                <a:solidFill>
                  <a:srgbClr val="00AF50"/>
                </a:solidFill>
                <a:latin typeface="Microsoft JhengHei Light"/>
                <a:cs typeface="Microsoft JhengHei Light"/>
              </a:rPr>
              <a:t>兒童氣質</a:t>
            </a:r>
            <a:endParaRPr sz="5900" dirty="0">
              <a:latin typeface="Microsoft JhengHei Light"/>
              <a:cs typeface="Microsoft JhengHei Light"/>
            </a:endParaRPr>
          </a:p>
        </p:txBody>
      </p:sp>
      <p:pic>
        <p:nvPicPr>
          <p:cNvPr id="5" name="object 2"/>
          <p:cNvPicPr/>
          <p:nvPr/>
        </p:nvPicPr>
        <p:blipFill rotWithShape="1">
          <a:blip r:embed="rId2" cstate="print"/>
          <a:srcRect t="71728"/>
          <a:stretch/>
        </p:blipFill>
        <p:spPr>
          <a:xfrm>
            <a:off x="2736850" y="2835275"/>
            <a:ext cx="15621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4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696856" y="10747265"/>
            <a:ext cx="168910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0" spc="-25" dirty="0">
                <a:latin typeface="Malgun Gothic Semilight"/>
                <a:cs typeface="Malgun Gothic Semilight"/>
              </a:rPr>
              <a:t>11</a:t>
            </a:r>
            <a:endParaRPr sz="1450">
              <a:latin typeface="Malgun Gothic Semilight"/>
              <a:cs typeface="Malgun Gothic Semi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6189" y="1539875"/>
            <a:ext cx="8077200" cy="1032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15" dirty="0" err="1" smtClean="0">
                <a:solidFill>
                  <a:srgbClr val="00AF50"/>
                </a:solidFill>
                <a:latin typeface="+mj-ea"/>
                <a:cs typeface="Microsoft JhengHei Light"/>
              </a:rPr>
              <a:t>兒童</a:t>
            </a:r>
            <a:r>
              <a:rPr lang="zh-TW" altLang="en-US" spc="-15" dirty="0" smtClean="0">
                <a:solidFill>
                  <a:srgbClr val="00AF50"/>
                </a:solidFill>
                <a:latin typeface="+mj-ea"/>
                <a:cs typeface="Microsoft JhengHei Light"/>
              </a:rPr>
              <a:t>可以依</a:t>
            </a:r>
            <a:r>
              <a:rPr spc="-15" dirty="0" err="1" smtClean="0">
                <a:solidFill>
                  <a:srgbClr val="00AF50"/>
                </a:solidFill>
                <a:latin typeface="+mj-ea"/>
                <a:cs typeface="Microsoft JhengHei Light"/>
              </a:rPr>
              <a:t>氣質</a:t>
            </a:r>
            <a:r>
              <a:rPr lang="zh-TW" altLang="en-US" spc="-15" dirty="0" smtClean="0">
                <a:solidFill>
                  <a:srgbClr val="00AF50"/>
                </a:solidFill>
                <a:latin typeface="+mj-ea"/>
                <a:cs typeface="Microsoft JhengHei Light"/>
              </a:rPr>
              <a:t>分成</a:t>
            </a:r>
            <a:endParaRPr dirty="0">
              <a:latin typeface="+mj-ea"/>
              <a:cs typeface="Microsoft JhengHei Light"/>
            </a:endParaRPr>
          </a:p>
        </p:txBody>
      </p:sp>
      <p:pic>
        <p:nvPicPr>
          <p:cNvPr id="1026" name="Picture 2" descr="phpGoB7vp.jpg (800×80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0" b="18628"/>
          <a:stretch/>
        </p:blipFill>
        <p:spPr bwMode="auto">
          <a:xfrm>
            <a:off x="3575050" y="2682875"/>
            <a:ext cx="13663448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435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65384" y="2828814"/>
            <a:ext cx="2564130" cy="256667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2"/>
                </a:lnTo>
                <a:lnTo>
                  <a:pt x="3515" y="1378970"/>
                </a:lnTo>
                <a:lnTo>
                  <a:pt x="7864" y="1426151"/>
                </a:lnTo>
                <a:lnTo>
                  <a:pt x="13898" y="1472824"/>
                </a:lnTo>
                <a:lnTo>
                  <a:pt x="21587" y="1518956"/>
                </a:lnTo>
                <a:lnTo>
                  <a:pt x="30900" y="1564517"/>
                </a:lnTo>
                <a:lnTo>
                  <a:pt x="41805" y="1609477"/>
                </a:lnTo>
                <a:lnTo>
                  <a:pt x="54272" y="1653804"/>
                </a:lnTo>
                <a:lnTo>
                  <a:pt x="68270" y="1697467"/>
                </a:lnTo>
                <a:lnTo>
                  <a:pt x="83768" y="1740435"/>
                </a:lnTo>
                <a:lnTo>
                  <a:pt x="100734" y="1782678"/>
                </a:lnTo>
                <a:lnTo>
                  <a:pt x="119139" y="1824163"/>
                </a:lnTo>
                <a:lnTo>
                  <a:pt x="138950" y="1864860"/>
                </a:lnTo>
                <a:lnTo>
                  <a:pt x="160137" y="1904739"/>
                </a:lnTo>
                <a:lnTo>
                  <a:pt x="182669" y="1943767"/>
                </a:lnTo>
                <a:lnTo>
                  <a:pt x="206515" y="1981915"/>
                </a:lnTo>
                <a:lnTo>
                  <a:pt x="231643" y="2019150"/>
                </a:lnTo>
                <a:lnTo>
                  <a:pt x="258024" y="2055442"/>
                </a:lnTo>
                <a:lnTo>
                  <a:pt x="285626" y="2090761"/>
                </a:lnTo>
                <a:lnTo>
                  <a:pt x="314417" y="2125074"/>
                </a:lnTo>
                <a:lnTo>
                  <a:pt x="344368" y="2158351"/>
                </a:lnTo>
                <a:lnTo>
                  <a:pt x="375446" y="2190561"/>
                </a:lnTo>
                <a:lnTo>
                  <a:pt x="407622" y="2221673"/>
                </a:lnTo>
                <a:lnTo>
                  <a:pt x="440863" y="2251656"/>
                </a:lnTo>
                <a:lnTo>
                  <a:pt x="475140" y="2280478"/>
                </a:lnTo>
                <a:lnTo>
                  <a:pt x="510421" y="2308109"/>
                </a:lnTo>
                <a:lnTo>
                  <a:pt x="546674" y="2334519"/>
                </a:lnTo>
                <a:lnTo>
                  <a:pt x="583870" y="2359674"/>
                </a:lnTo>
                <a:lnTo>
                  <a:pt x="621977" y="2383546"/>
                </a:lnTo>
                <a:lnTo>
                  <a:pt x="660964" y="2406102"/>
                </a:lnTo>
                <a:lnTo>
                  <a:pt x="700800" y="2427312"/>
                </a:lnTo>
                <a:lnTo>
                  <a:pt x="741455" y="2447145"/>
                </a:lnTo>
                <a:lnTo>
                  <a:pt x="782896" y="2465569"/>
                </a:lnTo>
                <a:lnTo>
                  <a:pt x="825094" y="2482554"/>
                </a:lnTo>
                <a:lnTo>
                  <a:pt x="868017" y="2498069"/>
                </a:lnTo>
                <a:lnTo>
                  <a:pt x="911634" y="2512082"/>
                </a:lnTo>
                <a:lnTo>
                  <a:pt x="955914" y="2524562"/>
                </a:lnTo>
                <a:lnTo>
                  <a:pt x="1000827" y="2535480"/>
                </a:lnTo>
                <a:lnTo>
                  <a:pt x="1046341" y="2544802"/>
                </a:lnTo>
                <a:lnTo>
                  <a:pt x="1092425" y="2552500"/>
                </a:lnTo>
                <a:lnTo>
                  <a:pt x="1139049" y="2558540"/>
                </a:lnTo>
                <a:lnTo>
                  <a:pt x="1186181" y="2562894"/>
                </a:lnTo>
                <a:lnTo>
                  <a:pt x="1233790" y="2565528"/>
                </a:lnTo>
                <a:lnTo>
                  <a:pt x="1281845" y="2566414"/>
                </a:lnTo>
                <a:lnTo>
                  <a:pt x="1329908" y="2565528"/>
                </a:lnTo>
                <a:lnTo>
                  <a:pt x="1377524" y="2562894"/>
                </a:lnTo>
                <a:lnTo>
                  <a:pt x="1424662" y="2558540"/>
                </a:lnTo>
                <a:lnTo>
                  <a:pt x="1471291" y="2552500"/>
                </a:lnTo>
                <a:lnTo>
                  <a:pt x="1517381" y="2544802"/>
                </a:lnTo>
                <a:lnTo>
                  <a:pt x="1562901" y="2535480"/>
                </a:lnTo>
                <a:lnTo>
                  <a:pt x="1607819" y="2524562"/>
                </a:lnTo>
                <a:lnTo>
                  <a:pt x="1652104" y="2512082"/>
                </a:lnTo>
                <a:lnTo>
                  <a:pt x="1695726" y="2498069"/>
                </a:lnTo>
                <a:lnTo>
                  <a:pt x="1738653" y="2482554"/>
                </a:lnTo>
                <a:lnTo>
                  <a:pt x="1780855" y="2465569"/>
                </a:lnTo>
                <a:lnTo>
                  <a:pt x="1822300" y="2447145"/>
                </a:lnTo>
                <a:lnTo>
                  <a:pt x="1862958" y="2427312"/>
                </a:lnTo>
                <a:lnTo>
                  <a:pt x="1902798" y="2406102"/>
                </a:lnTo>
                <a:lnTo>
                  <a:pt x="1941788" y="2383546"/>
                </a:lnTo>
                <a:lnTo>
                  <a:pt x="1979898" y="2359674"/>
                </a:lnTo>
                <a:lnTo>
                  <a:pt x="2017097" y="2334519"/>
                </a:lnTo>
                <a:lnTo>
                  <a:pt x="2053353" y="2308109"/>
                </a:lnTo>
                <a:lnTo>
                  <a:pt x="2088636" y="2280478"/>
                </a:lnTo>
                <a:lnTo>
                  <a:pt x="2122915" y="2251656"/>
                </a:lnTo>
                <a:lnTo>
                  <a:pt x="2156159" y="2221673"/>
                </a:lnTo>
                <a:lnTo>
                  <a:pt x="2188336" y="2190561"/>
                </a:lnTo>
                <a:lnTo>
                  <a:pt x="2219416" y="2158351"/>
                </a:lnTo>
                <a:lnTo>
                  <a:pt x="2249368" y="2125074"/>
                </a:lnTo>
                <a:lnTo>
                  <a:pt x="2278161" y="2090761"/>
                </a:lnTo>
                <a:lnTo>
                  <a:pt x="2305764" y="2055442"/>
                </a:lnTo>
                <a:lnTo>
                  <a:pt x="2332146" y="2019150"/>
                </a:lnTo>
                <a:lnTo>
                  <a:pt x="2357276" y="1981915"/>
                </a:lnTo>
                <a:lnTo>
                  <a:pt x="2381122" y="1943767"/>
                </a:lnTo>
                <a:lnTo>
                  <a:pt x="2403655" y="1904739"/>
                </a:lnTo>
                <a:lnTo>
                  <a:pt x="2424843" y="1864860"/>
                </a:lnTo>
                <a:lnTo>
                  <a:pt x="2444654" y="1824163"/>
                </a:lnTo>
                <a:lnTo>
                  <a:pt x="2463059" y="1782678"/>
                </a:lnTo>
                <a:lnTo>
                  <a:pt x="2480026" y="1740435"/>
                </a:lnTo>
                <a:lnTo>
                  <a:pt x="2495524" y="1697467"/>
                </a:lnTo>
                <a:lnTo>
                  <a:pt x="2509522" y="1653804"/>
                </a:lnTo>
                <a:lnTo>
                  <a:pt x="2521990" y="1609477"/>
                </a:lnTo>
                <a:lnTo>
                  <a:pt x="2532895" y="1564517"/>
                </a:lnTo>
                <a:lnTo>
                  <a:pt x="2542208" y="1518956"/>
                </a:lnTo>
                <a:lnTo>
                  <a:pt x="2549897" y="1472824"/>
                </a:lnTo>
                <a:lnTo>
                  <a:pt x="2555931" y="1426151"/>
                </a:lnTo>
                <a:lnTo>
                  <a:pt x="2560280" y="1378970"/>
                </a:lnTo>
                <a:lnTo>
                  <a:pt x="2562912" y="1331312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56540" y="3194950"/>
            <a:ext cx="1382395" cy="1760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350" spc="-25" dirty="0">
                <a:solidFill>
                  <a:srgbClr val="FFFFFF"/>
                </a:solidFill>
                <a:latin typeface="PMingLiU"/>
                <a:cs typeface="PMingLiU"/>
              </a:rPr>
              <a:t>02</a:t>
            </a:r>
            <a:endParaRPr sz="11350">
              <a:latin typeface="PMingLiU"/>
              <a:cs typeface="PMingLiU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89450" y="6340475"/>
            <a:ext cx="13272744" cy="124585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r>
              <a:rPr lang="zh-TW" altLang="en-US" sz="8000" dirty="0">
                <a:solidFill>
                  <a:schemeClr val="tx1"/>
                </a:solidFill>
                <a:latin typeface="新細明體-ExtB" panose="02020500000000000000" pitchFamily="18" charset="-120"/>
                <a:ea typeface="新細明體-ExtB" panose="02020500000000000000" pitchFamily="18" charset="-120"/>
              </a:rPr>
              <a:t>不同氣質孩子的教養方式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1285855" cy="1015663"/>
          </a:xfrm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1. </a:t>
            </a:r>
            <a:r>
              <a:rPr lang="zh-TW" altLang="en-US" dirty="0">
                <a:solidFill>
                  <a:schemeClr val="tx1"/>
                </a:solidFill>
              </a:rPr>
              <a:t>活動量（</a:t>
            </a:r>
            <a:r>
              <a:rPr lang="en-US" altLang="zh-TW" dirty="0">
                <a:solidFill>
                  <a:schemeClr val="tx1"/>
                </a:solidFill>
              </a:rPr>
              <a:t>Activity Level</a:t>
            </a:r>
            <a:r>
              <a:rPr lang="zh-TW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050" y="2606675"/>
            <a:ext cx="16916400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70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1285855" cy="1015663"/>
          </a:xfrm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2. </a:t>
            </a:r>
            <a:r>
              <a:rPr lang="zh-TW" altLang="en-US" dirty="0">
                <a:solidFill>
                  <a:schemeClr val="tx1"/>
                </a:solidFill>
              </a:rPr>
              <a:t>規律性（</a:t>
            </a:r>
            <a:r>
              <a:rPr lang="en-US" altLang="zh-TW" dirty="0">
                <a:solidFill>
                  <a:schemeClr val="tx1"/>
                </a:solidFill>
              </a:rPr>
              <a:t>Rhythmicity</a:t>
            </a:r>
            <a:r>
              <a:rPr lang="zh-TW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450" y="2835275"/>
            <a:ext cx="16292146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41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5011400" cy="1015663"/>
          </a:xfrm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3. </a:t>
            </a:r>
            <a:r>
              <a:rPr lang="zh-TW" altLang="en-US" dirty="0">
                <a:solidFill>
                  <a:schemeClr val="tx1"/>
                </a:solidFill>
              </a:rPr>
              <a:t>趨避性（</a:t>
            </a:r>
            <a:r>
              <a:rPr lang="en-US" altLang="zh-TW" dirty="0">
                <a:solidFill>
                  <a:schemeClr val="tx1"/>
                </a:solidFill>
              </a:rPr>
              <a:t>Approach or Withdrawal</a:t>
            </a:r>
            <a:r>
              <a:rPr lang="zh-TW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650" y="2530475"/>
            <a:ext cx="167640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15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5011400" cy="1015663"/>
          </a:xfrm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4. </a:t>
            </a:r>
            <a:r>
              <a:rPr lang="zh-TW" altLang="en-US" dirty="0">
                <a:solidFill>
                  <a:schemeClr val="tx1"/>
                </a:solidFill>
              </a:rPr>
              <a:t>適應性（</a:t>
            </a:r>
            <a:r>
              <a:rPr lang="en-US" altLang="zh-TW" dirty="0">
                <a:solidFill>
                  <a:schemeClr val="tx1"/>
                </a:solidFill>
              </a:rPr>
              <a:t>Adaptability</a:t>
            </a:r>
            <a:r>
              <a:rPr lang="zh-TW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050" y="2759075"/>
            <a:ext cx="1569720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86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5011400" cy="1015663"/>
          </a:xfrm>
        </p:spPr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5. </a:t>
            </a:r>
            <a:r>
              <a:rPr lang="zh-TW" altLang="en-US" dirty="0">
                <a:solidFill>
                  <a:schemeClr val="tx1"/>
                </a:solidFill>
              </a:rPr>
              <a:t>反應強度（</a:t>
            </a:r>
            <a:r>
              <a:rPr lang="en-US" altLang="zh-TW" dirty="0">
                <a:solidFill>
                  <a:schemeClr val="tx1"/>
                </a:solidFill>
              </a:rPr>
              <a:t>Intensity of Reaction</a:t>
            </a:r>
            <a:r>
              <a:rPr lang="zh-TW" altLang="en-US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450" y="2682875"/>
            <a:ext cx="16764000" cy="841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35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5011400" cy="830997"/>
          </a:xfrm>
        </p:spPr>
        <p:txBody>
          <a:bodyPr/>
          <a:lstStyle/>
          <a:p>
            <a:r>
              <a:rPr lang="en-US" altLang="zh-TW" sz="5400" dirty="0">
                <a:solidFill>
                  <a:schemeClr val="tx1"/>
                </a:solidFill>
              </a:rPr>
              <a:t>6. </a:t>
            </a:r>
            <a:r>
              <a:rPr lang="zh-TW" altLang="en-US" sz="5400" dirty="0">
                <a:solidFill>
                  <a:schemeClr val="tx1"/>
                </a:solidFill>
              </a:rPr>
              <a:t>反應閾值（</a:t>
            </a:r>
            <a:r>
              <a:rPr lang="en-US" altLang="zh-TW" sz="5400" dirty="0">
                <a:solidFill>
                  <a:schemeClr val="tx1"/>
                </a:solidFill>
              </a:rPr>
              <a:t>Threshold of Responsiveness</a:t>
            </a:r>
            <a:r>
              <a:rPr lang="zh-TW" altLang="en-US" sz="5400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650" y="2530475"/>
            <a:ext cx="166878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29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5011400" cy="923330"/>
          </a:xfrm>
        </p:spPr>
        <p:txBody>
          <a:bodyPr/>
          <a:lstStyle/>
          <a:p>
            <a:r>
              <a:rPr lang="en-US" altLang="zh-TW" sz="6000" dirty="0">
                <a:solidFill>
                  <a:schemeClr val="tx1"/>
                </a:solidFill>
              </a:rPr>
              <a:t>7. </a:t>
            </a:r>
            <a:r>
              <a:rPr lang="zh-TW" altLang="en-US" sz="6000" dirty="0">
                <a:solidFill>
                  <a:schemeClr val="tx1"/>
                </a:solidFill>
              </a:rPr>
              <a:t>情緒本質（</a:t>
            </a:r>
            <a:r>
              <a:rPr lang="en-US" altLang="zh-TW" sz="6000" dirty="0">
                <a:solidFill>
                  <a:schemeClr val="tx1"/>
                </a:solidFill>
              </a:rPr>
              <a:t>Quality of Mood</a:t>
            </a:r>
            <a:r>
              <a:rPr lang="zh-TW" altLang="en-US" sz="6000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649" y="2682875"/>
            <a:ext cx="16034631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577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879850" y="1235075"/>
            <a:ext cx="15011400" cy="923330"/>
          </a:xfrm>
        </p:spPr>
        <p:txBody>
          <a:bodyPr/>
          <a:lstStyle/>
          <a:p>
            <a:r>
              <a:rPr lang="en-US" altLang="zh-TW" sz="6000" dirty="0">
                <a:solidFill>
                  <a:schemeClr val="tx1"/>
                </a:solidFill>
              </a:rPr>
              <a:t>8. </a:t>
            </a:r>
            <a:r>
              <a:rPr lang="zh-TW" altLang="en-US" sz="6000" dirty="0">
                <a:solidFill>
                  <a:schemeClr val="tx1"/>
                </a:solidFill>
              </a:rPr>
              <a:t>注意力分散度（</a:t>
            </a:r>
            <a:r>
              <a:rPr lang="en-US" altLang="zh-TW" sz="6000" dirty="0">
                <a:solidFill>
                  <a:schemeClr val="tx1"/>
                </a:solidFill>
              </a:rPr>
              <a:t>Distractibility</a:t>
            </a:r>
            <a:r>
              <a:rPr lang="zh-TW" altLang="en-US" sz="6000" dirty="0" smtClean="0">
                <a:solidFill>
                  <a:schemeClr val="tx1"/>
                </a:solidFill>
              </a:rPr>
              <a:t>）</a:t>
            </a:r>
            <a:endParaRPr lang="zh-TW" altLang="en-US" sz="6000" dirty="0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450" y="2682875"/>
            <a:ext cx="15773400" cy="830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01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956050" y="1387475"/>
            <a:ext cx="15011400" cy="738664"/>
          </a:xfrm>
        </p:spPr>
        <p:txBody>
          <a:bodyPr/>
          <a:lstStyle/>
          <a:p>
            <a:r>
              <a:rPr lang="en-US" altLang="zh-TW" sz="4800" dirty="0">
                <a:solidFill>
                  <a:schemeClr val="tx1"/>
                </a:solidFill>
              </a:rPr>
              <a:t>9. </a:t>
            </a:r>
            <a:r>
              <a:rPr lang="zh-TW" altLang="en-US" sz="4800" dirty="0">
                <a:solidFill>
                  <a:schemeClr val="tx1"/>
                </a:solidFill>
              </a:rPr>
              <a:t>持續性與堅持度（</a:t>
            </a:r>
            <a:r>
              <a:rPr lang="en-US" altLang="zh-TW" sz="4800" dirty="0">
                <a:solidFill>
                  <a:schemeClr val="tx1"/>
                </a:solidFill>
              </a:rPr>
              <a:t>Persistence and Attention Span</a:t>
            </a:r>
            <a:r>
              <a:rPr lang="zh-TW" altLang="en-US" sz="4800" dirty="0">
                <a:solidFill>
                  <a:schemeClr val="tx1"/>
                </a:solidFill>
              </a:rPr>
              <a:t>）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50" y="2682875"/>
            <a:ext cx="16223205" cy="830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95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65384" y="2828814"/>
            <a:ext cx="2564130" cy="256667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2"/>
                </a:lnTo>
                <a:lnTo>
                  <a:pt x="3515" y="1378970"/>
                </a:lnTo>
                <a:lnTo>
                  <a:pt x="7864" y="1426151"/>
                </a:lnTo>
                <a:lnTo>
                  <a:pt x="13898" y="1472824"/>
                </a:lnTo>
                <a:lnTo>
                  <a:pt x="21587" y="1518956"/>
                </a:lnTo>
                <a:lnTo>
                  <a:pt x="30900" y="1564517"/>
                </a:lnTo>
                <a:lnTo>
                  <a:pt x="41805" y="1609477"/>
                </a:lnTo>
                <a:lnTo>
                  <a:pt x="54272" y="1653804"/>
                </a:lnTo>
                <a:lnTo>
                  <a:pt x="68270" y="1697467"/>
                </a:lnTo>
                <a:lnTo>
                  <a:pt x="83768" y="1740435"/>
                </a:lnTo>
                <a:lnTo>
                  <a:pt x="100734" y="1782678"/>
                </a:lnTo>
                <a:lnTo>
                  <a:pt x="119139" y="1824163"/>
                </a:lnTo>
                <a:lnTo>
                  <a:pt x="138950" y="1864860"/>
                </a:lnTo>
                <a:lnTo>
                  <a:pt x="160137" y="1904739"/>
                </a:lnTo>
                <a:lnTo>
                  <a:pt x="182669" y="1943767"/>
                </a:lnTo>
                <a:lnTo>
                  <a:pt x="206515" y="1981915"/>
                </a:lnTo>
                <a:lnTo>
                  <a:pt x="231643" y="2019150"/>
                </a:lnTo>
                <a:lnTo>
                  <a:pt x="258024" y="2055442"/>
                </a:lnTo>
                <a:lnTo>
                  <a:pt x="285626" y="2090761"/>
                </a:lnTo>
                <a:lnTo>
                  <a:pt x="314417" y="2125074"/>
                </a:lnTo>
                <a:lnTo>
                  <a:pt x="344368" y="2158351"/>
                </a:lnTo>
                <a:lnTo>
                  <a:pt x="375446" y="2190561"/>
                </a:lnTo>
                <a:lnTo>
                  <a:pt x="407622" y="2221673"/>
                </a:lnTo>
                <a:lnTo>
                  <a:pt x="440863" y="2251656"/>
                </a:lnTo>
                <a:lnTo>
                  <a:pt x="475140" y="2280478"/>
                </a:lnTo>
                <a:lnTo>
                  <a:pt x="510421" y="2308109"/>
                </a:lnTo>
                <a:lnTo>
                  <a:pt x="546674" y="2334519"/>
                </a:lnTo>
                <a:lnTo>
                  <a:pt x="583870" y="2359674"/>
                </a:lnTo>
                <a:lnTo>
                  <a:pt x="621977" y="2383546"/>
                </a:lnTo>
                <a:lnTo>
                  <a:pt x="660964" y="2406102"/>
                </a:lnTo>
                <a:lnTo>
                  <a:pt x="700800" y="2427312"/>
                </a:lnTo>
                <a:lnTo>
                  <a:pt x="741455" y="2447145"/>
                </a:lnTo>
                <a:lnTo>
                  <a:pt x="782896" y="2465569"/>
                </a:lnTo>
                <a:lnTo>
                  <a:pt x="825094" y="2482554"/>
                </a:lnTo>
                <a:lnTo>
                  <a:pt x="868017" y="2498069"/>
                </a:lnTo>
                <a:lnTo>
                  <a:pt x="911634" y="2512082"/>
                </a:lnTo>
                <a:lnTo>
                  <a:pt x="955914" y="2524562"/>
                </a:lnTo>
                <a:lnTo>
                  <a:pt x="1000827" y="2535480"/>
                </a:lnTo>
                <a:lnTo>
                  <a:pt x="1046341" y="2544802"/>
                </a:lnTo>
                <a:lnTo>
                  <a:pt x="1092425" y="2552500"/>
                </a:lnTo>
                <a:lnTo>
                  <a:pt x="1139049" y="2558540"/>
                </a:lnTo>
                <a:lnTo>
                  <a:pt x="1186181" y="2562894"/>
                </a:lnTo>
                <a:lnTo>
                  <a:pt x="1233790" y="2565528"/>
                </a:lnTo>
                <a:lnTo>
                  <a:pt x="1281845" y="2566414"/>
                </a:lnTo>
                <a:lnTo>
                  <a:pt x="1329908" y="2565528"/>
                </a:lnTo>
                <a:lnTo>
                  <a:pt x="1377524" y="2562894"/>
                </a:lnTo>
                <a:lnTo>
                  <a:pt x="1424662" y="2558540"/>
                </a:lnTo>
                <a:lnTo>
                  <a:pt x="1471291" y="2552500"/>
                </a:lnTo>
                <a:lnTo>
                  <a:pt x="1517381" y="2544802"/>
                </a:lnTo>
                <a:lnTo>
                  <a:pt x="1562901" y="2535480"/>
                </a:lnTo>
                <a:lnTo>
                  <a:pt x="1607819" y="2524562"/>
                </a:lnTo>
                <a:lnTo>
                  <a:pt x="1652104" y="2512082"/>
                </a:lnTo>
                <a:lnTo>
                  <a:pt x="1695726" y="2498069"/>
                </a:lnTo>
                <a:lnTo>
                  <a:pt x="1738653" y="2482554"/>
                </a:lnTo>
                <a:lnTo>
                  <a:pt x="1780855" y="2465569"/>
                </a:lnTo>
                <a:lnTo>
                  <a:pt x="1822300" y="2447145"/>
                </a:lnTo>
                <a:lnTo>
                  <a:pt x="1862958" y="2427312"/>
                </a:lnTo>
                <a:lnTo>
                  <a:pt x="1902798" y="2406102"/>
                </a:lnTo>
                <a:lnTo>
                  <a:pt x="1941788" y="2383546"/>
                </a:lnTo>
                <a:lnTo>
                  <a:pt x="1979898" y="2359674"/>
                </a:lnTo>
                <a:lnTo>
                  <a:pt x="2017097" y="2334519"/>
                </a:lnTo>
                <a:lnTo>
                  <a:pt x="2053353" y="2308109"/>
                </a:lnTo>
                <a:lnTo>
                  <a:pt x="2088636" y="2280478"/>
                </a:lnTo>
                <a:lnTo>
                  <a:pt x="2122915" y="2251656"/>
                </a:lnTo>
                <a:lnTo>
                  <a:pt x="2156159" y="2221673"/>
                </a:lnTo>
                <a:lnTo>
                  <a:pt x="2188336" y="2190561"/>
                </a:lnTo>
                <a:lnTo>
                  <a:pt x="2219416" y="2158351"/>
                </a:lnTo>
                <a:lnTo>
                  <a:pt x="2249368" y="2125074"/>
                </a:lnTo>
                <a:lnTo>
                  <a:pt x="2278161" y="2090761"/>
                </a:lnTo>
                <a:lnTo>
                  <a:pt x="2305764" y="2055442"/>
                </a:lnTo>
                <a:lnTo>
                  <a:pt x="2332146" y="2019150"/>
                </a:lnTo>
                <a:lnTo>
                  <a:pt x="2357276" y="1981915"/>
                </a:lnTo>
                <a:lnTo>
                  <a:pt x="2381122" y="1943767"/>
                </a:lnTo>
                <a:lnTo>
                  <a:pt x="2403655" y="1904739"/>
                </a:lnTo>
                <a:lnTo>
                  <a:pt x="2424843" y="1864860"/>
                </a:lnTo>
                <a:lnTo>
                  <a:pt x="2444654" y="1824163"/>
                </a:lnTo>
                <a:lnTo>
                  <a:pt x="2463059" y="1782678"/>
                </a:lnTo>
                <a:lnTo>
                  <a:pt x="2480026" y="1740435"/>
                </a:lnTo>
                <a:lnTo>
                  <a:pt x="2495524" y="1697467"/>
                </a:lnTo>
                <a:lnTo>
                  <a:pt x="2509522" y="1653804"/>
                </a:lnTo>
                <a:lnTo>
                  <a:pt x="2521990" y="1609477"/>
                </a:lnTo>
                <a:lnTo>
                  <a:pt x="2532895" y="1564517"/>
                </a:lnTo>
                <a:lnTo>
                  <a:pt x="2542208" y="1518956"/>
                </a:lnTo>
                <a:lnTo>
                  <a:pt x="2549897" y="1472824"/>
                </a:lnTo>
                <a:lnTo>
                  <a:pt x="2555931" y="1426151"/>
                </a:lnTo>
                <a:lnTo>
                  <a:pt x="2560280" y="1378970"/>
                </a:lnTo>
                <a:lnTo>
                  <a:pt x="2562912" y="1331312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56540" y="3194950"/>
            <a:ext cx="1382395" cy="1760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TW" sz="11350" spc="-25" dirty="0" smtClean="0">
                <a:solidFill>
                  <a:srgbClr val="FFFFFF"/>
                </a:solidFill>
                <a:latin typeface="PMingLiU"/>
                <a:cs typeface="PMingLiU"/>
              </a:rPr>
              <a:t>03</a:t>
            </a:r>
            <a:endParaRPr sz="1135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70850" y="6492875"/>
            <a:ext cx="13272744" cy="124585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r>
              <a:rPr lang="zh-TW" altLang="en-US" sz="8000" dirty="0" smtClean="0">
                <a:solidFill>
                  <a:schemeClr val="tx1"/>
                </a:solidFill>
                <a:latin typeface="新細明體-ExtB" panose="02020500000000000000" pitchFamily="18" charset="-120"/>
                <a:ea typeface="新細明體-ExtB" panose="02020500000000000000" pitchFamily="18" charset="-120"/>
              </a:rPr>
              <a:t>案例說明</a:t>
            </a:r>
            <a:endParaRPr lang="zh-TW" altLang="en-US" sz="8000" dirty="0">
              <a:solidFill>
                <a:schemeClr val="tx1"/>
              </a:solidFill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8886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346450" y="2301875"/>
            <a:ext cx="14935200" cy="7417415"/>
          </a:xfrm>
        </p:spPr>
        <p:txBody>
          <a:bodyPr/>
          <a:lstStyle/>
          <a:p>
            <a:r>
              <a:rPr lang="zh-TW" altLang="en-US" sz="6000" dirty="0">
                <a:solidFill>
                  <a:schemeClr val="tx1"/>
                </a:solidFill>
              </a:rPr>
              <a:t>案例 </a:t>
            </a:r>
            <a:r>
              <a:rPr lang="en-US" altLang="zh-TW" sz="6000" dirty="0">
                <a:solidFill>
                  <a:schemeClr val="tx1"/>
                </a:solidFill>
              </a:rPr>
              <a:t>1</a:t>
            </a:r>
            <a:r>
              <a:rPr lang="zh-TW" altLang="en-US" sz="6000" dirty="0">
                <a:solidFill>
                  <a:schemeClr val="tx1"/>
                </a:solidFill>
              </a:rPr>
              <a:t>：高活動量 </a:t>
            </a:r>
            <a:r>
              <a:rPr lang="en-US" altLang="zh-TW" sz="6000" dirty="0">
                <a:solidFill>
                  <a:schemeClr val="tx1"/>
                </a:solidFill>
              </a:rPr>
              <a:t>+ </a:t>
            </a:r>
            <a:r>
              <a:rPr lang="zh-TW" altLang="en-US" sz="6000" dirty="0">
                <a:solidFill>
                  <a:schemeClr val="tx1"/>
                </a:solidFill>
              </a:rPr>
              <a:t>低專注力的孩子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en-US" altLang="zh-TW" sz="6000" dirty="0" smtClean="0">
                <a:solidFill>
                  <a:schemeClr val="tx1"/>
                </a:solidFill>
              </a:rPr>
              <a:t/>
            </a:r>
            <a:br>
              <a:rPr lang="en-US" altLang="zh-TW" sz="6000" dirty="0" smtClean="0">
                <a:solidFill>
                  <a:schemeClr val="tx1"/>
                </a:solidFill>
              </a:rPr>
            </a:br>
            <a:r>
              <a:rPr lang="zh-TW" altLang="en-US" sz="4800" dirty="0" smtClean="0">
                <a:solidFill>
                  <a:schemeClr val="tx1"/>
                </a:solidFill>
              </a:rPr>
              <a:t> </a:t>
            </a:r>
            <a:r>
              <a:rPr lang="zh-TW" altLang="en-US" sz="4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►</a:t>
            </a:r>
            <a:r>
              <a:rPr lang="zh-TW" altLang="en-US" sz="4800" dirty="0" smtClean="0">
                <a:solidFill>
                  <a:schemeClr val="tx1"/>
                </a:solidFill>
              </a:rPr>
              <a:t>挑戰</a:t>
            </a:r>
            <a:r>
              <a:rPr lang="zh-TW" altLang="en-US" sz="4800" dirty="0">
                <a:solidFill>
                  <a:schemeClr val="tx1"/>
                </a:solidFill>
              </a:rPr>
              <a:t>：坐不住，無法專注於學習</a:t>
            </a:r>
            <a:r>
              <a:rPr lang="zh-TW" altLang="en-US" sz="4800" dirty="0" smtClean="0">
                <a:solidFill>
                  <a:schemeClr val="tx1"/>
                </a:solidFill>
              </a:rPr>
              <a:t>。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zh-TW" altLang="en-US" sz="5400" dirty="0">
                <a:solidFill>
                  <a:schemeClr val="tx1"/>
                </a:solidFill>
              </a:rPr>
              <a:t/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►</a:t>
            </a:r>
            <a:r>
              <a:rPr lang="zh-TW" altLang="en-US" sz="5400" dirty="0" smtClean="0">
                <a:solidFill>
                  <a:schemeClr val="tx1"/>
                </a:solidFill>
              </a:rPr>
              <a:t>建議</a:t>
            </a:r>
            <a:r>
              <a:rPr lang="zh-TW" altLang="en-US" sz="5400" dirty="0">
                <a:solidFill>
                  <a:schemeClr val="tx1"/>
                </a:solidFill>
              </a:rPr>
              <a:t>：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 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☺</a:t>
            </a:r>
            <a:r>
              <a:rPr lang="zh-TW" altLang="en-US" sz="5400" dirty="0" smtClean="0">
                <a:solidFill>
                  <a:schemeClr val="tx1"/>
                </a:solidFill>
              </a:rPr>
              <a:t>安排</a:t>
            </a:r>
            <a:r>
              <a:rPr lang="zh-TW" altLang="en-US" sz="5400" dirty="0">
                <a:solidFill>
                  <a:schemeClr val="tx1"/>
                </a:solidFill>
              </a:rPr>
              <a:t>短時間、高效率的學習方式。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 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☺</a:t>
            </a:r>
            <a:r>
              <a:rPr lang="zh-TW" altLang="en-US" sz="5400" dirty="0" smtClean="0">
                <a:solidFill>
                  <a:schemeClr val="tx1"/>
                </a:solidFill>
              </a:rPr>
              <a:t>讓</a:t>
            </a:r>
            <a:r>
              <a:rPr lang="zh-TW" altLang="en-US" sz="5400" dirty="0">
                <a:solidFill>
                  <a:schemeClr val="tx1"/>
                </a:solidFill>
              </a:rPr>
              <a:t>孩子在學習前進行運動。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 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☺</a:t>
            </a:r>
            <a:r>
              <a:rPr lang="zh-TW" altLang="en-US" sz="5400" dirty="0" smtClean="0">
                <a:solidFill>
                  <a:schemeClr val="tx1"/>
                </a:solidFill>
              </a:rPr>
              <a:t>遊戲</a:t>
            </a:r>
            <a:r>
              <a:rPr lang="zh-TW" altLang="en-US" sz="5400" dirty="0">
                <a:solidFill>
                  <a:schemeClr val="tx1"/>
                </a:solidFill>
              </a:rPr>
              <a:t>化學習，提高興趣。</a:t>
            </a:r>
            <a:r>
              <a:rPr lang="zh-TW" altLang="en-US" sz="4000" dirty="0">
                <a:solidFill>
                  <a:schemeClr val="tx1"/>
                </a:solidFill>
              </a:rPr>
              <a:t/>
            </a:r>
            <a:br>
              <a:rPr lang="zh-TW" altLang="en-US" sz="4000" dirty="0">
                <a:solidFill>
                  <a:schemeClr val="tx1"/>
                </a:solidFill>
              </a:rPr>
            </a:br>
            <a:endParaRPr lang="zh-TW" alt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878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346450" y="2301875"/>
            <a:ext cx="14935200" cy="7971413"/>
          </a:xfrm>
        </p:spPr>
        <p:txBody>
          <a:bodyPr/>
          <a:lstStyle/>
          <a:p>
            <a:r>
              <a:rPr lang="zh-TW" altLang="en-US" sz="6000" dirty="0">
                <a:solidFill>
                  <a:schemeClr val="tx1"/>
                </a:solidFill>
              </a:rPr>
              <a:t>案例 </a:t>
            </a:r>
            <a:r>
              <a:rPr lang="en-US" altLang="zh-TW" sz="6000" dirty="0">
                <a:solidFill>
                  <a:schemeClr val="tx1"/>
                </a:solidFill>
              </a:rPr>
              <a:t>2</a:t>
            </a:r>
            <a:r>
              <a:rPr lang="zh-TW" altLang="en-US" sz="6000" dirty="0">
                <a:solidFill>
                  <a:schemeClr val="tx1"/>
                </a:solidFill>
              </a:rPr>
              <a:t>：規律性低 </a:t>
            </a:r>
            <a:r>
              <a:rPr lang="en-US" altLang="zh-TW" sz="6000" dirty="0">
                <a:solidFill>
                  <a:schemeClr val="tx1"/>
                </a:solidFill>
              </a:rPr>
              <a:t>+ </a:t>
            </a:r>
            <a:r>
              <a:rPr lang="zh-TW" altLang="en-US" sz="6000" dirty="0">
                <a:solidFill>
                  <a:schemeClr val="tx1"/>
                </a:solidFill>
              </a:rPr>
              <a:t>適應性低的</a:t>
            </a:r>
            <a:r>
              <a:rPr lang="zh-TW" altLang="en-US" sz="6000" dirty="0" smtClean="0">
                <a:solidFill>
                  <a:schemeClr val="tx1"/>
                </a:solidFill>
              </a:rPr>
              <a:t>孩子</a:t>
            </a: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zh-TW" altLang="en-US" sz="6000" dirty="0" smtClean="0"/>
              <a:t/>
            </a:r>
            <a:br>
              <a:rPr lang="zh-TW" altLang="en-US" sz="6000" dirty="0" smtClean="0"/>
            </a:br>
            <a:r>
              <a:rPr lang="zh-TW" altLang="en-US" sz="4800" dirty="0" smtClean="0">
                <a:solidFill>
                  <a:schemeClr val="tx1"/>
                </a:solidFill>
              </a:rPr>
              <a:t> </a:t>
            </a:r>
            <a:r>
              <a:rPr lang="zh-TW" altLang="en-US" sz="4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►</a:t>
            </a:r>
            <a:r>
              <a:rPr lang="zh-TW" altLang="en-US" sz="4800" dirty="0">
                <a:solidFill>
                  <a:schemeClr val="tx1"/>
                </a:solidFill>
              </a:rPr>
              <a:t>挑戰：不喜歡變動，對於作息安排感到抗拒。</a:t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5400" dirty="0">
                <a:solidFill>
                  <a:schemeClr val="tx1"/>
                </a:solidFill>
              </a:rPr>
              <a:t/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►</a:t>
            </a:r>
            <a:r>
              <a:rPr lang="zh-TW" altLang="en-US" sz="5400" dirty="0" smtClean="0">
                <a:solidFill>
                  <a:schemeClr val="tx1"/>
                </a:solidFill>
              </a:rPr>
              <a:t>建議</a:t>
            </a:r>
            <a:r>
              <a:rPr lang="zh-TW" altLang="en-US" sz="5400" dirty="0">
                <a:solidFill>
                  <a:schemeClr val="tx1"/>
                </a:solidFill>
              </a:rPr>
              <a:t>：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 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☺</a:t>
            </a:r>
            <a:r>
              <a:rPr lang="zh-TW" altLang="en-US" sz="5400" dirty="0" smtClean="0">
                <a:solidFill>
                  <a:schemeClr val="tx1"/>
                </a:solidFill>
              </a:rPr>
              <a:t>使用</a:t>
            </a:r>
            <a:r>
              <a:rPr lang="zh-TW" altLang="en-US" sz="5400" dirty="0">
                <a:solidFill>
                  <a:schemeClr val="tx1"/>
                </a:solidFill>
              </a:rPr>
              <a:t>視覺時間表，幫助建立規律性。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 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☺</a:t>
            </a:r>
            <a:r>
              <a:rPr lang="zh-TW" altLang="en-US" sz="5400" dirty="0" smtClean="0">
                <a:solidFill>
                  <a:schemeClr val="tx1"/>
                </a:solidFill>
              </a:rPr>
              <a:t>小</a:t>
            </a:r>
            <a:r>
              <a:rPr lang="zh-TW" altLang="en-US" sz="5400" dirty="0">
                <a:solidFill>
                  <a:schemeClr val="tx1"/>
                </a:solidFill>
              </a:rPr>
              <a:t>步驟適應變化，不強迫立即調整。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5400" dirty="0" smtClean="0">
                <a:solidFill>
                  <a:schemeClr val="tx1"/>
                </a:solidFill>
              </a:rPr>
              <a:t>   </a:t>
            </a:r>
            <a:r>
              <a:rPr lang="zh-TW" altLang="en-US" sz="54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☺</a:t>
            </a:r>
            <a:r>
              <a:rPr lang="zh-TW" altLang="en-US" sz="5400" dirty="0" smtClean="0">
                <a:solidFill>
                  <a:schemeClr val="tx1"/>
                </a:solidFill>
              </a:rPr>
              <a:t>提前</a:t>
            </a:r>
            <a:r>
              <a:rPr lang="zh-TW" altLang="en-US" sz="5400" dirty="0">
                <a:solidFill>
                  <a:schemeClr val="tx1"/>
                </a:solidFill>
              </a:rPr>
              <a:t>預告改變，讓孩子有心理準備。</a:t>
            </a:r>
            <a:br>
              <a:rPr lang="zh-TW" altLang="en-US" sz="5400" dirty="0">
                <a:solidFill>
                  <a:schemeClr val="tx1"/>
                </a:solidFill>
              </a:rPr>
            </a:br>
            <a:r>
              <a:rPr lang="zh-TW" altLang="en-US" sz="4000" dirty="0">
                <a:solidFill>
                  <a:schemeClr val="tx1"/>
                </a:solidFill>
              </a:rPr>
              <a:t/>
            </a:r>
            <a:br>
              <a:rPr lang="zh-TW" altLang="en-US" sz="4000" dirty="0">
                <a:solidFill>
                  <a:schemeClr val="tx1"/>
                </a:solidFill>
              </a:rPr>
            </a:br>
            <a:endParaRPr lang="zh-TW" alt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626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93979" y="2990484"/>
            <a:ext cx="2564130" cy="2566670"/>
          </a:xfrm>
          <a:custGeom>
            <a:avLst/>
            <a:gdLst/>
            <a:ahLst/>
            <a:cxnLst/>
            <a:rect l="l" t="t" r="r" b="b"/>
            <a:pathLst>
              <a:path w="2564129" h="2566670">
                <a:moveTo>
                  <a:pt x="1281845" y="0"/>
                </a:moveTo>
                <a:lnTo>
                  <a:pt x="1233790" y="885"/>
                </a:lnTo>
                <a:lnTo>
                  <a:pt x="1186181" y="3519"/>
                </a:lnTo>
                <a:lnTo>
                  <a:pt x="1139049" y="7873"/>
                </a:lnTo>
                <a:lnTo>
                  <a:pt x="1092425" y="13913"/>
                </a:lnTo>
                <a:lnTo>
                  <a:pt x="1046341" y="21611"/>
                </a:lnTo>
                <a:lnTo>
                  <a:pt x="1000827" y="30933"/>
                </a:lnTo>
                <a:lnTo>
                  <a:pt x="955914" y="41851"/>
                </a:lnTo>
                <a:lnTo>
                  <a:pt x="911634" y="54331"/>
                </a:lnTo>
                <a:lnTo>
                  <a:pt x="868017" y="68344"/>
                </a:lnTo>
                <a:lnTo>
                  <a:pt x="825094" y="83859"/>
                </a:lnTo>
                <a:lnTo>
                  <a:pt x="782896" y="100844"/>
                </a:lnTo>
                <a:lnTo>
                  <a:pt x="741455" y="119268"/>
                </a:lnTo>
                <a:lnTo>
                  <a:pt x="700800" y="139101"/>
                </a:lnTo>
                <a:lnTo>
                  <a:pt x="660964" y="160311"/>
                </a:lnTo>
                <a:lnTo>
                  <a:pt x="621977" y="182867"/>
                </a:lnTo>
                <a:lnTo>
                  <a:pt x="583870" y="206739"/>
                </a:lnTo>
                <a:lnTo>
                  <a:pt x="546674" y="231895"/>
                </a:lnTo>
                <a:lnTo>
                  <a:pt x="510421" y="258304"/>
                </a:lnTo>
                <a:lnTo>
                  <a:pt x="475140" y="285935"/>
                </a:lnTo>
                <a:lnTo>
                  <a:pt x="440863" y="314757"/>
                </a:lnTo>
                <a:lnTo>
                  <a:pt x="407622" y="344740"/>
                </a:lnTo>
                <a:lnTo>
                  <a:pt x="375446" y="375852"/>
                </a:lnTo>
                <a:lnTo>
                  <a:pt x="344368" y="408062"/>
                </a:lnTo>
                <a:lnTo>
                  <a:pt x="314417" y="441339"/>
                </a:lnTo>
                <a:lnTo>
                  <a:pt x="285626" y="475652"/>
                </a:lnTo>
                <a:lnTo>
                  <a:pt x="258024" y="510971"/>
                </a:lnTo>
                <a:lnTo>
                  <a:pt x="231643" y="547263"/>
                </a:lnTo>
                <a:lnTo>
                  <a:pt x="206515" y="584498"/>
                </a:lnTo>
                <a:lnTo>
                  <a:pt x="182669" y="622646"/>
                </a:lnTo>
                <a:lnTo>
                  <a:pt x="160137" y="661674"/>
                </a:lnTo>
                <a:lnTo>
                  <a:pt x="138950" y="701553"/>
                </a:lnTo>
                <a:lnTo>
                  <a:pt x="119139" y="742250"/>
                </a:lnTo>
                <a:lnTo>
                  <a:pt x="100734" y="783735"/>
                </a:lnTo>
                <a:lnTo>
                  <a:pt x="83768" y="825978"/>
                </a:lnTo>
                <a:lnTo>
                  <a:pt x="68270" y="868946"/>
                </a:lnTo>
                <a:lnTo>
                  <a:pt x="54272" y="912609"/>
                </a:lnTo>
                <a:lnTo>
                  <a:pt x="41805" y="956936"/>
                </a:lnTo>
                <a:lnTo>
                  <a:pt x="30900" y="1001896"/>
                </a:lnTo>
                <a:lnTo>
                  <a:pt x="21587" y="1047457"/>
                </a:lnTo>
                <a:lnTo>
                  <a:pt x="13898" y="1093589"/>
                </a:lnTo>
                <a:lnTo>
                  <a:pt x="7864" y="1140262"/>
                </a:lnTo>
                <a:lnTo>
                  <a:pt x="3515" y="1187443"/>
                </a:lnTo>
                <a:lnTo>
                  <a:pt x="884" y="1235101"/>
                </a:lnTo>
                <a:lnTo>
                  <a:pt x="0" y="1283207"/>
                </a:lnTo>
                <a:lnTo>
                  <a:pt x="884" y="1331319"/>
                </a:lnTo>
                <a:lnTo>
                  <a:pt x="3515" y="1378984"/>
                </a:lnTo>
                <a:lnTo>
                  <a:pt x="7864" y="1426170"/>
                </a:lnTo>
                <a:lnTo>
                  <a:pt x="13898" y="1472847"/>
                </a:lnTo>
                <a:lnTo>
                  <a:pt x="21587" y="1518984"/>
                </a:lnTo>
                <a:lnTo>
                  <a:pt x="30900" y="1564549"/>
                </a:lnTo>
                <a:lnTo>
                  <a:pt x="41805" y="1609513"/>
                </a:lnTo>
                <a:lnTo>
                  <a:pt x="54272" y="1653842"/>
                </a:lnTo>
                <a:lnTo>
                  <a:pt x="68270" y="1697508"/>
                </a:lnTo>
                <a:lnTo>
                  <a:pt x="83768" y="1740478"/>
                </a:lnTo>
                <a:lnTo>
                  <a:pt x="100734" y="1782722"/>
                </a:lnTo>
                <a:lnTo>
                  <a:pt x="119139" y="1824208"/>
                </a:lnTo>
                <a:lnTo>
                  <a:pt x="138950" y="1864906"/>
                </a:lnTo>
                <a:lnTo>
                  <a:pt x="160137" y="1904785"/>
                </a:lnTo>
                <a:lnTo>
                  <a:pt x="182669" y="1943814"/>
                </a:lnTo>
                <a:lnTo>
                  <a:pt x="206515" y="1981961"/>
                </a:lnTo>
                <a:lnTo>
                  <a:pt x="231643" y="2019196"/>
                </a:lnTo>
                <a:lnTo>
                  <a:pt x="258024" y="2055487"/>
                </a:lnTo>
                <a:lnTo>
                  <a:pt x="285626" y="2090805"/>
                </a:lnTo>
                <a:lnTo>
                  <a:pt x="314417" y="2125116"/>
                </a:lnTo>
                <a:lnTo>
                  <a:pt x="344368" y="2158392"/>
                </a:lnTo>
                <a:lnTo>
                  <a:pt x="375446" y="2190600"/>
                </a:lnTo>
                <a:lnTo>
                  <a:pt x="407622" y="2221710"/>
                </a:lnTo>
                <a:lnTo>
                  <a:pt x="440863" y="2251691"/>
                </a:lnTo>
                <a:lnTo>
                  <a:pt x="475140" y="2280511"/>
                </a:lnTo>
                <a:lnTo>
                  <a:pt x="510421" y="2308140"/>
                </a:lnTo>
                <a:lnTo>
                  <a:pt x="546674" y="2334547"/>
                </a:lnTo>
                <a:lnTo>
                  <a:pt x="583870" y="2359701"/>
                </a:lnTo>
                <a:lnTo>
                  <a:pt x="621977" y="2383570"/>
                </a:lnTo>
                <a:lnTo>
                  <a:pt x="660964" y="2406124"/>
                </a:lnTo>
                <a:lnTo>
                  <a:pt x="700800" y="2427331"/>
                </a:lnTo>
                <a:lnTo>
                  <a:pt x="741455" y="2447162"/>
                </a:lnTo>
                <a:lnTo>
                  <a:pt x="782896" y="2465584"/>
                </a:lnTo>
                <a:lnTo>
                  <a:pt x="825094" y="2482567"/>
                </a:lnTo>
                <a:lnTo>
                  <a:pt x="868017" y="2498079"/>
                </a:lnTo>
                <a:lnTo>
                  <a:pt x="911634" y="2512090"/>
                </a:lnTo>
                <a:lnTo>
                  <a:pt x="955914" y="2524569"/>
                </a:lnTo>
                <a:lnTo>
                  <a:pt x="1000827" y="2535485"/>
                </a:lnTo>
                <a:lnTo>
                  <a:pt x="1046341" y="2544806"/>
                </a:lnTo>
                <a:lnTo>
                  <a:pt x="1092425" y="2552502"/>
                </a:lnTo>
                <a:lnTo>
                  <a:pt x="1139049" y="2558542"/>
                </a:lnTo>
                <a:lnTo>
                  <a:pt x="1186181" y="2562894"/>
                </a:lnTo>
                <a:lnTo>
                  <a:pt x="1233790" y="2565529"/>
                </a:lnTo>
                <a:lnTo>
                  <a:pt x="1281845" y="2566414"/>
                </a:lnTo>
                <a:lnTo>
                  <a:pt x="1329908" y="2565529"/>
                </a:lnTo>
                <a:lnTo>
                  <a:pt x="1377524" y="2562894"/>
                </a:lnTo>
                <a:lnTo>
                  <a:pt x="1424662" y="2558542"/>
                </a:lnTo>
                <a:lnTo>
                  <a:pt x="1471291" y="2552502"/>
                </a:lnTo>
                <a:lnTo>
                  <a:pt x="1517381" y="2544806"/>
                </a:lnTo>
                <a:lnTo>
                  <a:pt x="1562901" y="2535485"/>
                </a:lnTo>
                <a:lnTo>
                  <a:pt x="1607819" y="2524569"/>
                </a:lnTo>
                <a:lnTo>
                  <a:pt x="1652104" y="2512090"/>
                </a:lnTo>
                <a:lnTo>
                  <a:pt x="1695726" y="2498079"/>
                </a:lnTo>
                <a:lnTo>
                  <a:pt x="1738653" y="2482567"/>
                </a:lnTo>
                <a:lnTo>
                  <a:pt x="1780855" y="2465584"/>
                </a:lnTo>
                <a:lnTo>
                  <a:pt x="1822300" y="2447162"/>
                </a:lnTo>
                <a:lnTo>
                  <a:pt x="1862958" y="2427331"/>
                </a:lnTo>
                <a:lnTo>
                  <a:pt x="1902798" y="2406124"/>
                </a:lnTo>
                <a:lnTo>
                  <a:pt x="1941788" y="2383570"/>
                </a:lnTo>
                <a:lnTo>
                  <a:pt x="1979898" y="2359701"/>
                </a:lnTo>
                <a:lnTo>
                  <a:pt x="2017097" y="2334547"/>
                </a:lnTo>
                <a:lnTo>
                  <a:pt x="2053353" y="2308140"/>
                </a:lnTo>
                <a:lnTo>
                  <a:pt x="2088636" y="2280511"/>
                </a:lnTo>
                <a:lnTo>
                  <a:pt x="2122915" y="2251691"/>
                </a:lnTo>
                <a:lnTo>
                  <a:pt x="2156159" y="2221710"/>
                </a:lnTo>
                <a:lnTo>
                  <a:pt x="2188336" y="2190600"/>
                </a:lnTo>
                <a:lnTo>
                  <a:pt x="2219416" y="2158392"/>
                </a:lnTo>
                <a:lnTo>
                  <a:pt x="2249368" y="2125116"/>
                </a:lnTo>
                <a:lnTo>
                  <a:pt x="2278161" y="2090805"/>
                </a:lnTo>
                <a:lnTo>
                  <a:pt x="2305764" y="2055487"/>
                </a:lnTo>
                <a:lnTo>
                  <a:pt x="2332146" y="2019196"/>
                </a:lnTo>
                <a:lnTo>
                  <a:pt x="2357276" y="1981961"/>
                </a:lnTo>
                <a:lnTo>
                  <a:pt x="2381122" y="1943814"/>
                </a:lnTo>
                <a:lnTo>
                  <a:pt x="2403655" y="1904785"/>
                </a:lnTo>
                <a:lnTo>
                  <a:pt x="2424843" y="1864906"/>
                </a:lnTo>
                <a:lnTo>
                  <a:pt x="2444654" y="1824208"/>
                </a:lnTo>
                <a:lnTo>
                  <a:pt x="2463059" y="1782722"/>
                </a:lnTo>
                <a:lnTo>
                  <a:pt x="2480026" y="1740478"/>
                </a:lnTo>
                <a:lnTo>
                  <a:pt x="2495524" y="1697508"/>
                </a:lnTo>
                <a:lnTo>
                  <a:pt x="2509522" y="1653842"/>
                </a:lnTo>
                <a:lnTo>
                  <a:pt x="2521990" y="1609513"/>
                </a:lnTo>
                <a:lnTo>
                  <a:pt x="2532895" y="1564549"/>
                </a:lnTo>
                <a:lnTo>
                  <a:pt x="2542208" y="1518984"/>
                </a:lnTo>
                <a:lnTo>
                  <a:pt x="2549897" y="1472847"/>
                </a:lnTo>
                <a:lnTo>
                  <a:pt x="2555931" y="1426170"/>
                </a:lnTo>
                <a:lnTo>
                  <a:pt x="2560280" y="1378984"/>
                </a:lnTo>
                <a:lnTo>
                  <a:pt x="2562912" y="1331319"/>
                </a:lnTo>
                <a:lnTo>
                  <a:pt x="2563796" y="1283207"/>
                </a:lnTo>
                <a:lnTo>
                  <a:pt x="2562912" y="1235101"/>
                </a:lnTo>
                <a:lnTo>
                  <a:pt x="2560280" y="1187443"/>
                </a:lnTo>
                <a:lnTo>
                  <a:pt x="2555931" y="1140262"/>
                </a:lnTo>
                <a:lnTo>
                  <a:pt x="2549897" y="1093589"/>
                </a:lnTo>
                <a:lnTo>
                  <a:pt x="2542208" y="1047457"/>
                </a:lnTo>
                <a:lnTo>
                  <a:pt x="2532895" y="1001896"/>
                </a:lnTo>
                <a:lnTo>
                  <a:pt x="2521990" y="956936"/>
                </a:lnTo>
                <a:lnTo>
                  <a:pt x="2509522" y="912609"/>
                </a:lnTo>
                <a:lnTo>
                  <a:pt x="2495524" y="868946"/>
                </a:lnTo>
                <a:lnTo>
                  <a:pt x="2480026" y="825978"/>
                </a:lnTo>
                <a:lnTo>
                  <a:pt x="2463059" y="783735"/>
                </a:lnTo>
                <a:lnTo>
                  <a:pt x="2444654" y="742250"/>
                </a:lnTo>
                <a:lnTo>
                  <a:pt x="2424843" y="701553"/>
                </a:lnTo>
                <a:lnTo>
                  <a:pt x="2403655" y="661674"/>
                </a:lnTo>
                <a:lnTo>
                  <a:pt x="2381122" y="622646"/>
                </a:lnTo>
                <a:lnTo>
                  <a:pt x="2357276" y="584498"/>
                </a:lnTo>
                <a:lnTo>
                  <a:pt x="2332146" y="547263"/>
                </a:lnTo>
                <a:lnTo>
                  <a:pt x="2305764" y="510971"/>
                </a:lnTo>
                <a:lnTo>
                  <a:pt x="2278161" y="475652"/>
                </a:lnTo>
                <a:lnTo>
                  <a:pt x="2249368" y="441339"/>
                </a:lnTo>
                <a:lnTo>
                  <a:pt x="2219416" y="408062"/>
                </a:lnTo>
                <a:lnTo>
                  <a:pt x="2188336" y="375852"/>
                </a:lnTo>
                <a:lnTo>
                  <a:pt x="2156159" y="344740"/>
                </a:lnTo>
                <a:lnTo>
                  <a:pt x="2122915" y="314757"/>
                </a:lnTo>
                <a:lnTo>
                  <a:pt x="2088636" y="285935"/>
                </a:lnTo>
                <a:lnTo>
                  <a:pt x="2053353" y="258304"/>
                </a:lnTo>
                <a:lnTo>
                  <a:pt x="2017097" y="231895"/>
                </a:lnTo>
                <a:lnTo>
                  <a:pt x="1979898" y="206739"/>
                </a:lnTo>
                <a:lnTo>
                  <a:pt x="1941788" y="182867"/>
                </a:lnTo>
                <a:lnTo>
                  <a:pt x="1902798" y="160311"/>
                </a:lnTo>
                <a:lnTo>
                  <a:pt x="1862958" y="139101"/>
                </a:lnTo>
                <a:lnTo>
                  <a:pt x="1822300" y="119268"/>
                </a:lnTo>
                <a:lnTo>
                  <a:pt x="1780855" y="100844"/>
                </a:lnTo>
                <a:lnTo>
                  <a:pt x="1738653" y="83859"/>
                </a:lnTo>
                <a:lnTo>
                  <a:pt x="1695726" y="68344"/>
                </a:lnTo>
                <a:lnTo>
                  <a:pt x="1652104" y="54331"/>
                </a:lnTo>
                <a:lnTo>
                  <a:pt x="1607819" y="41851"/>
                </a:lnTo>
                <a:lnTo>
                  <a:pt x="1562901" y="30933"/>
                </a:lnTo>
                <a:lnTo>
                  <a:pt x="1517381" y="21611"/>
                </a:lnTo>
                <a:lnTo>
                  <a:pt x="1471291" y="13913"/>
                </a:lnTo>
                <a:lnTo>
                  <a:pt x="1424662" y="7873"/>
                </a:lnTo>
                <a:lnTo>
                  <a:pt x="1377524" y="3519"/>
                </a:lnTo>
                <a:lnTo>
                  <a:pt x="1329908" y="885"/>
                </a:lnTo>
                <a:lnTo>
                  <a:pt x="1281845" y="0"/>
                </a:lnTo>
                <a:close/>
              </a:path>
            </a:pathLst>
          </a:custGeom>
          <a:solidFill>
            <a:srgbClr val="E9B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85135" y="3356726"/>
            <a:ext cx="1383030" cy="1759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35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0</a:t>
            </a:r>
            <a:r>
              <a:rPr lang="en-US" altLang="zh-TW" sz="11350" b="0" spc="-25" dirty="0" smtClean="0">
                <a:solidFill>
                  <a:srgbClr val="FFFFFF"/>
                </a:solidFill>
                <a:latin typeface="PMingLiU"/>
                <a:cs typeface="PMingLiU"/>
              </a:rPr>
              <a:t>4</a:t>
            </a:r>
            <a:endParaRPr sz="11350" dirty="0">
              <a:latin typeface="PMingLiU"/>
              <a:cs typeface="PMingLiU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89850" y="6950075"/>
            <a:ext cx="1208976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zh-TW" altLang="en-US" sz="7200" b="1" dirty="0" smtClean="0">
                <a:latin typeface="新細明體-ExtB" panose="02020500000000000000" pitchFamily="18" charset="-120"/>
                <a:ea typeface="新細明體-ExtB" panose="02020500000000000000" pitchFamily="18" charset="-120"/>
              </a:rPr>
              <a:t>高敏感兒童</a:t>
            </a:r>
            <a:endParaRPr lang="zh-TW" altLang="en-US" sz="7200" b="1" dirty="0">
              <a:latin typeface="新細明體-ExtB" panose="02020500000000000000" pitchFamily="18" charset="-120"/>
              <a:ea typeface="新細明體-ExtB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83397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041650" y="1920875"/>
            <a:ext cx="15163800" cy="8125301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高敏感孩子（</a:t>
            </a:r>
            <a:r>
              <a:rPr lang="en-US" altLang="zh-TW" sz="4800" dirty="0">
                <a:solidFill>
                  <a:srgbClr val="FF0000"/>
                </a:solidFill>
              </a:rPr>
              <a:t>Highly Sensitive Child, HSC</a:t>
            </a:r>
            <a:r>
              <a:rPr lang="zh-TW" altLang="en-US" sz="4800" dirty="0">
                <a:solidFill>
                  <a:srgbClr val="FF0000"/>
                </a:solidFill>
              </a:rPr>
              <a:t>）是什麼</a:t>
            </a:r>
            <a:r>
              <a:rPr lang="zh-TW" altLang="en-US" sz="4800" dirty="0" smtClean="0">
                <a:solidFill>
                  <a:srgbClr val="FF0000"/>
                </a:solidFill>
              </a:rPr>
              <a:t>？</a:t>
            </a:r>
            <a:r>
              <a:rPr lang="en-US" altLang="zh-TW" sz="4800" dirty="0" smtClean="0">
                <a:solidFill>
                  <a:srgbClr val="FF0000"/>
                </a:solidFill>
              </a:rPr>
              <a:t/>
            </a:r>
            <a:br>
              <a:rPr lang="en-US" altLang="zh-TW" sz="4800" dirty="0" smtClean="0">
                <a:solidFill>
                  <a:srgbClr val="FF0000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高敏感孩子（簡稱高敏兒）指的是那些對外在環境和內在情緒特別敏感的孩子</a:t>
            </a:r>
            <a:r>
              <a:rPr lang="zh-TW" altLang="en-US" sz="4800" dirty="0" smtClean="0">
                <a:solidFill>
                  <a:schemeClr val="tx1"/>
                </a:solidFill>
              </a:rPr>
              <a:t>。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en-US" altLang="zh-TW" sz="4800" dirty="0">
                <a:solidFill>
                  <a:schemeClr val="tx1"/>
                </a:solidFill>
              </a:rPr>
              <a:t/>
            </a:r>
            <a:br>
              <a:rPr lang="en-US" altLang="zh-TW" sz="4800" dirty="0">
                <a:solidFill>
                  <a:schemeClr val="tx1"/>
                </a:solidFill>
              </a:rPr>
            </a:br>
            <a:r>
              <a:rPr lang="zh-TW" altLang="en-US" sz="4800" dirty="0" smtClean="0">
                <a:solidFill>
                  <a:schemeClr val="tx1"/>
                </a:solidFill>
              </a:rPr>
              <a:t>他們</a:t>
            </a:r>
            <a:r>
              <a:rPr lang="zh-TW" altLang="en-US" sz="4800" dirty="0">
                <a:solidFill>
                  <a:schemeClr val="tx1"/>
                </a:solidFill>
              </a:rPr>
              <a:t>的神經系統比一般人更細膩，能察覺到細微的變化，並且對聲音、光線、氣味、情緒等刺激有更強烈的反應</a:t>
            </a:r>
            <a:r>
              <a:rPr lang="zh-TW" altLang="en-US" sz="4800" dirty="0" smtClean="0">
                <a:solidFill>
                  <a:schemeClr val="tx1"/>
                </a:solidFill>
              </a:rPr>
              <a:t>。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en-US" altLang="zh-TW" sz="4800" dirty="0">
                <a:solidFill>
                  <a:schemeClr val="tx1"/>
                </a:solidFill>
              </a:rPr>
              <a:t/>
            </a:r>
            <a:br>
              <a:rPr lang="en-US" altLang="zh-TW" sz="4800" dirty="0">
                <a:solidFill>
                  <a:schemeClr val="tx1"/>
                </a:solidFill>
              </a:rPr>
            </a:br>
            <a:r>
              <a:rPr lang="zh-TW" altLang="en-US" sz="4800" dirty="0" smtClean="0">
                <a:solidFill>
                  <a:schemeClr val="tx1"/>
                </a:solidFill>
              </a:rPr>
              <a:t>這</a:t>
            </a:r>
            <a:r>
              <a:rPr lang="zh-TW" altLang="en-US" sz="4800" dirty="0">
                <a:solidFill>
                  <a:schemeClr val="tx1"/>
                </a:solidFill>
              </a:rPr>
              <a:t>並不是一種心理問題或缺陷，而是一種與生俱來的特質。</a:t>
            </a:r>
            <a:br>
              <a:rPr lang="zh-TW" altLang="en-US" sz="4800" dirty="0">
                <a:solidFill>
                  <a:schemeClr val="tx1"/>
                </a:solidFill>
              </a:rPr>
            </a:br>
            <a:endParaRPr lang="zh-TW" alt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74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041650" y="1920875"/>
            <a:ext cx="15163800" cy="2215991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高敏感孩子的特徵</a:t>
            </a: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美國心理學家伊蓮</a:t>
            </a:r>
            <a:r>
              <a:rPr lang="en-US" altLang="zh-TW" sz="4800" dirty="0">
                <a:solidFill>
                  <a:schemeClr val="tx1"/>
                </a:solidFill>
              </a:rPr>
              <a:t>·</a:t>
            </a:r>
            <a:r>
              <a:rPr lang="zh-TW" altLang="en-US" sz="4800" dirty="0">
                <a:solidFill>
                  <a:schemeClr val="tx1"/>
                </a:solidFill>
              </a:rPr>
              <a:t>艾融（</a:t>
            </a:r>
            <a:r>
              <a:rPr lang="en-US" altLang="zh-TW" sz="4800" dirty="0">
                <a:solidFill>
                  <a:schemeClr val="tx1"/>
                </a:solidFill>
              </a:rPr>
              <a:t>Elaine N. Aron</a:t>
            </a:r>
            <a:r>
              <a:rPr lang="zh-TW" altLang="en-US" sz="4800" dirty="0">
                <a:solidFill>
                  <a:schemeClr val="tx1"/>
                </a:solidFill>
              </a:rPr>
              <a:t>）研究指出，高敏感孩子通常具備以下特徵：</a:t>
            </a:r>
          </a:p>
        </p:txBody>
      </p:sp>
      <p:sp>
        <p:nvSpPr>
          <p:cNvPr id="2" name="矩形 1"/>
          <p:cNvSpPr/>
          <p:nvPr/>
        </p:nvSpPr>
        <p:spPr>
          <a:xfrm>
            <a:off x="3651250" y="5426075"/>
            <a:ext cx="1455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/>
              <a:t>對感官刺激敏感</a:t>
            </a:r>
            <a:endParaRPr lang="zh-TW" altLang="en-US" sz="4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4000" dirty="0" smtClean="0"/>
              <a:t>對大聲、強光、氣味或觸感特別敏感，例如害怕嘈雜的環境、不喜歡穿刺癢的衣服。</a:t>
            </a:r>
            <a:endParaRPr lang="en-US" altLang="zh-TW" sz="4000" dirty="0" smtClean="0"/>
          </a:p>
          <a:p>
            <a:endParaRPr lang="zh-TW" altLang="en-US" sz="4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4000" dirty="0" smtClean="0"/>
              <a:t>容易被突然的聲音或環境變動嚇到。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156900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041650" y="1920875"/>
            <a:ext cx="15163800" cy="2215991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高敏感孩子的特徵</a:t>
            </a: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美國心理學家伊蓮</a:t>
            </a:r>
            <a:r>
              <a:rPr lang="en-US" altLang="zh-TW" sz="4800" dirty="0">
                <a:solidFill>
                  <a:schemeClr val="tx1"/>
                </a:solidFill>
              </a:rPr>
              <a:t>·</a:t>
            </a:r>
            <a:r>
              <a:rPr lang="zh-TW" altLang="en-US" sz="4800" dirty="0">
                <a:solidFill>
                  <a:schemeClr val="tx1"/>
                </a:solidFill>
              </a:rPr>
              <a:t>艾融（</a:t>
            </a:r>
            <a:r>
              <a:rPr lang="en-US" altLang="zh-TW" sz="4800" dirty="0">
                <a:solidFill>
                  <a:schemeClr val="tx1"/>
                </a:solidFill>
              </a:rPr>
              <a:t>Elaine N. Aron</a:t>
            </a:r>
            <a:r>
              <a:rPr lang="zh-TW" altLang="en-US" sz="4800" dirty="0">
                <a:solidFill>
                  <a:schemeClr val="tx1"/>
                </a:solidFill>
              </a:rPr>
              <a:t>）研究指出，高敏感孩子通常具備以下特徵：</a:t>
            </a:r>
          </a:p>
        </p:txBody>
      </p:sp>
      <p:sp>
        <p:nvSpPr>
          <p:cNvPr id="2" name="矩形 1"/>
          <p:cNvSpPr/>
          <p:nvPr/>
        </p:nvSpPr>
        <p:spPr>
          <a:xfrm>
            <a:off x="3651250" y="5426075"/>
            <a:ext cx="1455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/>
              <a:t>情緒細膩，感受力強</a:t>
            </a:r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很容易察覺到別人的情緒變化，例如父母心情不好時，他們能馬上感覺到。</a:t>
            </a:r>
            <a:endParaRPr lang="en-US" altLang="zh-TW" sz="4000" dirty="0" smtClean="0"/>
          </a:p>
          <a:p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對批評或否定特別在意，可能因為一句話難過很久。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190467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041650" y="1920875"/>
            <a:ext cx="15163800" cy="2215991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高敏感孩子的特徵</a:t>
            </a: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美國心理學家伊蓮</a:t>
            </a:r>
            <a:r>
              <a:rPr lang="en-US" altLang="zh-TW" sz="4800" dirty="0">
                <a:solidFill>
                  <a:schemeClr val="tx1"/>
                </a:solidFill>
              </a:rPr>
              <a:t>·</a:t>
            </a:r>
            <a:r>
              <a:rPr lang="zh-TW" altLang="en-US" sz="4800" dirty="0">
                <a:solidFill>
                  <a:schemeClr val="tx1"/>
                </a:solidFill>
              </a:rPr>
              <a:t>艾融（</a:t>
            </a:r>
            <a:r>
              <a:rPr lang="en-US" altLang="zh-TW" sz="4800" dirty="0">
                <a:solidFill>
                  <a:schemeClr val="tx1"/>
                </a:solidFill>
              </a:rPr>
              <a:t>Elaine N. Aron</a:t>
            </a:r>
            <a:r>
              <a:rPr lang="zh-TW" altLang="en-US" sz="4800" dirty="0">
                <a:solidFill>
                  <a:schemeClr val="tx1"/>
                </a:solidFill>
              </a:rPr>
              <a:t>）研究指出，高敏感孩子通常具備以下特徵：</a:t>
            </a:r>
          </a:p>
        </p:txBody>
      </p:sp>
      <p:sp>
        <p:nvSpPr>
          <p:cNvPr id="2" name="矩形 1"/>
          <p:cNvSpPr/>
          <p:nvPr/>
        </p:nvSpPr>
        <p:spPr>
          <a:xfrm>
            <a:off x="3651250" y="5426075"/>
            <a:ext cx="1455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/>
              <a:t>容易受環境影響</a:t>
            </a:r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在擁擠、嘈雜或陌生的環境中容易感到不安，可能需要更多時間適應新環境。</a:t>
            </a:r>
            <a:endParaRPr lang="en-US" altLang="zh-TW" sz="4000" dirty="0" smtClean="0"/>
          </a:p>
          <a:p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喜歡安靜的空間，比較不喜歡刺激性活動，如派對、遊樂園等。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522592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041650" y="1920875"/>
            <a:ext cx="15163800" cy="2215991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高敏感孩子的特徵</a:t>
            </a: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美國心理學家伊蓮</a:t>
            </a:r>
            <a:r>
              <a:rPr lang="en-US" altLang="zh-TW" sz="4800" dirty="0">
                <a:solidFill>
                  <a:schemeClr val="tx1"/>
                </a:solidFill>
              </a:rPr>
              <a:t>·</a:t>
            </a:r>
            <a:r>
              <a:rPr lang="zh-TW" altLang="en-US" sz="4800" dirty="0">
                <a:solidFill>
                  <a:schemeClr val="tx1"/>
                </a:solidFill>
              </a:rPr>
              <a:t>艾融（</a:t>
            </a:r>
            <a:r>
              <a:rPr lang="en-US" altLang="zh-TW" sz="4800" dirty="0">
                <a:solidFill>
                  <a:schemeClr val="tx1"/>
                </a:solidFill>
              </a:rPr>
              <a:t>Elaine N. Aron</a:t>
            </a:r>
            <a:r>
              <a:rPr lang="zh-TW" altLang="en-US" sz="4800" dirty="0">
                <a:solidFill>
                  <a:schemeClr val="tx1"/>
                </a:solidFill>
              </a:rPr>
              <a:t>）研究指出，高敏感孩子通常具備以下特徵：</a:t>
            </a:r>
          </a:p>
        </p:txBody>
      </p:sp>
      <p:sp>
        <p:nvSpPr>
          <p:cNvPr id="2" name="矩形 1"/>
          <p:cNvSpPr/>
          <p:nvPr/>
        </p:nvSpPr>
        <p:spPr>
          <a:xfrm>
            <a:off x="3651250" y="5426075"/>
            <a:ext cx="1455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/>
              <a:t>內心世界豐富，想法深遠</a:t>
            </a:r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會思考很多事情，容易沉浸在自己的世界裡，常問一些深奧的問題，例如「人為什麼會生病？」、「世界是怎麼來的？」</a:t>
            </a:r>
            <a:endParaRPr lang="en-US" altLang="zh-TW" sz="4000" dirty="0" smtClean="0"/>
          </a:p>
          <a:p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可能會反覆思考過去發生的事，甚至夜晚難以入眠。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320024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041650" y="1920875"/>
            <a:ext cx="15163800" cy="2215991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高敏感孩子的特徵</a:t>
            </a: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美國心理學家伊蓮</a:t>
            </a:r>
            <a:r>
              <a:rPr lang="en-US" altLang="zh-TW" sz="4800" dirty="0">
                <a:solidFill>
                  <a:schemeClr val="tx1"/>
                </a:solidFill>
              </a:rPr>
              <a:t>·</a:t>
            </a:r>
            <a:r>
              <a:rPr lang="zh-TW" altLang="en-US" sz="4800" dirty="0">
                <a:solidFill>
                  <a:schemeClr val="tx1"/>
                </a:solidFill>
              </a:rPr>
              <a:t>艾融（</a:t>
            </a:r>
            <a:r>
              <a:rPr lang="en-US" altLang="zh-TW" sz="4800" dirty="0">
                <a:solidFill>
                  <a:schemeClr val="tx1"/>
                </a:solidFill>
              </a:rPr>
              <a:t>Elaine N. Aron</a:t>
            </a:r>
            <a:r>
              <a:rPr lang="zh-TW" altLang="en-US" sz="4800" dirty="0">
                <a:solidFill>
                  <a:schemeClr val="tx1"/>
                </a:solidFill>
              </a:rPr>
              <a:t>）研究指出，高敏感孩子通常具備以下特徵：</a:t>
            </a:r>
          </a:p>
        </p:txBody>
      </p:sp>
      <p:sp>
        <p:nvSpPr>
          <p:cNvPr id="2" name="矩形 1"/>
          <p:cNvSpPr/>
          <p:nvPr/>
        </p:nvSpPr>
        <p:spPr>
          <a:xfrm>
            <a:off x="3651250" y="5426075"/>
            <a:ext cx="14554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/>
              <a:t>容易感到壓力或疲憊</a:t>
            </a:r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因為感官與情緒反應強烈，他們更容易感到疲累，可能需要比一般孩子更多的休息時間。</a:t>
            </a:r>
            <a:endParaRPr lang="en-US" altLang="zh-TW" sz="4000" dirty="0" smtClean="0"/>
          </a:p>
          <a:p>
            <a:endParaRPr lang="zh-TW" altLang="en-US" sz="4000" dirty="0" smtClean="0"/>
          </a:p>
          <a:p>
            <a:r>
              <a:rPr lang="zh-TW" altLang="en-US" sz="4000" dirty="0" smtClean="0">
                <a:latin typeface="Garamond" panose="02020404030301010803" pitchFamily="18" charset="0"/>
              </a:rPr>
              <a:t>●</a:t>
            </a:r>
            <a:r>
              <a:rPr lang="zh-TW" altLang="en-US" sz="4000" dirty="0" smtClean="0"/>
              <a:t>容易因過度刺激而崩潰，像是在學校一天後回家變得特別暴躁或愛哭。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9460109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3450" y="2835275"/>
            <a:ext cx="17297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4000" b="1" dirty="0" smtClean="0"/>
              <a:t>1.</a:t>
            </a:r>
            <a:r>
              <a:rPr lang="zh-TW" altLang="en-US" sz="4000" b="1" dirty="0" smtClean="0"/>
              <a:t>感官</a:t>
            </a:r>
            <a:r>
              <a:rPr lang="zh-TW" altLang="en-US" sz="4000" b="1" dirty="0"/>
              <a:t>高敏感</a:t>
            </a:r>
            <a:r>
              <a:rPr lang="zh-TW" altLang="en-US" sz="4000" dirty="0"/>
              <a:t>：容易受到光線刺激、注意到聲音大小、聞到味道等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endParaRPr lang="zh-TW" altLang="en-US" sz="4000" dirty="0"/>
          </a:p>
          <a:p>
            <a:r>
              <a:rPr lang="en-US" altLang="zh-TW" sz="4000" b="1" dirty="0" smtClean="0"/>
              <a:t>2.</a:t>
            </a:r>
            <a:r>
              <a:rPr lang="zh-TW" altLang="en-US" sz="4000" b="1" dirty="0" smtClean="0"/>
              <a:t>情緒</a:t>
            </a:r>
            <a:r>
              <a:rPr lang="zh-TW" altLang="en-US" sz="4000" b="1" dirty="0"/>
              <a:t>高敏感</a:t>
            </a:r>
            <a:r>
              <a:rPr lang="zh-TW" altLang="en-US" sz="4000" dirty="0"/>
              <a:t>：容易感知他人情緒，且受他人情緒影響、反應通常很激烈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endParaRPr lang="zh-TW" altLang="en-US" sz="4000" dirty="0"/>
          </a:p>
          <a:p>
            <a:r>
              <a:rPr lang="en-US" altLang="zh-TW" sz="4000" b="1" dirty="0" smtClean="0"/>
              <a:t>3.</a:t>
            </a:r>
            <a:r>
              <a:rPr lang="zh-TW" altLang="en-US" sz="4000" b="1" dirty="0" smtClean="0"/>
              <a:t>生理</a:t>
            </a:r>
            <a:r>
              <a:rPr lang="zh-TW" altLang="en-US" sz="4000" b="1" dirty="0"/>
              <a:t>高敏感</a:t>
            </a:r>
            <a:r>
              <a:rPr lang="zh-TW" altLang="en-US" sz="4000" dirty="0"/>
              <a:t>：容易對不乾淨、快過期的食物產生反應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endParaRPr lang="zh-TW" altLang="en-US" sz="4000" dirty="0"/>
          </a:p>
          <a:p>
            <a:r>
              <a:rPr lang="en-US" altLang="zh-TW" sz="4000" b="1" dirty="0" smtClean="0"/>
              <a:t>4.</a:t>
            </a:r>
            <a:r>
              <a:rPr lang="zh-TW" altLang="en-US" sz="4000" b="1" dirty="0" smtClean="0"/>
              <a:t>直覺</a:t>
            </a:r>
            <a:r>
              <a:rPr lang="zh-TW" altLang="en-US" sz="4000" b="1" dirty="0"/>
              <a:t>高敏感</a:t>
            </a:r>
            <a:r>
              <a:rPr lang="zh-TW" altLang="en-US" sz="4000" dirty="0"/>
              <a:t>：對磁場、眼神都較為敏感，能從他人一個眼神或小動作，</a:t>
            </a:r>
            <a:r>
              <a:rPr lang="zh-TW" altLang="en-US" sz="4000" dirty="0" smtClean="0"/>
              <a:t>直</a:t>
            </a:r>
            <a:endParaRPr lang="en-US" altLang="zh-TW" sz="4000" dirty="0" smtClean="0"/>
          </a:p>
          <a:p>
            <a:r>
              <a:rPr lang="zh-TW" altLang="en-US" sz="4000" dirty="0"/>
              <a:t> </a:t>
            </a:r>
            <a:r>
              <a:rPr lang="zh-TW" altLang="en-US" sz="4000" dirty="0" smtClean="0"/>
              <a:t>                       覺</a:t>
            </a:r>
            <a:r>
              <a:rPr lang="zh-TW" altLang="en-US" sz="4000" dirty="0"/>
              <a:t>反應對方的動機與意圖</a:t>
            </a:r>
            <a:r>
              <a:rPr lang="zh-TW" altLang="en-US" sz="4000" dirty="0" smtClean="0"/>
              <a:t>。</a:t>
            </a:r>
            <a:endParaRPr lang="en-US" altLang="zh-TW" sz="4000" dirty="0" smtClean="0"/>
          </a:p>
          <a:p>
            <a:endParaRPr lang="zh-TW" altLang="en-US" sz="4000" dirty="0"/>
          </a:p>
          <a:p>
            <a:r>
              <a:rPr lang="en-US" altLang="zh-TW" sz="4000" b="1" dirty="0" smtClean="0"/>
              <a:t>5.</a:t>
            </a:r>
            <a:r>
              <a:rPr lang="zh-TW" altLang="en-US" sz="4000" b="1" dirty="0" smtClean="0"/>
              <a:t>反應</a:t>
            </a:r>
            <a:r>
              <a:rPr lang="zh-TW" altLang="en-US" sz="4000" b="1" dirty="0"/>
              <a:t>時間長</a:t>
            </a:r>
            <a:r>
              <a:rPr lang="zh-TW" altLang="en-US" sz="4000" dirty="0"/>
              <a:t>：接收的訊息量多，面對任何狀況都需要更多思考時間再行動。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高敏兒常見的 </a:t>
            </a:r>
            <a:r>
              <a:rPr lang="en-US" altLang="zh-TW" dirty="0"/>
              <a:t>5 </a:t>
            </a:r>
            <a:r>
              <a:rPr lang="zh-TW" altLang="en-US" dirty="0"/>
              <a:t>種外顯表現：</a:t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33138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584450" y="936463"/>
            <a:ext cx="16002000" cy="8863965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高敏感孩子的</a:t>
            </a:r>
            <a:r>
              <a:rPr lang="zh-TW" altLang="en-US" sz="4800" dirty="0" smtClean="0">
                <a:solidFill>
                  <a:srgbClr val="FF0000"/>
                </a:solidFill>
              </a:rPr>
              <a:t>優勢</a:t>
            </a:r>
            <a:r>
              <a:rPr lang="en-US" altLang="zh-TW" sz="4800" dirty="0" smtClean="0">
                <a:solidFill>
                  <a:srgbClr val="FF0000"/>
                </a:solidFill>
              </a:rPr>
              <a:t/>
            </a:r>
            <a:br>
              <a:rPr lang="en-US" altLang="zh-TW" sz="4800" dirty="0" smtClean="0">
                <a:solidFill>
                  <a:srgbClr val="FF0000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/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雖然高敏感孩子容易受環境影響，但這種特質也帶來了許多優勢：</a:t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✔ 同理心強：能夠感受別人的情緒，成為很好的朋友或</a:t>
            </a:r>
            <a:r>
              <a:rPr lang="zh-TW" altLang="en-US" sz="4800" dirty="0" smtClean="0">
                <a:solidFill>
                  <a:schemeClr val="tx1"/>
                </a:solidFill>
              </a:rPr>
              <a:t>傾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 </a:t>
            </a:r>
            <a:r>
              <a:rPr lang="zh-TW" altLang="en-US" sz="4800" dirty="0" smtClean="0">
                <a:solidFill>
                  <a:schemeClr val="tx1"/>
                </a:solidFill>
              </a:rPr>
              <a:t>    聽</a:t>
            </a:r>
            <a:r>
              <a:rPr lang="zh-TW" altLang="en-US" sz="4800" dirty="0">
                <a:solidFill>
                  <a:schemeClr val="tx1"/>
                </a:solidFill>
              </a:rPr>
              <a:t>者。</a:t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✔ 觀察力細膩：能注意到他人忽略的細節，擁有很強的</a:t>
            </a:r>
            <a:r>
              <a:rPr lang="zh-TW" altLang="en-US" sz="4800" dirty="0" smtClean="0">
                <a:solidFill>
                  <a:schemeClr val="tx1"/>
                </a:solidFill>
              </a:rPr>
              <a:t>學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 </a:t>
            </a:r>
            <a:r>
              <a:rPr lang="zh-TW" altLang="en-US" sz="4800" dirty="0" smtClean="0">
                <a:solidFill>
                  <a:schemeClr val="tx1"/>
                </a:solidFill>
              </a:rPr>
              <a:t>    習</a:t>
            </a:r>
            <a:r>
              <a:rPr lang="zh-TW" altLang="en-US" sz="4800" dirty="0">
                <a:solidFill>
                  <a:schemeClr val="tx1"/>
                </a:solidFill>
              </a:rPr>
              <a:t>與</a:t>
            </a:r>
            <a:r>
              <a:rPr lang="zh-TW" altLang="en-US" sz="4800" dirty="0" smtClean="0">
                <a:solidFill>
                  <a:schemeClr val="tx1"/>
                </a:solidFill>
              </a:rPr>
              <a:t>創造力</a:t>
            </a:r>
            <a:r>
              <a:rPr lang="zh-TW" altLang="en-US" sz="4800" dirty="0">
                <a:solidFill>
                  <a:schemeClr val="tx1"/>
                </a:solidFill>
              </a:rPr>
              <a:t>。</a:t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✔ 道德感強：對公平、善良特別有感，常希望事情能「</a:t>
            </a:r>
            <a:r>
              <a:rPr lang="zh-TW" altLang="en-US" sz="4800" dirty="0" smtClean="0">
                <a:solidFill>
                  <a:schemeClr val="tx1"/>
                </a:solidFill>
              </a:rPr>
              <a:t>正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 </a:t>
            </a:r>
            <a:r>
              <a:rPr lang="zh-TW" altLang="en-US" sz="4800" dirty="0" smtClean="0">
                <a:solidFill>
                  <a:schemeClr val="tx1"/>
                </a:solidFill>
              </a:rPr>
              <a:t>     確</a:t>
            </a:r>
            <a:r>
              <a:rPr lang="zh-TW" altLang="en-US" sz="4800" dirty="0">
                <a:solidFill>
                  <a:schemeClr val="tx1"/>
                </a:solidFill>
              </a:rPr>
              <a:t>地</a:t>
            </a:r>
            <a:r>
              <a:rPr lang="zh-TW" altLang="en-US" sz="4800" dirty="0" smtClean="0">
                <a:solidFill>
                  <a:schemeClr val="tx1"/>
                </a:solidFill>
              </a:rPr>
              <a:t>被對待</a:t>
            </a:r>
            <a:r>
              <a:rPr lang="zh-TW" altLang="en-US" sz="4800" dirty="0">
                <a:solidFill>
                  <a:schemeClr val="tx1"/>
                </a:solidFill>
              </a:rPr>
              <a:t>」。</a:t>
            </a:r>
            <a:br>
              <a:rPr lang="zh-TW" altLang="en-US" sz="4800" dirty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✔ 藝術天賦高：許多高敏感孩子在音樂、藝術、寫作等</a:t>
            </a:r>
            <a:r>
              <a:rPr lang="zh-TW" altLang="en-US" sz="4800" dirty="0" smtClean="0">
                <a:solidFill>
                  <a:schemeClr val="tx1"/>
                </a:solidFill>
              </a:rPr>
              <a:t>方</a:t>
            </a:r>
            <a:r>
              <a:rPr lang="en-US" altLang="zh-TW" sz="4800" dirty="0" smtClean="0">
                <a:solidFill>
                  <a:schemeClr val="tx1"/>
                </a:solidFill>
              </a:rPr>
              <a:t/>
            </a:r>
            <a:br>
              <a:rPr lang="en-US" altLang="zh-TW" sz="4800" dirty="0" smtClean="0">
                <a:solidFill>
                  <a:schemeClr val="tx1"/>
                </a:solidFill>
              </a:rPr>
            </a:br>
            <a:r>
              <a:rPr lang="zh-TW" altLang="en-US" sz="4800" dirty="0">
                <a:solidFill>
                  <a:schemeClr val="tx1"/>
                </a:solidFill>
              </a:rPr>
              <a:t> </a:t>
            </a:r>
            <a:r>
              <a:rPr lang="zh-TW" altLang="en-US" sz="4800" dirty="0" smtClean="0">
                <a:solidFill>
                  <a:schemeClr val="tx1"/>
                </a:solidFill>
              </a:rPr>
              <a:t>    面</a:t>
            </a:r>
            <a:r>
              <a:rPr lang="zh-TW" altLang="en-US" sz="4800" dirty="0">
                <a:solidFill>
                  <a:schemeClr val="tx1"/>
                </a:solidFill>
              </a:rPr>
              <a:t>表現突出，能細膩地表達情感。</a:t>
            </a:r>
          </a:p>
        </p:txBody>
      </p:sp>
    </p:spTree>
    <p:extLst>
      <p:ext uri="{BB962C8B-B14F-4D97-AF65-F5344CB8AC3E}">
        <p14:creationId xmlns:p14="http://schemas.microsoft.com/office/powerpoint/2010/main" val="42033017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594235" y="2759075"/>
            <a:ext cx="16002000" cy="1477328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如何陪伴高敏感孩子</a:t>
            </a:r>
            <a:r>
              <a:rPr lang="zh-TW" altLang="en-US" sz="4800" dirty="0" smtClean="0">
                <a:solidFill>
                  <a:srgbClr val="FF0000"/>
                </a:solidFill>
              </a:rPr>
              <a:t>？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48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4235" y="4211055"/>
            <a:ext cx="154861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/>
              <a:t>接納並尊重他們的特質</a:t>
            </a:r>
            <a:endParaRPr lang="zh-TW" altLang="en-US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不要強迫孩子「變得更大膽」、「不要太敏感」，這會讓他們感到被否定。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600" dirty="0" smtClean="0"/>
              <a:t>告訴他們：「你很特別，你的敏感讓你能感受到很多美好的事物。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6577346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594235" y="2759075"/>
            <a:ext cx="16002000" cy="1477328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如何陪伴高敏感孩子</a:t>
            </a:r>
            <a:r>
              <a:rPr lang="zh-TW" altLang="en-US" sz="4800" dirty="0" smtClean="0">
                <a:solidFill>
                  <a:srgbClr val="FF0000"/>
                </a:solidFill>
              </a:rPr>
              <a:t>？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48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4235" y="4211055"/>
            <a:ext cx="144682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/>
              <a:t>提供穩定、安全的環境</a:t>
            </a:r>
            <a:endParaRPr lang="zh-TW" altLang="en-US" sz="3600" dirty="0" smtClean="0"/>
          </a:p>
          <a:p>
            <a:r>
              <a:rPr lang="zh-TW" altLang="en-US" sz="3600" dirty="0" smtClean="0">
                <a:latin typeface="Garamond" panose="02020404030301010803" pitchFamily="18" charset="0"/>
              </a:rPr>
              <a:t>●</a:t>
            </a:r>
            <a:r>
              <a:rPr lang="zh-TW" altLang="en-US" sz="3600" dirty="0" smtClean="0"/>
              <a:t>讓孩子有自己的安靜空間，例如書角或小帳篷，讓他們能在疲憊時休</a:t>
            </a:r>
            <a:endParaRPr lang="en-US" altLang="zh-TW" sz="3600" dirty="0" smtClean="0"/>
          </a:p>
          <a:p>
            <a:r>
              <a:rPr lang="zh-TW" altLang="en-US" sz="3600" dirty="0"/>
              <a:t> </a:t>
            </a:r>
            <a:r>
              <a:rPr lang="zh-TW" altLang="en-US" sz="3600" dirty="0" smtClean="0"/>
              <a:t> 息。</a:t>
            </a:r>
          </a:p>
          <a:p>
            <a:r>
              <a:rPr lang="zh-TW" altLang="en-US" sz="3600" dirty="0" smtClean="0">
                <a:latin typeface="Garamond" panose="02020404030301010803" pitchFamily="18" charset="0"/>
              </a:rPr>
              <a:t>●</a:t>
            </a:r>
            <a:r>
              <a:rPr lang="zh-TW" altLang="en-US" sz="3600" dirty="0" smtClean="0"/>
              <a:t>在帶孩子去陌生環境前，提前讓他們知道可能會遇到的狀況，幫助他</a:t>
            </a:r>
            <a:endParaRPr lang="en-US" altLang="zh-TW" sz="3600" dirty="0" smtClean="0"/>
          </a:p>
          <a:p>
            <a:r>
              <a:rPr lang="zh-TW" altLang="en-US" sz="3600" dirty="0"/>
              <a:t> </a:t>
            </a:r>
            <a:r>
              <a:rPr lang="zh-TW" altLang="en-US" sz="3600" dirty="0" smtClean="0"/>
              <a:t>  們做好心理準備。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97313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594235" y="2759075"/>
            <a:ext cx="16002000" cy="1477328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如何陪伴高敏感孩子</a:t>
            </a:r>
            <a:r>
              <a:rPr lang="zh-TW" altLang="en-US" sz="4800" dirty="0" smtClean="0">
                <a:solidFill>
                  <a:srgbClr val="FF0000"/>
                </a:solidFill>
              </a:rPr>
              <a:t>？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48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4235" y="4211055"/>
            <a:ext cx="144682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/>
              <a:t>幫助他們學習調節情緒</a:t>
            </a:r>
            <a:endParaRPr lang="zh-TW" altLang="en-US" sz="3600" dirty="0" smtClean="0"/>
          </a:p>
          <a:p>
            <a:r>
              <a:rPr lang="zh-TW" altLang="en-US" sz="3600" dirty="0" smtClean="0">
                <a:latin typeface="Garamond" panose="02020404030301010803" pitchFamily="18" charset="0"/>
              </a:rPr>
              <a:t>●</a:t>
            </a:r>
            <a:r>
              <a:rPr lang="zh-TW" altLang="en-US" sz="3600" dirty="0" smtClean="0"/>
              <a:t>當孩子崩潰時，不要急著責備，可以用穩定的語氣說：「我知道你現 </a:t>
            </a:r>
            <a:endParaRPr lang="en-US" altLang="zh-TW" sz="3600" dirty="0" smtClean="0"/>
          </a:p>
          <a:p>
            <a:r>
              <a:rPr lang="zh-TW" altLang="en-US" sz="3600" dirty="0"/>
              <a:t> </a:t>
            </a:r>
            <a:r>
              <a:rPr lang="zh-TW" altLang="en-US" sz="3600" dirty="0" smtClean="0"/>
              <a:t> 在不舒服，我們可以先深呼吸，慢慢來。」</a:t>
            </a:r>
          </a:p>
          <a:p>
            <a:r>
              <a:rPr lang="zh-TW" altLang="en-US" sz="3600" dirty="0" smtClean="0">
                <a:latin typeface="Garamond" panose="02020404030301010803" pitchFamily="18" charset="0"/>
              </a:rPr>
              <a:t>●</a:t>
            </a:r>
            <a:r>
              <a:rPr lang="zh-TW" altLang="en-US" sz="3600" dirty="0" smtClean="0"/>
              <a:t>透過繪本、故事、遊戲，幫助孩子理解情緒、學習表達內心感受。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666810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594235" y="2759075"/>
            <a:ext cx="16002000" cy="1477328"/>
          </a:xfrm>
        </p:spPr>
        <p:txBody>
          <a:bodyPr/>
          <a:lstStyle/>
          <a:p>
            <a:r>
              <a:rPr lang="zh-TW" altLang="en-US" sz="4800" dirty="0">
                <a:solidFill>
                  <a:srgbClr val="FF0000"/>
                </a:solidFill>
              </a:rPr>
              <a:t>如何陪伴高敏感孩子</a:t>
            </a:r>
            <a:r>
              <a:rPr lang="zh-TW" altLang="en-US" sz="4800" dirty="0" smtClean="0">
                <a:solidFill>
                  <a:srgbClr val="FF0000"/>
                </a:solidFill>
              </a:rPr>
              <a:t>？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endParaRPr lang="zh-TW" altLang="en-US" sz="48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4235" y="4211055"/>
            <a:ext cx="144682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/>
              <a:t>鼓勵他們發揮優勢</a:t>
            </a:r>
            <a:endParaRPr lang="zh-TW" altLang="en-US" sz="3600" dirty="0" smtClean="0"/>
          </a:p>
          <a:p>
            <a:r>
              <a:rPr lang="zh-TW" altLang="en-US" sz="3600" dirty="0" smtClean="0">
                <a:latin typeface="Garamond" panose="02020404030301010803" pitchFamily="18" charset="0"/>
              </a:rPr>
              <a:t>●</a:t>
            </a:r>
            <a:r>
              <a:rPr lang="zh-TW" altLang="en-US" sz="3600" dirty="0" smtClean="0"/>
              <a:t>高敏感孩子在藝術、音樂、寫作等方面可能有很強的表達能力，可以</a:t>
            </a:r>
            <a:endParaRPr lang="en-US" altLang="zh-TW" sz="3600" dirty="0" smtClean="0"/>
          </a:p>
          <a:p>
            <a:r>
              <a:rPr lang="zh-TW" altLang="en-US" sz="3600" dirty="0"/>
              <a:t> </a:t>
            </a:r>
            <a:r>
              <a:rPr lang="zh-TW" altLang="en-US" sz="3600" dirty="0" smtClean="0"/>
              <a:t> 多提供這些機會。</a:t>
            </a:r>
          </a:p>
          <a:p>
            <a:r>
              <a:rPr lang="zh-TW" altLang="en-US" sz="3600" dirty="0" smtClean="0">
                <a:latin typeface="Garamond" panose="02020404030301010803" pitchFamily="18" charset="0"/>
              </a:rPr>
              <a:t>●</a:t>
            </a:r>
            <a:r>
              <a:rPr lang="zh-TW" altLang="en-US" sz="3600" dirty="0" smtClean="0"/>
              <a:t>讓孩子知道，他們的敏感是獨特的天賦，能幫助他們成為溫暖、富有</a:t>
            </a:r>
            <a:endParaRPr lang="en-US" altLang="zh-TW" sz="3600" dirty="0" smtClean="0"/>
          </a:p>
          <a:p>
            <a:r>
              <a:rPr lang="zh-TW" altLang="en-US" sz="3600" dirty="0"/>
              <a:t> </a:t>
            </a:r>
            <a:r>
              <a:rPr lang="zh-TW" altLang="en-US" sz="3600" dirty="0" smtClean="0"/>
              <a:t> 創造力的人。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711929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" b="3788"/>
          <a:stretch/>
        </p:blipFill>
        <p:spPr>
          <a:xfrm>
            <a:off x="3270250" y="244475"/>
            <a:ext cx="13792200" cy="109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412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450" y="1463675"/>
            <a:ext cx="17200488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117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/>
          <p:nvPr/>
        </p:nvSpPr>
        <p:spPr>
          <a:xfrm>
            <a:off x="14546565" y="3964558"/>
            <a:ext cx="764569" cy="764569"/>
          </a:xfrm>
          <a:custGeom>
            <a:avLst/>
            <a:gdLst/>
            <a:ahLst/>
            <a:cxnLst/>
            <a:rect l="l" t="t" r="r" b="b"/>
            <a:pathLst>
              <a:path w="764569" h="764569">
                <a:moveTo>
                  <a:pt x="0" y="0"/>
                </a:moveTo>
                <a:lnTo>
                  <a:pt x="764569" y="0"/>
                </a:lnTo>
                <a:lnTo>
                  <a:pt x="764569" y="764569"/>
                </a:lnTo>
                <a:lnTo>
                  <a:pt x="0" y="764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biLevel thresh="75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/>
          <p:cNvSpPr/>
          <p:nvPr/>
        </p:nvSpPr>
        <p:spPr>
          <a:xfrm>
            <a:off x="14548959" y="5246157"/>
            <a:ext cx="764569" cy="764569"/>
          </a:xfrm>
          <a:custGeom>
            <a:avLst/>
            <a:gdLst/>
            <a:ahLst/>
            <a:cxnLst/>
            <a:rect l="l" t="t" r="r" b="b"/>
            <a:pathLst>
              <a:path w="764569" h="764569">
                <a:moveTo>
                  <a:pt x="0" y="0"/>
                </a:moveTo>
                <a:lnTo>
                  <a:pt x="764569" y="0"/>
                </a:lnTo>
                <a:lnTo>
                  <a:pt x="764569" y="764569"/>
                </a:lnTo>
                <a:lnTo>
                  <a:pt x="0" y="764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biLevel thresh="50000"/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9"/>
          <p:cNvSpPr txBox="1"/>
          <p:nvPr/>
        </p:nvSpPr>
        <p:spPr>
          <a:xfrm>
            <a:off x="898485" y="7794649"/>
            <a:ext cx="12272629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784"/>
              </a:lnSpc>
            </a:pPr>
            <a:r>
              <a:rPr lang="zh-TW" altLang="zh-TW" sz="6000" dirty="0">
                <a:solidFill>
                  <a:srgbClr val="1C1E21"/>
                </a:solidFill>
                <a:latin typeface="Segoe UI Historic" panose="020B0502040204020203" pitchFamily="34" charset="0"/>
                <a:ea typeface="inherit"/>
                <a:cs typeface="Segoe UI Historic" panose="020B0502040204020203" pitchFamily="34" charset="0"/>
              </a:rPr>
              <a:t>https://www.tiktok.com/@</a:t>
            </a:r>
            <a:r>
              <a:rPr lang="zh-TW" altLang="zh-TW" sz="6000" dirty="0">
                <a:solidFill>
                  <a:srgbClr val="FF0000"/>
                </a:solidFill>
                <a:latin typeface="Segoe UI Historic" panose="020B0502040204020203" pitchFamily="34" charset="0"/>
                <a:ea typeface="inherit"/>
                <a:cs typeface="Segoe UI Historic" panose="020B0502040204020203" pitchFamily="34" charset="0"/>
              </a:rPr>
              <a:t>ot_etsen</a:t>
            </a:r>
            <a:endParaRPr lang="en-US" sz="5400" i="1" dirty="0">
              <a:solidFill>
                <a:srgbClr val="FF0000"/>
              </a:solidFill>
              <a:latin typeface="Garet Italics"/>
              <a:ea typeface="Garet Italics"/>
              <a:cs typeface="Garet Italics"/>
              <a:sym typeface="Garet Italics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4917232" y="4289973"/>
            <a:ext cx="819307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784"/>
              </a:lnSpc>
            </a:pPr>
            <a:r>
              <a:rPr lang="en-US" altLang="zh-TW" sz="5400" i="1" dirty="0" smtClean="0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0989-191316</a:t>
            </a:r>
            <a:endParaRPr lang="en-US" sz="5400" i="1" dirty="0">
              <a:solidFill>
                <a:srgbClr val="000000"/>
              </a:solidFill>
              <a:latin typeface="Garet Italics"/>
              <a:ea typeface="Garet Italics"/>
              <a:cs typeface="Garet Italics"/>
              <a:sym typeface="Garet Italics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978039" y="5403964"/>
            <a:ext cx="819307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784"/>
              </a:lnSpc>
            </a:pPr>
            <a:r>
              <a:rPr lang="en-US" sz="5400" i="1" dirty="0" smtClean="0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ot07222002@gmail.com</a:t>
            </a:r>
            <a:endParaRPr lang="en-US" sz="5400" i="1" dirty="0">
              <a:solidFill>
                <a:srgbClr val="000000"/>
              </a:solidFill>
              <a:latin typeface="Garet Italics"/>
              <a:ea typeface="Garet Italics"/>
              <a:cs typeface="Garet Italics"/>
              <a:sym typeface="Garet Italics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4943361" y="6647911"/>
            <a:ext cx="819307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784"/>
              </a:lnSpc>
            </a:pPr>
            <a:r>
              <a:rPr lang="en-US" sz="5400" i="1" dirty="0" smtClean="0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ot0722</a:t>
            </a:r>
            <a:endParaRPr lang="en-US" sz="5400" i="1" dirty="0">
              <a:solidFill>
                <a:srgbClr val="000000"/>
              </a:solidFill>
              <a:latin typeface="Garet Italics"/>
              <a:ea typeface="Garet Italics"/>
              <a:cs typeface="Garet Italics"/>
              <a:sym typeface="Garet Italics"/>
            </a:endParaRPr>
          </a:p>
        </p:txBody>
      </p:sp>
      <p:pic>
        <p:nvPicPr>
          <p:cNvPr id="11" name="Picture 4" descr="https://static.xx.fbcdn.net/rsrc.php/v3/y1/r/ZHC7mIvK_nc.png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565" y="6386670"/>
            <a:ext cx="823680" cy="823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https://static.xx.fbcdn.net/rsrc.php/v3/yg/r/U9lokzG1UGL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482" y="7586294"/>
            <a:ext cx="728511" cy="72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標題 4"/>
          <p:cNvSpPr>
            <a:spLocks noGrp="1"/>
          </p:cNvSpPr>
          <p:nvPr>
            <p:ph type="title"/>
          </p:nvPr>
        </p:nvSpPr>
        <p:spPr>
          <a:xfrm>
            <a:off x="3282748" y="2649643"/>
            <a:ext cx="16002000" cy="2031325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聯絡我</a:t>
            </a:r>
            <a: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~</a:t>
            </a:r>
            <a:br>
              <a:rPr lang="en-US" altLang="zh-TW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561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1763</TotalTime>
  <Words>1837</Words>
  <Application>Microsoft Office PowerPoint</Application>
  <PresentationFormat>自訂</PresentationFormat>
  <Paragraphs>218</Paragraphs>
  <Slides>53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53</vt:i4>
      </vt:variant>
    </vt:vector>
  </HeadingPairs>
  <TitlesOfParts>
    <vt:vector size="71" baseType="lpstr">
      <vt:lpstr>-apple-system</vt:lpstr>
      <vt:lpstr>Garet</vt:lpstr>
      <vt:lpstr>Garet Italics</vt:lpstr>
      <vt:lpstr>inherit</vt:lpstr>
      <vt:lpstr>LiSu</vt:lpstr>
      <vt:lpstr>Malgun Gothic Semilight</vt:lpstr>
      <vt:lpstr>Microsoft JhengHei Light</vt:lpstr>
      <vt:lpstr>Playfair Display</vt:lpstr>
      <vt:lpstr>Playfair Display Italics</vt:lpstr>
      <vt:lpstr>Microsoft JhengHei</vt:lpstr>
      <vt:lpstr>PMingLiU</vt:lpstr>
      <vt:lpstr>PMingLiU</vt:lpstr>
      <vt:lpstr>新細明體-ExtB</vt:lpstr>
      <vt:lpstr>Arial</vt:lpstr>
      <vt:lpstr>Calibri</vt:lpstr>
      <vt:lpstr>Garamond</vt:lpstr>
      <vt:lpstr>Segoe UI Historic</vt:lpstr>
      <vt:lpstr>Office Theme</vt:lpstr>
      <vt:lpstr>從【心】學教養？</vt:lpstr>
      <vt:lpstr>PowerPoint 簡報</vt:lpstr>
      <vt:lpstr>PowerPoint 簡報</vt:lpstr>
      <vt:lpstr>PowerPoint 簡報</vt:lpstr>
      <vt:lpstr>大綱</vt:lpstr>
      <vt:lpstr>👉「為何別人家孩子那麼好帶，我家孩子卻天天都很*歡*呢?」 👉「為何孩子遇到挫折總會鬧個不停?」 👉「孩子的電力永遠用不完，到底怎麼了?」 👉「跟別人互動，為何總是那麼害羞?」 </vt:lpstr>
      <vt:lpstr>孩子的九大氣質類型：了解與接納，讓親子關係更和諧</vt:lpstr>
      <vt:lpstr>01</vt:lpstr>
      <vt:lpstr>01</vt:lpstr>
      <vt:lpstr>02</vt:lpstr>
      <vt:lpstr>03</vt:lpstr>
      <vt:lpstr>04</vt:lpstr>
      <vt:lpstr>05</vt:lpstr>
      <vt:lpstr>06</vt:lpstr>
      <vt:lpstr>07</vt:lpstr>
      <vt:lpstr>08</vt:lpstr>
      <vt:lpstr>09</vt:lpstr>
      <vt:lpstr>兒童氣質</vt:lpstr>
      <vt:lpstr>PowerPoint 簡報</vt:lpstr>
      <vt:lpstr>PowerPoint 簡報</vt:lpstr>
      <vt:lpstr>兒童氣質</vt:lpstr>
      <vt:lpstr>兒童氣質</vt:lpstr>
      <vt:lpstr>兒童氣質</vt:lpstr>
      <vt:lpstr>兒童可以依氣質分成</vt:lpstr>
      <vt:lpstr>不同氣質孩子的教養方式</vt:lpstr>
      <vt:lpstr>1. 活動量（Activity Level）</vt:lpstr>
      <vt:lpstr>2. 規律性（Rhythmicity）</vt:lpstr>
      <vt:lpstr>3. 趨避性（Approach or Withdrawal）</vt:lpstr>
      <vt:lpstr>4. 適應性（Adaptability）</vt:lpstr>
      <vt:lpstr>5. 反應強度（Intensity of Reaction）</vt:lpstr>
      <vt:lpstr>6. 反應閾值（Threshold of Responsiveness）</vt:lpstr>
      <vt:lpstr>7. 情緒本質（Quality of Mood）</vt:lpstr>
      <vt:lpstr>8. 注意力分散度（Distractibility）</vt:lpstr>
      <vt:lpstr>9. 持續性與堅持度（Persistence and Attention Span）</vt:lpstr>
      <vt:lpstr>案例說明</vt:lpstr>
      <vt:lpstr>案例 1：高活動量 + 低專注力的孩子   ►挑戰：坐不住，無法專注於學習。   ►建議：    ☺安排短時間、高效率的學習方式。    ☺讓孩子在學習前進行運動。    ☺遊戲化學習，提高興趣。 </vt:lpstr>
      <vt:lpstr>案例 2：規律性低 + 適應性低的孩子   ►挑戰：不喜歡變動，對於作息安排感到抗拒。   ►建議：    ☺使用視覺時間表，幫助建立規律性。    ☺小步驟適應變化，不強迫立即調整。    ☺提前預告改變，讓孩子有心理準備。  </vt:lpstr>
      <vt:lpstr>04</vt:lpstr>
      <vt:lpstr>高敏感孩子（Highly Sensitive Child, HSC）是什麼？  高敏感孩子（簡稱高敏兒）指的是那些對外在環境和內在情緒特別敏感的孩子。  他們的神經系統比一般人更細膩，能察覺到細微的變化，並且對聲音、光線、氣味、情緒等刺激有更強烈的反應。  這並不是一種心理問題或缺陷，而是一種與生俱來的特質。 </vt:lpstr>
      <vt:lpstr>高敏感孩子的特徵 美國心理學家伊蓮·艾融（Elaine N. Aron）研究指出，高敏感孩子通常具備以下特徵：</vt:lpstr>
      <vt:lpstr>高敏感孩子的特徵 美國心理學家伊蓮·艾融（Elaine N. Aron）研究指出，高敏感孩子通常具備以下特徵：</vt:lpstr>
      <vt:lpstr>高敏感孩子的特徵 美國心理學家伊蓮·艾融（Elaine N. Aron）研究指出，高敏感孩子通常具備以下特徵：</vt:lpstr>
      <vt:lpstr>高敏感孩子的特徵 美國心理學家伊蓮·艾融（Elaine N. Aron）研究指出，高敏感孩子通常具備以下特徵：</vt:lpstr>
      <vt:lpstr>高敏感孩子的特徵 美國心理學家伊蓮·艾融（Elaine N. Aron）研究指出，高敏感孩子通常具備以下特徵：</vt:lpstr>
      <vt:lpstr>高敏兒常見的 5 種外顯表現： </vt:lpstr>
      <vt:lpstr>高敏感孩子的優勢  雖然高敏感孩子容易受環境影響，但這種特質也帶來了許多優勢： ✔ 同理心強：能夠感受別人的情緒，成為很好的朋友或傾      聽者。 ✔ 觀察力細膩：能注意到他人忽略的細節，擁有很強的學      習與創造力。 ✔ 道德感強：對公平、善良特別有感，常希望事情能「正       確地被對待」。 ✔ 藝術天賦高：許多高敏感孩子在音樂、藝術、寫作等方      面表現突出，能細膩地表達情感。</vt:lpstr>
      <vt:lpstr>如何陪伴高敏感孩子？ </vt:lpstr>
      <vt:lpstr>如何陪伴高敏感孩子？ </vt:lpstr>
      <vt:lpstr>如何陪伴高敏感孩子？ </vt:lpstr>
      <vt:lpstr>如何陪伴高敏感孩子？ </vt:lpstr>
      <vt:lpstr>PowerPoint 簡報</vt:lpstr>
      <vt:lpstr>PowerPoint 簡報</vt:lpstr>
      <vt:lpstr>聯絡我~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XLH</dc:creator>
  <cp:lastModifiedBy>Microsoft 帳戶</cp:lastModifiedBy>
  <cp:revision>28</cp:revision>
  <dcterms:created xsi:type="dcterms:W3CDTF">2024-09-19T03:08:27Z</dcterms:created>
  <dcterms:modified xsi:type="dcterms:W3CDTF">2025-06-07T05:48:05Z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2024-09-19T00:00:00Z</vt:filetime>
  </property>
  <property fmtid="{D5CDD505-2E9C-101B-9397-08002B2CF9AE}" pid="5" name="Producer">
    <vt:lpwstr>Microsoft® PowerPoint® 2010</vt:lpwstr>
  </property>
</Properties>
</file>