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16" r:id="rId3"/>
  </p:sldMasterIdLst>
  <p:notesMasterIdLst>
    <p:notesMasterId r:id="rId60"/>
  </p:notesMasterIdLst>
  <p:handoutMasterIdLst>
    <p:handoutMasterId r:id="rId61"/>
  </p:handoutMasterIdLst>
  <p:sldIdLst>
    <p:sldId id="261" r:id="rId4"/>
    <p:sldId id="339" r:id="rId5"/>
    <p:sldId id="340" r:id="rId6"/>
    <p:sldId id="341" r:id="rId7"/>
    <p:sldId id="348" r:id="rId8"/>
    <p:sldId id="359" r:id="rId9"/>
    <p:sldId id="360" r:id="rId10"/>
    <p:sldId id="362" r:id="rId11"/>
    <p:sldId id="343" r:id="rId12"/>
    <p:sldId id="331" r:id="rId13"/>
    <p:sldId id="332" r:id="rId14"/>
    <p:sldId id="318" r:id="rId15"/>
    <p:sldId id="320" r:id="rId16"/>
    <p:sldId id="319" r:id="rId17"/>
    <p:sldId id="322" r:id="rId18"/>
    <p:sldId id="307" r:id="rId19"/>
    <p:sldId id="333" r:id="rId20"/>
    <p:sldId id="327" r:id="rId21"/>
    <p:sldId id="266" r:id="rId22"/>
    <p:sldId id="267" r:id="rId23"/>
    <p:sldId id="284" r:id="rId24"/>
    <p:sldId id="270" r:id="rId25"/>
    <p:sldId id="271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34" r:id="rId35"/>
    <p:sldId id="326" r:id="rId36"/>
    <p:sldId id="256" r:id="rId37"/>
    <p:sldId id="258" r:id="rId38"/>
    <p:sldId id="259" r:id="rId39"/>
    <p:sldId id="260" r:id="rId40"/>
    <p:sldId id="347" r:id="rId41"/>
    <p:sldId id="335" r:id="rId42"/>
    <p:sldId id="316" r:id="rId43"/>
    <p:sldId id="323" r:id="rId44"/>
    <p:sldId id="324" r:id="rId45"/>
    <p:sldId id="325" r:id="rId46"/>
    <p:sldId id="336" r:id="rId47"/>
    <p:sldId id="317" r:id="rId48"/>
    <p:sldId id="329" r:id="rId49"/>
    <p:sldId id="330" r:id="rId50"/>
    <p:sldId id="328" r:id="rId51"/>
    <p:sldId id="337" r:id="rId52"/>
    <p:sldId id="338" r:id="rId53"/>
    <p:sldId id="315" r:id="rId54"/>
    <p:sldId id="344" r:id="rId55"/>
    <p:sldId id="345" r:id="rId56"/>
    <p:sldId id="346" r:id="rId57"/>
    <p:sldId id="283" r:id="rId58"/>
    <p:sldId id="314" r:id="rId5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0" autoAdjust="0"/>
    <p:restoredTop sz="86411" autoAdjust="0"/>
  </p:normalViewPr>
  <p:slideViewPr>
    <p:cSldViewPr>
      <p:cViewPr varScale="1">
        <p:scale>
          <a:sx n="98" d="100"/>
          <a:sy n="98" d="100"/>
        </p:scale>
        <p:origin x="16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060F-E1EC-490E-B2F4-65F5C2B78BE8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F7BF-C00B-4404-8A4D-40EC786D7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60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336B-1E54-4E97-A483-64369F82B5F7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4DC6-F3E2-4EA6-A1E2-6B803F965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0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4DC6-F3E2-4EA6-A1E2-6B803F9656F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65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3506-0937-4845-B89C-0A2CD9111B4A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1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3506-0937-4845-B89C-0A2CD9111B4A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4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3506-0937-4845-B89C-0A2CD9111B4A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4DC6-F3E2-4EA6-A1E2-6B803F9656F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98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9EC39E-9D0D-43A1-83CE-E37013F5727F}" type="datetimeFigureOut">
              <a:rPr lang="zh-CN" altLang="en-US" sz="1200">
                <a:solidFill>
                  <a:srgbClr val="445469">
                    <a:tint val="75000"/>
                  </a:srgbClr>
                </a:solidFill>
              </a:rPr>
              <a:pPr>
                <a:defRPr/>
              </a:pPr>
              <a:t>2024/2/20</a:t>
            </a:fld>
            <a:endParaRPr lang="zh-CN" altLang="en-US" sz="120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zh-CN" altLang="en-US" sz="1200">
              <a:solidFill>
                <a:srgbClr val="44546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D84FD02-6AD0-48A1-83C9-886E50CA9552}" type="slidenum">
              <a:rPr lang="zh-CN" altLang="en-US" sz="1200">
                <a:solidFill>
                  <a:srgbClr val="445469">
                    <a:tint val="75000"/>
                  </a:srgbClr>
                </a:solidFill>
              </a:rPr>
              <a:pPr algn="r">
                <a:defRPr/>
              </a:pPr>
              <a:t>‹#›</a:t>
            </a:fld>
            <a:endParaRPr lang="zh-CN" altLang="en-US" sz="1200">
              <a:solidFill>
                <a:srgbClr val="445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4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6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8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3573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2631D-1974-4A4D-A54D-BAE5D1DEE906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2024/2/20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7437A-D4B1-419A-81B7-DEFB79C3839A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0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8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33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5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6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1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8D7A1-2587-292A-A82D-F38CFCC3C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9EE692-91B8-B39A-5B95-9F6303D17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20230D-4420-9245-BE5F-69010C7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1639C5-B413-2FDA-5002-597A6D5F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DD0978-5FC8-C0E4-D278-7D1C803F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386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FDE47-7C62-864B-AF22-478C882E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3A0ACD-4280-274C-4ED7-A9FE7839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CE1A67-F3E0-5D6A-9CD8-FC15D6EC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4A34C3-01C4-87A6-D899-FEA1277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2CD447-53B4-9B8B-AC31-9AD5D1B3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647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16CD4-4DEC-B74B-E2C0-ACDDE64E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1B597D-88A8-1FAA-120B-81F2E912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8FA84B-5A2C-5B6F-C093-8910BCD7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29508B-6563-6BA5-979E-C63D8617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0B0389-5B9B-B3A0-92F5-0128A050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728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4E59F0-D77E-9FAC-E68E-B2FA184A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49ADEF-E2C4-AFF1-335C-F45FC2A42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0CF8CA-09FF-49D6-E126-F8296FA72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AABB7C-5D3D-189A-EECC-0C6870CC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B93D7E-6D17-6913-9F16-88202783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9FE46F-9438-41AD-2464-E81F7D8D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8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35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C1FCD-23BA-768D-772E-3FACA8F9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8953FD-084D-2210-408C-F82BD86C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A25CE9-7464-5B48-C7DE-05DA6284B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A73906-A1E0-42D0-089D-3C3A6CF6C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CE51397-BAF9-5024-D390-0662E503B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15C15E9-0B5E-44AB-2D24-CA8C7616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B33F462-6AE3-9CC5-6721-7961EBEE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8211256-D0D6-982D-D1E7-0A6C6A57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036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30E85-BAC6-B666-8F8B-16157367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2E2749D-AFDC-F498-61DA-91B15C92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5B4802-AAB2-D13E-1510-D9027D04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36291A-E09E-86D2-210B-B235ABAB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97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1346202-691F-D038-87AA-1F48DF2A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9083CB-848A-B21B-7D87-9FABD439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6F2D56-A8FE-0508-85A0-B2B8994D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60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03CE66-88CA-72E2-B0DE-E8E59E92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9A2586-A7BA-261F-EFA0-79242BA5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5111F5D-8554-934B-C453-9EE4321C6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1DF991-8400-3D26-762C-C88EED8D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E1C35B-8290-39C8-69F6-DBE369DF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2A4C60-2836-C33F-D24A-1EC5EC1E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582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96A669-4D66-7908-0FA2-0AB10E5E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D91CF05-1498-0059-B91E-2C769E29B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94C3D6-F570-50AE-F76C-343D446C5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DE65D1-18FD-8570-0EF6-8410FBC1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BB2759-18EA-145F-B5DE-134FD5EB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CD1FFA-787C-DC99-E6F8-DBA0A0B2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543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4F43C-5225-E3F8-42F3-35A82ACB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611688-E5F0-7085-AFAF-A581291C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4B809B-FD0D-E260-0A03-EC84688E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064BD5-BB36-6284-4949-3B3F3CCC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6BEC0E-9D1C-3CEF-4F90-985C8BA6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05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8A69B2C-9B64-C5F7-1D81-0FEDAE2AC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EED7F4-CB38-84D2-BA21-136F1C3F9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4FF5A4-7BB0-599A-5181-759631D0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295CA6-82E9-CB0B-BE36-74A271C4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03EE5B-1F70-4A06-FDA9-672FD83B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40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15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0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0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7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F42C913-923F-0787-FF46-658E0CC6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E253E7-1A53-260A-3C2E-FF273661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8FCDAB-46CB-427E-6C38-96013FC4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63F7-0F30-4E43-86C9-8FDC4BB50B12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2DFF1B-C5E7-2BFF-34F4-7271A954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78876D-6F32-4251-3082-C664A359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A093-8135-40B0-9FC8-B5A072929A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33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onclass.must.edu.tw/" TargetMode="External"/><Relationship Id="rId2" Type="http://schemas.openxmlformats.org/officeDocument/2006/relationships/hyperlink" Target="https://www.must.edu.tw/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44.jpe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632" y="116632"/>
            <a:ext cx="903751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dobe 繁黑體 Std B" pitchFamily="34" charset="-120"/>
                <a:ea typeface="Adobe 繁黑體 Std B" pitchFamily="34" charset="-120"/>
              </a:rPr>
              <a:t>明新學校財團法人明新科技大學</a:t>
            </a:r>
            <a:endParaRPr kumimoji="1" lang="en-US" altLang="zh-TW" sz="44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Adobe 繁黑體 Std B" pitchFamily="34" charset="-120"/>
              <a:ea typeface="Adobe 繁黑體 Std B" pitchFamily="34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+mn-cs"/>
              </a:rPr>
              <a:t>Minghsin</a:t>
            </a:r>
            <a:r>
              <a:rPr kumimoji="1" lang="en-US" altLang="zh-TW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+mn-cs"/>
              </a:rPr>
              <a:t> University of Science and Technology</a:t>
            </a:r>
            <a:endParaRPr kumimoji="1" lang="zh-TW" altLang="en-US" sz="8800" b="0" i="0" u="none" strike="noStrike" kern="1200" cap="none" spc="0" normalizeH="0" baseline="0" noProof="0" dirty="0">
              <a:ln w="18415" cmpd="sng">
                <a:solidFill>
                  <a:srgbClr val="0000FF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412776"/>
            <a:ext cx="58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國軍在營專班教學說明會</a:t>
            </a: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182567" y="5964088"/>
            <a:ext cx="3310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lang="en-US" altLang="zh-TW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02</a:t>
            </a:r>
            <a:r>
              <a: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CF73C1-D20E-4161-8593-396AF10E38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2406820"/>
            <a:ext cx="515112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792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1740" y="11247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講習大綱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206572" y="2429710"/>
            <a:ext cx="5544616" cy="262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一、國防部等作業規定。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二、課程上傳介紹說明。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三、點名表單操作介紹。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四、授課老師作業介紹。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五、班級導師作業介紹。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76645" y="2924944"/>
            <a:ext cx="6390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一、國防部等作業規定</a:t>
            </a:r>
          </a:p>
        </p:txBody>
      </p:sp>
    </p:spTree>
    <p:extLst>
      <p:ext uri="{BB962C8B-B14F-4D97-AF65-F5344CB8AC3E}">
        <p14:creationId xmlns:p14="http://schemas.microsoft.com/office/powerpoint/2010/main" val="117886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1740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國防部頒布規定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1560" y="1772816"/>
            <a:ext cx="81009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、員額申請不符總量生師比須低於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35%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規定，減列申請員額。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、請學校確依開班計畫書，落實點名及督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課，倘因單位任務或學校因素調整授課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方式，須函文至軍種司令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指揮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部同意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辦理，俾利人員管制。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國防部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112.07.12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國人字第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1120154311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號函</a:t>
            </a:r>
          </a:p>
        </p:txBody>
      </p:sp>
    </p:spTree>
    <p:extLst>
      <p:ext uri="{BB962C8B-B14F-4D97-AF65-F5344CB8AC3E}">
        <p14:creationId xmlns:p14="http://schemas.microsoft.com/office/powerpoint/2010/main" val="90150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1740" y="98072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國防部頒布規定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21550" y="2204864"/>
            <a:ext cx="8100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、開班標準班次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碩士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員、學士及副學士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員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，於開學前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週將註冊學生名單及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課表函送開班旅級單位、所屬軍團及陸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軍司令部，以作為開班依據。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陸軍司令部函轉國防部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112.06.27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國人字第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11201543112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號令</a:t>
            </a:r>
          </a:p>
        </p:txBody>
      </p:sp>
    </p:spTree>
    <p:extLst>
      <p:ext uri="{BB962C8B-B14F-4D97-AF65-F5344CB8AC3E}">
        <p14:creationId xmlns:p14="http://schemas.microsoft.com/office/powerpoint/2010/main" val="421914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97714" y="1052736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空軍司令部頒布規定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520" y="2276872"/>
            <a:ext cx="81009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貴校提供空軍二聯隊無法到課人員「視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訊」同步教學，不符國軍嚴禁於營內使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用民用通信資訊器材支照相、攝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相關規定。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45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空軍司令部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112.03.27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國空人培字第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1120067536</a:t>
            </a:r>
            <a:r>
              <a:rPr lang="zh-TW" altLang="en-US" sz="20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號函</a:t>
            </a:r>
          </a:p>
        </p:txBody>
      </p:sp>
    </p:spTree>
    <p:extLst>
      <p:ext uri="{BB962C8B-B14F-4D97-AF65-F5344CB8AC3E}">
        <p14:creationId xmlns:p14="http://schemas.microsoft.com/office/powerpoint/2010/main" val="2034584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97714" y="908720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本校</a:t>
            </a:r>
            <a:r>
              <a:rPr lang="en-US" altLang="zh-TW" sz="4000" dirty="0">
                <a:solidFill>
                  <a:schemeClr val="bg1"/>
                </a:solidFill>
              </a:rPr>
              <a:t>113</a:t>
            </a:r>
            <a:r>
              <a:rPr lang="zh-TW" altLang="en-US" sz="4000" dirty="0">
                <a:solidFill>
                  <a:schemeClr val="bg1"/>
                </a:solidFill>
              </a:rPr>
              <a:t>開班計畫書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85546" y="2276872"/>
            <a:ext cx="8172908" cy="293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、上課出席等情況納入獎勵措施考評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勵學金發放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獎勵課業績優同學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獎勵二年級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名同學，於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113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年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月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27</a:t>
            </a:r>
          </a:p>
          <a:p>
            <a:pPr algn="just">
              <a:lnSpc>
                <a:spcPts val="45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  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-30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日，提供旅費至帛琉參訪見習</a:t>
            </a:r>
            <a:endParaRPr lang="zh-TW" altLang="en-US" sz="20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5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13285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、國軍年度演訓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聯勇、漢光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、擔任單位值日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勤務。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、短期部隊訓練。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、休請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、長官臨時交辦之任務。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、必需提供佐證資料請假程序。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31740" y="90872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國軍官兵常見差勤</a:t>
            </a:r>
          </a:p>
        </p:txBody>
      </p:sp>
    </p:spTree>
    <p:extLst>
      <p:ext uri="{BB962C8B-B14F-4D97-AF65-F5344CB8AC3E}">
        <p14:creationId xmlns:p14="http://schemas.microsoft.com/office/powerpoint/2010/main" val="258143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3013501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二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800" dirty="0">
                <a:solidFill>
                  <a:schemeClr val="bg1"/>
                </a:solidFill>
              </a:rPr>
              <a:t>課程上傳操作說明</a:t>
            </a:r>
          </a:p>
        </p:txBody>
      </p:sp>
    </p:spTree>
    <p:extLst>
      <p:ext uri="{BB962C8B-B14F-4D97-AF65-F5344CB8AC3E}">
        <p14:creationId xmlns:p14="http://schemas.microsoft.com/office/powerpoint/2010/main" val="275594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91580" y="10527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二、課程上傳操作說明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708920"/>
            <a:ext cx="7164796" cy="156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1.TRONCLASS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數位平台系統。</a:t>
            </a:r>
            <a:endParaRPr lang="en-US" altLang="zh-TW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pPr>
              <a:lnSpc>
                <a:spcPts val="6000"/>
              </a:lnSpc>
            </a:pPr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2.YOUTUBE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掛載連結</a:t>
            </a:r>
          </a:p>
        </p:txBody>
      </p:sp>
    </p:spTree>
    <p:extLst>
      <p:ext uri="{BB962C8B-B14F-4D97-AF65-F5344CB8AC3E}">
        <p14:creationId xmlns:p14="http://schemas.microsoft.com/office/powerpoint/2010/main" val="94499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983AF-8C84-F05A-FA4B-15CF68EE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166" y="2005828"/>
            <a:ext cx="6858000" cy="1790700"/>
          </a:xfrm>
        </p:spPr>
        <p:txBody>
          <a:bodyPr>
            <a:normAutofit/>
          </a:bodyPr>
          <a:lstStyle/>
          <a:p>
            <a:r>
              <a:rPr lang="en-US" altLang="zh-TW" sz="5400" dirty="0" err="1"/>
              <a:t>TronClass</a:t>
            </a:r>
            <a:br>
              <a:rPr lang="en-US" altLang="zh-TW" sz="5400" dirty="0"/>
            </a:br>
            <a:r>
              <a:rPr lang="zh-TW" altLang="en-US" sz="5400" dirty="0"/>
              <a:t>數位學習平台系統 </a:t>
            </a:r>
          </a:p>
        </p:txBody>
      </p:sp>
    </p:spTree>
    <p:extLst>
      <p:ext uri="{BB962C8B-B14F-4D97-AF65-F5344CB8AC3E}">
        <p14:creationId xmlns:p14="http://schemas.microsoft.com/office/powerpoint/2010/main" val="425992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31740" y="69269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程序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915816" y="1879591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壹、主席致詞。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貳、人員介紹。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參、講習大綱。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肆、意見交流。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陸、主席結論。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柒、散    會。</a:t>
            </a:r>
            <a:endParaRPr lang="zh-TW" altLang="en-US" sz="2400" dirty="0">
              <a:solidFill>
                <a:schemeClr val="bg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8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14326-70C7-2E92-BB14-A49EDAE1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7" y="865709"/>
            <a:ext cx="7886700" cy="994172"/>
          </a:xfrm>
        </p:spPr>
        <p:txBody>
          <a:bodyPr/>
          <a:lstStyle/>
          <a:p>
            <a:r>
              <a:rPr kumimoji="1" lang="zh-TW" altLang="en-US" dirty="0"/>
              <a:t>課程使用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F8365E-3277-3F38-4F8F-9958E9B2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學校 首頁下方  </a:t>
            </a:r>
            <a:r>
              <a:rPr kumimoji="1" lang="en" altLang="zh-TW" dirty="0">
                <a:hlinkClick r:id="rId2"/>
              </a:rPr>
              <a:t>https://www.must.edu.tw/</a:t>
            </a:r>
            <a:endParaRPr kumimoji="1" lang="en" altLang="zh-TW" dirty="0"/>
          </a:p>
          <a:p>
            <a:r>
              <a:rPr kumimoji="1" lang="en" altLang="zh-TW" dirty="0" err="1"/>
              <a:t>TronClass</a:t>
            </a:r>
            <a:r>
              <a:rPr kumimoji="1" lang="zh-TW" altLang="en-US" dirty="0"/>
              <a:t>數位學習平台系統 </a:t>
            </a:r>
            <a:r>
              <a:rPr kumimoji="1" lang="en" altLang="zh-TW" dirty="0">
                <a:hlinkClick r:id="rId3"/>
              </a:rPr>
              <a:t>https://tronclass.must.edu.tw/</a:t>
            </a:r>
            <a:endParaRPr kumimoji="1" lang="en" altLang="zh-TW" dirty="0"/>
          </a:p>
          <a:p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C50A045-D192-175B-066A-ADBFDC33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" y="2988791"/>
            <a:ext cx="3716295" cy="2937819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30EFEB14-EF9D-708E-9208-0FAADC445DE5}"/>
              </a:ext>
            </a:extLst>
          </p:cNvPr>
          <p:cNvGrpSpPr/>
          <p:nvPr/>
        </p:nvGrpSpPr>
        <p:grpSpPr>
          <a:xfrm>
            <a:off x="741405" y="5178134"/>
            <a:ext cx="892842" cy="353438"/>
            <a:chOff x="988540" y="5761178"/>
            <a:chExt cx="1190456" cy="471251"/>
          </a:xfrm>
        </p:grpSpPr>
        <p:sp>
          <p:nvSpPr>
            <p:cNvPr id="8" name="向右箭號 7">
              <a:extLst>
                <a:ext uri="{FF2B5EF4-FFF2-40B4-BE49-F238E27FC236}">
                  <a16:creationId xmlns:a16="http://schemas.microsoft.com/office/drawing/2014/main" id="{2E18D707-BAAC-EE5C-D68C-48FCD7F97652}"/>
                </a:ext>
              </a:extLst>
            </p:cNvPr>
            <p:cNvSpPr/>
            <p:nvPr/>
          </p:nvSpPr>
          <p:spPr>
            <a:xfrm>
              <a:off x="988540" y="5852478"/>
              <a:ext cx="407773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A9F5BBFB-02A7-073C-260C-57237D091EC5}"/>
                </a:ext>
              </a:extLst>
            </p:cNvPr>
            <p:cNvSpPr/>
            <p:nvPr/>
          </p:nvSpPr>
          <p:spPr>
            <a:xfrm>
              <a:off x="1396313" y="5761178"/>
              <a:ext cx="782683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19EAADE8-834F-3EE1-6690-8BD4E5BE4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37" y="2988790"/>
            <a:ext cx="2932176" cy="2899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CEBB37AA-B8C6-A819-C3F2-14C7BC3E4D25}"/>
              </a:ext>
            </a:extLst>
          </p:cNvPr>
          <p:cNvGrpSpPr/>
          <p:nvPr/>
        </p:nvGrpSpPr>
        <p:grpSpPr>
          <a:xfrm>
            <a:off x="4882956" y="3681501"/>
            <a:ext cx="2638957" cy="765256"/>
            <a:chOff x="988540" y="5761178"/>
            <a:chExt cx="1190456" cy="471251"/>
          </a:xfrm>
        </p:grpSpPr>
        <p:sp>
          <p:nvSpPr>
            <p:cNvPr id="13" name="向右箭號 7">
              <a:extLst>
                <a:ext uri="{FF2B5EF4-FFF2-40B4-BE49-F238E27FC236}">
                  <a16:creationId xmlns:a16="http://schemas.microsoft.com/office/drawing/2014/main" id="{C5B221CF-AABF-07CF-79D4-CB3B0DDA01C0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4" name="圓角矩形 3">
              <a:extLst>
                <a:ext uri="{FF2B5EF4-FFF2-40B4-BE49-F238E27FC236}">
                  <a16:creationId xmlns:a16="http://schemas.microsoft.com/office/drawing/2014/main" id="{02A9F4E5-B250-6F28-FBB4-4D32D3A51FB4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3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D6D5CB-C6FE-72C9-53D0-1241E8D2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045990" cy="994172"/>
          </a:xfrm>
        </p:spPr>
        <p:txBody>
          <a:bodyPr/>
          <a:lstStyle/>
          <a:p>
            <a:r>
              <a:rPr lang="zh-TW" altLang="en-US" dirty="0"/>
              <a:t>老師操作（上傳檔案、教材、測驗、影音）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0FBA4EF-34A1-B9C6-9052-7D86F169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" y="2256729"/>
            <a:ext cx="4107506" cy="3371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9296737-43A8-93B2-1F4B-4345A90B3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60" y="2256729"/>
            <a:ext cx="4269815" cy="33719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13E46494-F08D-534F-4C97-FF60A1CCF2D9}"/>
              </a:ext>
            </a:extLst>
          </p:cNvPr>
          <p:cNvGrpSpPr/>
          <p:nvPr/>
        </p:nvGrpSpPr>
        <p:grpSpPr>
          <a:xfrm>
            <a:off x="-56561" y="3302123"/>
            <a:ext cx="4426713" cy="765256"/>
            <a:chOff x="988540" y="5761178"/>
            <a:chExt cx="1190456" cy="471251"/>
          </a:xfrm>
        </p:grpSpPr>
        <p:sp>
          <p:nvSpPr>
            <p:cNvPr id="9" name="向右箭號 7">
              <a:extLst>
                <a:ext uri="{FF2B5EF4-FFF2-40B4-BE49-F238E27FC236}">
                  <a16:creationId xmlns:a16="http://schemas.microsoft.com/office/drawing/2014/main" id="{24E85D99-B0BD-5345-59AD-0DA48DD75CB9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" name="圓角矩形 3">
              <a:extLst>
                <a:ext uri="{FF2B5EF4-FFF2-40B4-BE49-F238E27FC236}">
                  <a16:creationId xmlns:a16="http://schemas.microsoft.com/office/drawing/2014/main" id="{0E1AED3E-75E0-1134-7BDC-E57BA2D88D4D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763E443-D952-76D8-8C9D-42F67DB6F7B0}"/>
              </a:ext>
            </a:extLst>
          </p:cNvPr>
          <p:cNvGrpSpPr/>
          <p:nvPr/>
        </p:nvGrpSpPr>
        <p:grpSpPr>
          <a:xfrm>
            <a:off x="5750852" y="2725759"/>
            <a:ext cx="888274" cy="2611079"/>
            <a:chOff x="1468800" y="5761178"/>
            <a:chExt cx="710195" cy="471251"/>
          </a:xfrm>
        </p:grpSpPr>
        <p:sp>
          <p:nvSpPr>
            <p:cNvPr id="12" name="向右箭號 7">
              <a:extLst>
                <a:ext uri="{FF2B5EF4-FFF2-40B4-BE49-F238E27FC236}">
                  <a16:creationId xmlns:a16="http://schemas.microsoft.com/office/drawing/2014/main" id="{3BC32C6A-462B-301F-B31B-7E49C4C675B9}"/>
                </a:ext>
              </a:extLst>
            </p:cNvPr>
            <p:cNvSpPr/>
            <p:nvPr/>
          </p:nvSpPr>
          <p:spPr>
            <a:xfrm>
              <a:off x="1468800" y="5858031"/>
              <a:ext cx="255213" cy="7549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圓角矩形 3">
              <a:extLst>
                <a:ext uri="{FF2B5EF4-FFF2-40B4-BE49-F238E27FC236}">
                  <a16:creationId xmlns:a16="http://schemas.microsoft.com/office/drawing/2014/main" id="{4DFD9D0B-9201-8DA5-3FDF-22AB37CE8DF2}"/>
                </a:ext>
              </a:extLst>
            </p:cNvPr>
            <p:cNvSpPr/>
            <p:nvPr/>
          </p:nvSpPr>
          <p:spPr>
            <a:xfrm>
              <a:off x="1724013" y="5761178"/>
              <a:ext cx="454982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1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0789BA2-A04F-7854-7533-439C6012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30" y="1505980"/>
            <a:ext cx="4971170" cy="434484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1CC293-256F-5129-BD4D-E2F58DCE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教師督課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3F07A-AB47-858F-27C3-4B8F89CE8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377140" cy="3263504"/>
          </a:xfrm>
        </p:spPr>
        <p:txBody>
          <a:bodyPr/>
          <a:lstStyle/>
          <a:p>
            <a:r>
              <a:rPr kumimoji="1" lang="zh-TW" altLang="en-US" dirty="0"/>
              <a:t>老師可以看到「</a:t>
            </a:r>
            <a:r>
              <a:rPr kumimoji="1" lang="zh-TW" altLang="en-US" dirty="0">
                <a:solidFill>
                  <a:srgbClr val="FF0000"/>
                </a:solidFill>
              </a:rPr>
              <a:t>學習分析</a:t>
            </a:r>
            <a:r>
              <a:rPr kumimoji="1" lang="zh-TW" altLang="en-US" dirty="0"/>
              <a:t>」</a:t>
            </a:r>
            <a:endParaRPr kumimoji="1" lang="en-US" altLang="zh-TW" dirty="0"/>
          </a:p>
          <a:p>
            <a:r>
              <a:rPr kumimoji="1" lang="zh-TW" altLang="en-US" dirty="0"/>
              <a:t>這個是查詢「學生學習進度」包含綜合學習分析。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29697478-7E4C-C664-9627-ECE23553941D}"/>
              </a:ext>
            </a:extLst>
          </p:cNvPr>
          <p:cNvSpPr/>
          <p:nvPr/>
        </p:nvSpPr>
        <p:spPr>
          <a:xfrm>
            <a:off x="5884906" y="1489697"/>
            <a:ext cx="611660" cy="2769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41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595B9-C3C0-C330-1873-9AC9AA93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課程完成度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63B772-B3E8-BE70-C47D-1CC27F892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226469"/>
            <a:ext cx="3439811" cy="3263504"/>
          </a:xfrm>
        </p:spPr>
        <p:txBody>
          <a:bodyPr/>
          <a:lstStyle/>
          <a:p>
            <a:r>
              <a:rPr kumimoji="1" lang="zh-TW" altLang="en-US" dirty="0"/>
              <a:t>「</a:t>
            </a:r>
            <a:r>
              <a:rPr kumimoji="1" lang="zh-TW" altLang="en-US" dirty="0">
                <a:solidFill>
                  <a:srgbClr val="FF0000"/>
                </a:solidFill>
              </a:rPr>
              <a:t>章節完成度</a:t>
            </a:r>
            <a:r>
              <a:rPr kumimoji="1" lang="zh-TW" altLang="en-US" dirty="0"/>
              <a:t>」內容必需打「</a:t>
            </a:r>
            <a:r>
              <a:rPr kumimoji="1" lang="en-US" altLang="zh-TW" dirty="0">
                <a:solidFill>
                  <a:srgbClr val="FF0000"/>
                </a:solidFill>
              </a:rPr>
              <a:t>V</a:t>
            </a:r>
            <a:r>
              <a:rPr kumimoji="1" lang="zh-TW" altLang="en-US" dirty="0"/>
              <a:t>」</a:t>
            </a:r>
            <a:endParaRPr kumimoji="1" lang="en-US" altLang="zh-TW" dirty="0"/>
          </a:p>
          <a:p>
            <a:r>
              <a:rPr kumimoji="1" lang="zh-TW" altLang="en-US" dirty="0"/>
              <a:t>「</a:t>
            </a:r>
            <a:r>
              <a:rPr kumimoji="1" lang="zh-TW" altLang="en-US" dirty="0">
                <a:solidFill>
                  <a:srgbClr val="FF0000"/>
                </a:solidFill>
              </a:rPr>
              <a:t>課程完成度</a:t>
            </a:r>
            <a:r>
              <a:rPr kumimoji="1" lang="zh-TW" altLang="en-US" dirty="0"/>
              <a:t>」則是總學習的進度，包含教材、測驗、等綜合完成度。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62493F-B3E9-1DB5-502F-CBC4AA0B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871" y="1487445"/>
            <a:ext cx="4992130" cy="4513306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43FCF9C8-B6D8-8ED4-C9EC-3B8928B27195}"/>
              </a:ext>
            </a:extLst>
          </p:cNvPr>
          <p:cNvSpPr/>
          <p:nvPr/>
        </p:nvSpPr>
        <p:spPr>
          <a:xfrm>
            <a:off x="5606879" y="2521969"/>
            <a:ext cx="3095367" cy="32049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858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983AF-8C84-F05A-FA4B-15CF68EE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166" y="2005828"/>
            <a:ext cx="6858000" cy="1790700"/>
          </a:xfrm>
        </p:spPr>
        <p:txBody>
          <a:bodyPr>
            <a:normAutofit/>
          </a:bodyPr>
          <a:lstStyle/>
          <a:p>
            <a:r>
              <a:rPr lang="en-US" altLang="zh-TW" sz="5400" dirty="0"/>
              <a:t>YouTube</a:t>
            </a:r>
            <a:r>
              <a:rPr lang="zh-TW" altLang="en-US" sz="5400" dirty="0"/>
              <a:t>掛載連結</a:t>
            </a:r>
          </a:p>
        </p:txBody>
      </p:sp>
    </p:spTree>
    <p:extLst>
      <p:ext uri="{BB962C8B-B14F-4D97-AF65-F5344CB8AC3E}">
        <p14:creationId xmlns:p14="http://schemas.microsoft.com/office/powerpoint/2010/main" val="307101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05892-17C3-9334-0297-522FD504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YouTube</a:t>
            </a:r>
            <a:r>
              <a:rPr lang="zh-TW" altLang="en-US" dirty="0"/>
              <a:t>上傳影片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C8AAB6-1D9B-F9F4-4E87-D5211238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3" y="2125266"/>
            <a:ext cx="8410169" cy="3532584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F4C2AD96-48ED-19FB-BA7D-F52101251D5A}"/>
              </a:ext>
            </a:extLst>
          </p:cNvPr>
          <p:cNvGrpSpPr/>
          <p:nvPr/>
        </p:nvGrpSpPr>
        <p:grpSpPr>
          <a:xfrm>
            <a:off x="7653236" y="2288015"/>
            <a:ext cx="1254867" cy="612045"/>
            <a:chOff x="988540" y="5761178"/>
            <a:chExt cx="1190456" cy="471251"/>
          </a:xfrm>
        </p:grpSpPr>
        <p:sp>
          <p:nvSpPr>
            <p:cNvPr id="7" name="向右箭號 7">
              <a:extLst>
                <a:ext uri="{FF2B5EF4-FFF2-40B4-BE49-F238E27FC236}">
                  <a16:creationId xmlns:a16="http://schemas.microsoft.com/office/drawing/2014/main" id="{58FDBC85-626E-552F-F839-FC36BB6015EA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" name="圓角矩形 3">
              <a:extLst>
                <a:ext uri="{FF2B5EF4-FFF2-40B4-BE49-F238E27FC236}">
                  <a16:creationId xmlns:a16="http://schemas.microsoft.com/office/drawing/2014/main" id="{F100377A-60F9-E260-2003-D579EF238556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30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0F041-05C5-EEF6-4466-1CCE8372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影片設定（名稱）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DED239-5966-72B1-52F4-44F5C60D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4" y="2169794"/>
            <a:ext cx="8521671" cy="3612084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DB7F053-AB42-2B2F-F876-74A62E779633}"/>
              </a:ext>
            </a:extLst>
          </p:cNvPr>
          <p:cNvGrpSpPr/>
          <p:nvPr/>
        </p:nvGrpSpPr>
        <p:grpSpPr>
          <a:xfrm>
            <a:off x="374515" y="3251053"/>
            <a:ext cx="3732989" cy="706889"/>
            <a:chOff x="988540" y="5761178"/>
            <a:chExt cx="1190456" cy="471251"/>
          </a:xfrm>
        </p:grpSpPr>
        <p:sp>
          <p:nvSpPr>
            <p:cNvPr id="11" name="向右箭號 7">
              <a:extLst>
                <a:ext uri="{FF2B5EF4-FFF2-40B4-BE49-F238E27FC236}">
                  <a16:creationId xmlns:a16="http://schemas.microsoft.com/office/drawing/2014/main" id="{0BCA5D45-58C9-CAC8-A5E5-14D6DE5AAFBB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圓角矩形 3">
              <a:extLst>
                <a:ext uri="{FF2B5EF4-FFF2-40B4-BE49-F238E27FC236}">
                  <a16:creationId xmlns:a16="http://schemas.microsoft.com/office/drawing/2014/main" id="{3B3E444C-763C-E375-ABFB-7B40C32F5C04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12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DE53A-0319-1684-E812-56644B92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影片設定（非兒童）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45F0C2F-438C-CD90-58D4-02EEF7ED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6" y="2336575"/>
            <a:ext cx="8277287" cy="3233726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157313B-17F6-1FA2-FAB5-5B45F7201E8F}"/>
              </a:ext>
            </a:extLst>
          </p:cNvPr>
          <p:cNvGrpSpPr/>
          <p:nvPr/>
        </p:nvGrpSpPr>
        <p:grpSpPr>
          <a:xfrm>
            <a:off x="206712" y="4301640"/>
            <a:ext cx="3732989" cy="706889"/>
            <a:chOff x="988540" y="5761178"/>
            <a:chExt cx="1190456" cy="471251"/>
          </a:xfrm>
        </p:grpSpPr>
        <p:sp>
          <p:nvSpPr>
            <p:cNvPr id="6" name="向右箭號 7">
              <a:extLst>
                <a:ext uri="{FF2B5EF4-FFF2-40B4-BE49-F238E27FC236}">
                  <a16:creationId xmlns:a16="http://schemas.microsoft.com/office/drawing/2014/main" id="{D782A68F-8B10-1593-A5AD-E305AAA507CC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562472FC-E992-F754-1B14-419046E5B53C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298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D726F0-731C-A343-2FF7-5EC3B0A3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影片設定（不公開）</a:t>
            </a:r>
            <a:r>
              <a:rPr lang="en-US" altLang="zh-TW" dirty="0"/>
              <a:t>&amp;</a:t>
            </a:r>
            <a:r>
              <a:rPr lang="zh-TW" altLang="en-US" dirty="0"/>
              <a:t>複製影片連結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1B7908-EE66-C527-E0DC-AA2CD66B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0" y="2125267"/>
            <a:ext cx="8095484" cy="3601640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2641ED0C-986E-2EB7-0B28-A8A231D5E92B}"/>
              </a:ext>
            </a:extLst>
          </p:cNvPr>
          <p:cNvGrpSpPr/>
          <p:nvPr/>
        </p:nvGrpSpPr>
        <p:grpSpPr>
          <a:xfrm>
            <a:off x="338035" y="3926086"/>
            <a:ext cx="3732989" cy="706889"/>
            <a:chOff x="988540" y="5761178"/>
            <a:chExt cx="1190456" cy="471251"/>
          </a:xfrm>
        </p:grpSpPr>
        <p:sp>
          <p:nvSpPr>
            <p:cNvPr id="6" name="向右箭號 7">
              <a:extLst>
                <a:ext uri="{FF2B5EF4-FFF2-40B4-BE49-F238E27FC236}">
                  <a16:creationId xmlns:a16="http://schemas.microsoft.com/office/drawing/2014/main" id="{73706718-6D81-4180-5A7E-02C29FA1ECF9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BADF1856-EBDF-4AEE-2AD7-A7F4C8D96954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7DF2E74-7E3C-B5AD-DD4E-328136FACAD1}"/>
              </a:ext>
            </a:extLst>
          </p:cNvPr>
          <p:cNvGrpSpPr/>
          <p:nvPr/>
        </p:nvGrpSpPr>
        <p:grpSpPr>
          <a:xfrm>
            <a:off x="5034064" y="4732734"/>
            <a:ext cx="3122579" cy="436302"/>
            <a:chOff x="988540" y="5761178"/>
            <a:chExt cx="1190456" cy="471251"/>
          </a:xfrm>
        </p:grpSpPr>
        <p:sp>
          <p:nvSpPr>
            <p:cNvPr id="9" name="向右箭號 7">
              <a:extLst>
                <a:ext uri="{FF2B5EF4-FFF2-40B4-BE49-F238E27FC236}">
                  <a16:creationId xmlns:a16="http://schemas.microsoft.com/office/drawing/2014/main" id="{D4F1EB01-D645-D9E7-D1E2-791081AFFC1E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" name="圓角矩形 3">
              <a:extLst>
                <a:ext uri="{FF2B5EF4-FFF2-40B4-BE49-F238E27FC236}">
                  <a16:creationId xmlns:a16="http://schemas.microsoft.com/office/drawing/2014/main" id="{5B3B08AE-8DE5-7295-CF7B-1883F72BAB4B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8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8BFF0-BEF1-916A-4B70-9B692F86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新增創客學習活動（影音教材）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15755A-15DE-9372-72D6-1CD13D567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9" y="2469136"/>
            <a:ext cx="4177881" cy="3206228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90AEB479-2FA2-84BC-8A51-1501440F021D}"/>
              </a:ext>
            </a:extLst>
          </p:cNvPr>
          <p:cNvGrpSpPr/>
          <p:nvPr/>
        </p:nvGrpSpPr>
        <p:grpSpPr>
          <a:xfrm>
            <a:off x="1284051" y="3429000"/>
            <a:ext cx="904673" cy="436302"/>
            <a:chOff x="988540" y="5761178"/>
            <a:chExt cx="1190456" cy="471251"/>
          </a:xfrm>
        </p:grpSpPr>
        <p:sp>
          <p:nvSpPr>
            <p:cNvPr id="7" name="向右箭號 7">
              <a:extLst>
                <a:ext uri="{FF2B5EF4-FFF2-40B4-BE49-F238E27FC236}">
                  <a16:creationId xmlns:a16="http://schemas.microsoft.com/office/drawing/2014/main" id="{BCBFDEFA-B3D8-5A66-21B2-D60AE82A65ED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8" name="圓角矩形 3">
              <a:extLst>
                <a:ext uri="{FF2B5EF4-FFF2-40B4-BE49-F238E27FC236}">
                  <a16:creationId xmlns:a16="http://schemas.microsoft.com/office/drawing/2014/main" id="{56F0FFFF-8E15-CD9F-04EF-AFD99514803B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198EDCAA-F0F7-DA28-BCE4-8CD200DF6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12" y="2520679"/>
            <a:ext cx="4079763" cy="3206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13682D8D-C5A6-C208-BE5A-1F431078D674}"/>
              </a:ext>
            </a:extLst>
          </p:cNvPr>
          <p:cNvGrpSpPr/>
          <p:nvPr/>
        </p:nvGrpSpPr>
        <p:grpSpPr>
          <a:xfrm>
            <a:off x="5139852" y="3029804"/>
            <a:ext cx="2272625" cy="436302"/>
            <a:chOff x="988540" y="5761178"/>
            <a:chExt cx="1190456" cy="471251"/>
          </a:xfrm>
        </p:grpSpPr>
        <p:sp>
          <p:nvSpPr>
            <p:cNvPr id="12" name="向右箭號 7">
              <a:extLst>
                <a:ext uri="{FF2B5EF4-FFF2-40B4-BE49-F238E27FC236}">
                  <a16:creationId xmlns:a16="http://schemas.microsoft.com/office/drawing/2014/main" id="{C0850805-521A-0B41-33ED-D58C677DAF50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圓角矩形 3">
              <a:extLst>
                <a:ext uri="{FF2B5EF4-FFF2-40B4-BE49-F238E27FC236}">
                  <a16:creationId xmlns:a16="http://schemas.microsoft.com/office/drawing/2014/main" id="{1B1AE6FA-6DFA-8167-0431-41FC4B860541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734C0AD-BF78-D963-B9D1-99B959290A15}"/>
              </a:ext>
            </a:extLst>
          </p:cNvPr>
          <p:cNvGrpSpPr/>
          <p:nvPr/>
        </p:nvGrpSpPr>
        <p:grpSpPr>
          <a:xfrm>
            <a:off x="4984210" y="5048294"/>
            <a:ext cx="3748797" cy="436302"/>
            <a:chOff x="988540" y="5761178"/>
            <a:chExt cx="1190456" cy="471251"/>
          </a:xfrm>
        </p:grpSpPr>
        <p:sp>
          <p:nvSpPr>
            <p:cNvPr id="15" name="向右箭號 7">
              <a:extLst>
                <a:ext uri="{FF2B5EF4-FFF2-40B4-BE49-F238E27FC236}">
                  <a16:creationId xmlns:a16="http://schemas.microsoft.com/office/drawing/2014/main" id="{68F692C9-B75C-EA70-B522-37C5873F7A45}"/>
                </a:ext>
              </a:extLst>
            </p:cNvPr>
            <p:cNvSpPr/>
            <p:nvPr/>
          </p:nvSpPr>
          <p:spPr>
            <a:xfrm>
              <a:off x="988540" y="5852478"/>
              <a:ext cx="180066" cy="2580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6" name="圓角矩形 3">
              <a:extLst>
                <a:ext uri="{FF2B5EF4-FFF2-40B4-BE49-F238E27FC236}">
                  <a16:creationId xmlns:a16="http://schemas.microsoft.com/office/drawing/2014/main" id="{03B55765-2833-B5F4-B0ED-245BD67193B3}"/>
                </a:ext>
              </a:extLst>
            </p:cNvPr>
            <p:cNvSpPr/>
            <p:nvPr/>
          </p:nvSpPr>
          <p:spPr>
            <a:xfrm>
              <a:off x="1168606" y="5761178"/>
              <a:ext cx="1010390" cy="4712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TW" altLang="en-US" sz="135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04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0818" y="26959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壹、主席致詞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66819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F8D6B-66FA-5B10-97C1-837BBD41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同學觀看介面（必須透過紀錄學習歷程）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6D0BB3-8B58-636F-728D-3872B54A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5843"/>
            <a:ext cx="8165154" cy="38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1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6FBB3-3333-259F-8EF3-01AB6BF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44EC56-5A7B-46B2-5CFC-15743E8E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700" dirty="0"/>
              <a:t>營區</a:t>
            </a:r>
            <a:r>
              <a:rPr lang="en-US" altLang="zh-TW" sz="2700" dirty="0"/>
              <a:t>—</a:t>
            </a:r>
            <a:r>
              <a:rPr lang="zh-TW" altLang="en-US" sz="2700" dirty="0"/>
              <a:t>自備電腦（包含</a:t>
            </a:r>
            <a:r>
              <a:rPr lang="en-US" altLang="zh-TW" sz="2700" dirty="0"/>
              <a:t>VGA</a:t>
            </a:r>
            <a:r>
              <a:rPr lang="zh-TW" altLang="en-US" sz="2700" dirty="0"/>
              <a:t>、</a:t>
            </a:r>
            <a:r>
              <a:rPr lang="en-US" altLang="zh-TW" sz="2700" dirty="0"/>
              <a:t>HDMI</a:t>
            </a:r>
            <a:r>
              <a:rPr lang="zh-TW" altLang="en-US" sz="2700" dirty="0"/>
              <a:t>視訊轉接頭）。</a:t>
            </a:r>
            <a:endParaRPr lang="en-US" altLang="zh-TW" sz="2700" dirty="0"/>
          </a:p>
          <a:p>
            <a:r>
              <a:rPr lang="zh-TW" altLang="en-US" sz="2700" dirty="0"/>
              <a:t>營區</a:t>
            </a:r>
            <a:r>
              <a:rPr lang="en-US" altLang="zh-TW" sz="2700" dirty="0"/>
              <a:t>—</a:t>
            </a:r>
            <a:r>
              <a:rPr lang="zh-TW" altLang="en-US" sz="2700" dirty="0"/>
              <a:t>禁止攝影（鏡頭請遮蔽）</a:t>
            </a:r>
            <a:endParaRPr lang="en-US" altLang="zh-TW" sz="2700" dirty="0"/>
          </a:p>
          <a:p>
            <a:r>
              <a:rPr lang="zh-TW" altLang="en-US" sz="2700" dirty="0"/>
              <a:t>營區</a:t>
            </a:r>
            <a:r>
              <a:rPr lang="en-US" altLang="zh-TW" sz="2700" dirty="0"/>
              <a:t>—</a:t>
            </a:r>
            <a:r>
              <a:rPr lang="zh-TW" altLang="en-US" sz="2700" dirty="0"/>
              <a:t>禁止熱點分享（</a:t>
            </a:r>
            <a:r>
              <a:rPr lang="en-US" altLang="zh-TW" sz="2700" dirty="0"/>
              <a:t>USB</a:t>
            </a:r>
            <a:r>
              <a:rPr lang="zh-TW" altLang="en-US" sz="2700" dirty="0"/>
              <a:t>網路分享或存在電腦內）</a:t>
            </a:r>
            <a:endParaRPr lang="en-US" altLang="zh-TW" sz="2700" dirty="0"/>
          </a:p>
          <a:p>
            <a:r>
              <a:rPr lang="zh-TW" altLang="en-US" sz="2700" dirty="0"/>
              <a:t>營區</a:t>
            </a:r>
            <a:r>
              <a:rPr lang="en-US" altLang="zh-TW" sz="2700" dirty="0"/>
              <a:t>—PPT</a:t>
            </a:r>
            <a:r>
              <a:rPr lang="zh-TW" altLang="en-US" sz="2700" dirty="0"/>
              <a:t>可以邊授課、錄旁白，再另轉檔上傳。</a:t>
            </a:r>
            <a:endParaRPr lang="en-US" altLang="zh-TW" sz="2700" dirty="0"/>
          </a:p>
          <a:p>
            <a:r>
              <a:rPr lang="zh-TW" altLang="en-US" sz="2700" dirty="0"/>
              <a:t>營區</a:t>
            </a:r>
            <a:r>
              <a:rPr lang="en-US" altLang="zh-TW" sz="2700" dirty="0"/>
              <a:t>—</a:t>
            </a:r>
            <a:r>
              <a:rPr lang="zh-TW" altLang="en-US" sz="2700" dirty="0"/>
              <a:t>透過本校數位學習平台上傳，都有紀錄可以稽核，做為國防部督課使用。</a:t>
            </a:r>
            <a:endParaRPr lang="en-US" altLang="zh-TW" sz="2700" dirty="0"/>
          </a:p>
        </p:txBody>
      </p:sp>
    </p:spTree>
    <p:extLst>
      <p:ext uri="{BB962C8B-B14F-4D97-AF65-F5344CB8AC3E}">
        <p14:creationId xmlns:p14="http://schemas.microsoft.com/office/powerpoint/2010/main" val="1390663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3013501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三、點名表單操作介紹</a:t>
            </a:r>
          </a:p>
        </p:txBody>
      </p:sp>
    </p:spTree>
    <p:extLst>
      <p:ext uri="{BB962C8B-B14F-4D97-AF65-F5344CB8AC3E}">
        <p14:creationId xmlns:p14="http://schemas.microsoft.com/office/powerpoint/2010/main" val="3966460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35596" y="83671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、點名表單操作介紹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33618" y="2390393"/>
            <a:ext cx="6876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 panose="03000509000000000000" pitchFamily="65" charset="-120"/>
                <a:cs typeface="Arial" pitchFamily="34" charset="0"/>
              </a:rPr>
              <a:t>1.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表單欄位。</a:t>
            </a:r>
            <a:endParaRPr lang="en-US" altLang="zh-TW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標楷體"/>
              <a:cs typeface="Arial" pitchFamily="34" charset="0"/>
            </a:endParaRPr>
          </a:p>
          <a:p>
            <a:pPr algn="ctr"/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           </a:t>
            </a:r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2.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點名表單可編輯。</a:t>
            </a:r>
            <a:endParaRPr lang="en-US" altLang="zh-TW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標楷體"/>
              <a:cs typeface="Arial" pitchFamily="34" charset="0"/>
            </a:endParaRPr>
          </a:p>
          <a:p>
            <a:pPr algn="ctr"/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3.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點名優化。</a:t>
            </a:r>
            <a:endParaRPr lang="en-US" altLang="zh-TW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標楷體"/>
              <a:cs typeface="Arial" pitchFamily="34" charset="0"/>
            </a:endParaRPr>
          </a:p>
          <a:p>
            <a:pPr algn="ctr"/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   </a:t>
            </a:r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4.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符合軍方需求</a:t>
            </a:r>
            <a:endParaRPr lang="en-US" altLang="zh-TW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標楷體"/>
              <a:cs typeface="Arial" pitchFamily="34" charset="0"/>
            </a:endParaRPr>
          </a:p>
          <a:p>
            <a:pPr algn="ctr"/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   </a:t>
            </a:r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5.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標楷體"/>
                <a:cs typeface="Arial" pitchFamily="34" charset="0"/>
              </a:rPr>
              <a:t>補課紀錄精進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7502480" y="1787480"/>
            <a:ext cx="3283041" cy="328304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7680780" y="1965780"/>
            <a:ext cx="2926440" cy="292644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5571710" y="4938885"/>
            <a:ext cx="3082170" cy="308217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-2067217" y="1359695"/>
            <a:ext cx="6496732" cy="1051290"/>
          </a:xfrm>
          <a:custGeom>
            <a:avLst/>
            <a:gdLst/>
            <a:ahLst/>
            <a:cxnLst/>
            <a:rect l="l" t="t" r="r" b="b"/>
            <a:pathLst>
              <a:path w="12993464" h="2102579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857250"/>
            <a:ext cx="270801" cy="5143500"/>
            <a:chOff x="0" y="0"/>
            <a:chExt cx="157867" cy="29984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12419" y="2707857"/>
            <a:ext cx="630819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5250"/>
              </a:lnSpc>
            </a:pPr>
            <a:r>
              <a:rPr lang="en-US" sz="5000" spc="500">
                <a:solidFill>
                  <a:srgbClr val="5271FF"/>
                </a:solidFill>
                <a:latin typeface="Calibri"/>
                <a:ea typeface="Poppins ExtraBold Bold"/>
              </a:rPr>
              <a:t>在營專班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2419" y="3377842"/>
            <a:ext cx="6308190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6300"/>
              </a:lnSpc>
            </a:pPr>
            <a:r>
              <a:rPr lang="en-US" sz="6000" spc="300">
                <a:solidFill>
                  <a:srgbClr val="2B4A9D"/>
                </a:solidFill>
                <a:latin typeface="Calibri"/>
                <a:ea typeface="Poppins ExtraBold"/>
              </a:rPr>
              <a:t>點名單表單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6501" y="293091"/>
            <a:ext cx="2885084" cy="288508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95836" y="1140326"/>
            <a:ext cx="1198466" cy="4577349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9769" y="4943627"/>
            <a:ext cx="817982" cy="816673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309114" y="1140326"/>
            <a:ext cx="817982" cy="816673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4707443" y="3020615"/>
            <a:ext cx="3156287" cy="2739685"/>
          </a:xfrm>
          <a:custGeom>
            <a:avLst/>
            <a:gdLst/>
            <a:ahLst/>
            <a:cxnLst/>
            <a:rect l="l" t="t" r="r" b="b"/>
            <a:pathLst>
              <a:path w="6312574" h="5479370">
                <a:moveTo>
                  <a:pt x="0" y="0"/>
                </a:moveTo>
                <a:lnTo>
                  <a:pt x="6312574" y="0"/>
                </a:lnTo>
                <a:lnTo>
                  <a:pt x="6312574" y="5479371"/>
                </a:lnTo>
                <a:lnTo>
                  <a:pt x="0" y="5479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707443" y="1413628"/>
            <a:ext cx="1718437" cy="1358764"/>
          </a:xfrm>
          <a:custGeom>
            <a:avLst/>
            <a:gdLst/>
            <a:ahLst/>
            <a:cxnLst/>
            <a:rect l="l" t="t" r="r" b="b"/>
            <a:pathLst>
              <a:path w="3436873" h="2717528">
                <a:moveTo>
                  <a:pt x="0" y="0"/>
                </a:moveTo>
                <a:lnTo>
                  <a:pt x="3436874" y="0"/>
                </a:lnTo>
                <a:lnTo>
                  <a:pt x="3436874" y="2717528"/>
                </a:lnTo>
                <a:lnTo>
                  <a:pt x="0" y="271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425880" y="2093010"/>
            <a:ext cx="2367430" cy="1752683"/>
          </a:xfrm>
          <a:custGeom>
            <a:avLst/>
            <a:gdLst/>
            <a:ahLst/>
            <a:cxnLst/>
            <a:rect l="l" t="t" r="r" b="b"/>
            <a:pathLst>
              <a:path w="4734859" h="3505365">
                <a:moveTo>
                  <a:pt x="0" y="0"/>
                </a:moveTo>
                <a:lnTo>
                  <a:pt x="4734859" y="0"/>
                </a:lnTo>
                <a:lnTo>
                  <a:pt x="4734859" y="3505365"/>
                </a:lnTo>
                <a:lnTo>
                  <a:pt x="0" y="3505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09769" y="1676974"/>
            <a:ext cx="409163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3000" spc="150">
                <a:solidFill>
                  <a:srgbClr val="2B4A9D"/>
                </a:solidFill>
                <a:latin typeface="Calibri"/>
                <a:ea typeface="Poppins ExtraBold"/>
              </a:rPr>
              <a:t>表單欄位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0826" y="2729529"/>
            <a:ext cx="1849524" cy="201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3150"/>
              </a:lnSpc>
            </a:pPr>
            <a:r>
              <a:rPr lang="en-US" sz="2250" spc="225">
                <a:solidFill>
                  <a:srgbClr val="000000"/>
                </a:solidFill>
                <a:latin typeface="Lato"/>
              </a:rPr>
              <a:t>1.電子郵件</a:t>
            </a:r>
          </a:p>
          <a:p>
            <a:pPr defTabSz="457200">
              <a:lnSpc>
                <a:spcPts val="3150"/>
              </a:lnSpc>
            </a:pPr>
            <a:r>
              <a:rPr lang="en-US" sz="2250" spc="225">
                <a:solidFill>
                  <a:srgbClr val="000000"/>
                </a:solidFill>
                <a:latin typeface="Lato"/>
              </a:rPr>
              <a:t>2.課名</a:t>
            </a:r>
          </a:p>
          <a:p>
            <a:pPr defTabSz="457200">
              <a:lnSpc>
                <a:spcPts val="3150"/>
              </a:lnSpc>
            </a:pPr>
            <a:r>
              <a:rPr lang="en-US" sz="2250" spc="225">
                <a:solidFill>
                  <a:srgbClr val="000000"/>
                </a:solidFill>
                <a:latin typeface="Lato"/>
              </a:rPr>
              <a:t>3.上課日期</a:t>
            </a:r>
          </a:p>
          <a:p>
            <a:pPr defTabSz="457200">
              <a:lnSpc>
                <a:spcPts val="3150"/>
              </a:lnSpc>
            </a:pPr>
            <a:r>
              <a:rPr lang="en-US" sz="2250" spc="225">
                <a:solidFill>
                  <a:srgbClr val="000000"/>
                </a:solidFill>
                <a:latin typeface="Lato"/>
              </a:rPr>
              <a:t>4.節次</a:t>
            </a:r>
          </a:p>
          <a:p>
            <a:pPr defTabSz="457200">
              <a:lnSpc>
                <a:spcPts val="3150"/>
              </a:lnSpc>
            </a:pPr>
            <a:r>
              <a:rPr lang="en-US" sz="2250" spc="225">
                <a:solidFill>
                  <a:srgbClr val="000000"/>
                </a:solidFill>
                <a:latin typeface="Lato"/>
              </a:rPr>
              <a:t>5.出席狀況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6501" y="293091"/>
            <a:ext cx="2885084" cy="288508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95836" y="1140326"/>
            <a:ext cx="1198466" cy="4577349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34677" y="1430652"/>
            <a:ext cx="3652348" cy="3996696"/>
            <a:chOff x="0" y="0"/>
            <a:chExt cx="9739593" cy="1065785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r="45544"/>
            <a:stretch>
              <a:fillRect/>
            </a:stretch>
          </p:blipFill>
          <p:spPr>
            <a:xfrm>
              <a:off x="0" y="0"/>
              <a:ext cx="9739593" cy="1065785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309769" y="4943627"/>
            <a:ext cx="817982" cy="816673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309114" y="1140326"/>
            <a:ext cx="817982" cy="816673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Freeform 12"/>
          <p:cNvSpPr/>
          <p:nvPr/>
        </p:nvSpPr>
        <p:spPr>
          <a:xfrm rot="1572530">
            <a:off x="3667547" y="4662926"/>
            <a:ext cx="1563843" cy="706399"/>
          </a:xfrm>
          <a:custGeom>
            <a:avLst/>
            <a:gdLst/>
            <a:ahLst/>
            <a:cxnLst/>
            <a:rect l="l" t="t" r="r" b="b"/>
            <a:pathLst>
              <a:path w="3127685" h="1412797">
                <a:moveTo>
                  <a:pt x="0" y="0"/>
                </a:moveTo>
                <a:lnTo>
                  <a:pt x="3127686" y="0"/>
                </a:lnTo>
                <a:lnTo>
                  <a:pt x="3127686" y="1412798"/>
                </a:lnTo>
                <a:lnTo>
                  <a:pt x="0" y="1412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70014" y="2851624"/>
            <a:ext cx="409163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3000" spc="150">
                <a:solidFill>
                  <a:srgbClr val="2B4A9D"/>
                </a:solidFill>
                <a:latin typeface="Calibri"/>
                <a:ea typeface="Poppins ExtraBold"/>
              </a:rPr>
              <a:t>點名表單可編輯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0039" y="3487363"/>
            <a:ext cx="3691588" cy="52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Calibri"/>
                <a:ea typeface="Lato"/>
              </a:rPr>
              <a:t>點名後會收到GOOGLE傳送的E-MAIL可利用信中連結編輯點名資訊。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6803" y="4791228"/>
            <a:ext cx="2223806" cy="29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520"/>
              </a:lnSpc>
            </a:pPr>
            <a:r>
              <a:rPr lang="en-US" spc="180">
                <a:solidFill>
                  <a:srgbClr val="5271FF"/>
                </a:solidFill>
                <a:latin typeface="Calibri"/>
                <a:ea typeface="Lato"/>
              </a:rPr>
              <a:t>點選後可編輯內容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6501" y="293091"/>
            <a:ext cx="2885084" cy="288508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95836" y="1140326"/>
            <a:ext cx="1198466" cy="4577349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9769" y="4943627"/>
            <a:ext cx="817982" cy="816673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309114" y="1140326"/>
            <a:ext cx="817982" cy="816673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5081935" y="2131668"/>
            <a:ext cx="3549131" cy="2594665"/>
          </a:xfrm>
          <a:custGeom>
            <a:avLst/>
            <a:gdLst/>
            <a:ahLst/>
            <a:cxnLst/>
            <a:rect l="l" t="t" r="r" b="b"/>
            <a:pathLst>
              <a:path w="7098262" h="5189330">
                <a:moveTo>
                  <a:pt x="0" y="0"/>
                </a:moveTo>
                <a:lnTo>
                  <a:pt x="7098262" y="0"/>
                </a:lnTo>
                <a:lnTo>
                  <a:pt x="7098262" y="5189330"/>
                </a:lnTo>
                <a:lnTo>
                  <a:pt x="0" y="518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782294">
            <a:off x="3790079" y="3896175"/>
            <a:ext cx="1563843" cy="706399"/>
          </a:xfrm>
          <a:custGeom>
            <a:avLst/>
            <a:gdLst/>
            <a:ahLst/>
            <a:cxnLst/>
            <a:rect l="l" t="t" r="r" b="b"/>
            <a:pathLst>
              <a:path w="3127685" h="1412797">
                <a:moveTo>
                  <a:pt x="0" y="0"/>
                </a:moveTo>
                <a:lnTo>
                  <a:pt x="3127686" y="0"/>
                </a:lnTo>
                <a:lnTo>
                  <a:pt x="3127686" y="1412797"/>
                </a:lnTo>
                <a:lnTo>
                  <a:pt x="0" y="1412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0014" y="2851624"/>
            <a:ext cx="409163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3000" spc="150">
                <a:solidFill>
                  <a:srgbClr val="2B4A9D"/>
                </a:solidFill>
                <a:latin typeface="Calibri"/>
                <a:ea typeface="Poppins ExtraBold"/>
              </a:rPr>
              <a:t>點名優化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0039" y="3487363"/>
            <a:ext cx="3691588" cy="52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Calibri"/>
                <a:ea typeface="Lato"/>
              </a:rPr>
              <a:t>多節上課可一次勾選，可以減少填寫表單的次數。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11672" y="4905527"/>
            <a:ext cx="2658713" cy="62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520"/>
              </a:lnSpc>
            </a:pPr>
            <a:r>
              <a:rPr lang="en-US" spc="180">
                <a:solidFill>
                  <a:srgbClr val="5271FF"/>
                </a:solidFill>
                <a:latin typeface="Calibri"/>
                <a:ea typeface="Lato"/>
              </a:rPr>
              <a:t>學生出席有變動亦可</a:t>
            </a:r>
          </a:p>
          <a:p>
            <a:pPr algn="ctr" defTabSz="457200">
              <a:lnSpc>
                <a:spcPts val="2520"/>
              </a:lnSpc>
            </a:pPr>
            <a:r>
              <a:rPr lang="en-US" spc="180">
                <a:solidFill>
                  <a:srgbClr val="5271FF"/>
                </a:solidFill>
                <a:latin typeface="Calibri"/>
                <a:ea typeface="Lato"/>
              </a:rPr>
              <a:t>調整單節點名資訊送出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6501" y="293091"/>
            <a:ext cx="2885084" cy="288508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595836" y="1140326"/>
            <a:ext cx="1198466" cy="4577349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9769" y="4943627"/>
            <a:ext cx="817982" cy="816673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309114" y="1140326"/>
            <a:ext cx="817982" cy="816673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4743983" y="1371600"/>
            <a:ext cx="5878999" cy="4142524"/>
          </a:xfrm>
          <a:custGeom>
            <a:avLst/>
            <a:gdLst/>
            <a:ahLst/>
            <a:cxnLst/>
            <a:rect l="l" t="t" r="r" b="b"/>
            <a:pathLst>
              <a:path w="11757998" h="8285047">
                <a:moveTo>
                  <a:pt x="0" y="0"/>
                </a:moveTo>
                <a:lnTo>
                  <a:pt x="11757997" y="0"/>
                </a:lnTo>
                <a:lnTo>
                  <a:pt x="11757997" y="8285047"/>
                </a:lnTo>
                <a:lnTo>
                  <a:pt x="0" y="82850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0039" y="3487363"/>
            <a:ext cx="3691588" cy="78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Calibri"/>
                <a:ea typeface="Lato"/>
              </a:rPr>
              <a:t>學生完成補課才勾選補課完成，任課老師可定期確認學生補課情況，並可於點名單中記錄完成補課日期。</a:t>
            </a:r>
          </a:p>
        </p:txBody>
      </p:sp>
      <p:sp>
        <p:nvSpPr>
          <p:cNvPr id="12" name="Freeform 12"/>
          <p:cNvSpPr/>
          <p:nvPr/>
        </p:nvSpPr>
        <p:spPr>
          <a:xfrm rot="1197612">
            <a:off x="3456946" y="4322097"/>
            <a:ext cx="1563843" cy="706399"/>
          </a:xfrm>
          <a:custGeom>
            <a:avLst/>
            <a:gdLst/>
            <a:ahLst/>
            <a:cxnLst/>
            <a:rect l="l" t="t" r="r" b="b"/>
            <a:pathLst>
              <a:path w="3127685" h="1412797">
                <a:moveTo>
                  <a:pt x="0" y="0"/>
                </a:moveTo>
                <a:lnTo>
                  <a:pt x="3127686" y="0"/>
                </a:lnTo>
                <a:lnTo>
                  <a:pt x="3127686" y="1412797"/>
                </a:lnTo>
                <a:lnTo>
                  <a:pt x="0" y="1412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91216" y="2515362"/>
            <a:ext cx="1266256" cy="2721722"/>
          </a:xfrm>
          <a:custGeom>
            <a:avLst/>
            <a:gdLst/>
            <a:ahLst/>
            <a:cxnLst/>
            <a:rect l="l" t="t" r="r" b="b"/>
            <a:pathLst>
              <a:path w="2532511" h="5443444">
                <a:moveTo>
                  <a:pt x="0" y="0"/>
                </a:moveTo>
                <a:lnTo>
                  <a:pt x="2532512" y="0"/>
                </a:lnTo>
                <a:lnTo>
                  <a:pt x="2532512" y="5443444"/>
                </a:lnTo>
                <a:lnTo>
                  <a:pt x="0" y="5443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247947" y="2539625"/>
            <a:ext cx="1823052" cy="2734577"/>
          </a:xfrm>
          <a:custGeom>
            <a:avLst/>
            <a:gdLst/>
            <a:ahLst/>
            <a:cxnLst/>
            <a:rect l="l" t="t" r="r" b="b"/>
            <a:pathLst>
              <a:path w="3646103" h="5469154">
                <a:moveTo>
                  <a:pt x="0" y="0"/>
                </a:moveTo>
                <a:lnTo>
                  <a:pt x="3646103" y="0"/>
                </a:lnTo>
                <a:lnTo>
                  <a:pt x="3646103" y="5469154"/>
                </a:lnTo>
                <a:lnTo>
                  <a:pt x="0" y="54691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0014" y="2158624"/>
            <a:ext cx="409163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3000" spc="150">
                <a:solidFill>
                  <a:srgbClr val="2B4A9D"/>
                </a:solidFill>
                <a:latin typeface="Calibri"/>
                <a:ea typeface="Poppins ExtraBold"/>
              </a:rPr>
              <a:t>針對軍方要求</a:t>
            </a:r>
          </a:p>
          <a:p>
            <a:pPr algn="ctr" defTabSz="457200">
              <a:lnSpc>
                <a:spcPts val="3150"/>
              </a:lnSpc>
            </a:pPr>
            <a:r>
              <a:rPr lang="en-US" sz="3000" spc="150">
                <a:solidFill>
                  <a:srgbClr val="2B4A9D"/>
                </a:solidFill>
                <a:latin typeface="Calibri"/>
                <a:ea typeface="Poppins ExtraBold"/>
              </a:rPr>
              <a:t>補課紀錄精進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8805" y="4765410"/>
            <a:ext cx="2834056" cy="59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353"/>
              </a:lnSpc>
            </a:pPr>
            <a:r>
              <a:rPr lang="en-US" sz="1681" spc="168">
                <a:solidFill>
                  <a:srgbClr val="5271FF"/>
                </a:solidFill>
                <a:latin typeface="Calibri"/>
                <a:ea typeface="Lato"/>
              </a:rPr>
              <a:t>可約2~3週檢查學生</a:t>
            </a:r>
          </a:p>
          <a:p>
            <a:pPr algn="ctr" defTabSz="457200">
              <a:lnSpc>
                <a:spcPts val="2353"/>
              </a:lnSpc>
            </a:pPr>
            <a:r>
              <a:rPr lang="en-US" sz="1681" spc="168">
                <a:solidFill>
                  <a:srgbClr val="5271FF"/>
                </a:solidFill>
                <a:latin typeface="Calibri"/>
                <a:ea typeface="Lato"/>
              </a:rPr>
              <a:t>補課情況並記錄相關資訊</a:t>
            </a:r>
          </a:p>
        </p:txBody>
      </p:sp>
      <p:sp>
        <p:nvSpPr>
          <p:cNvPr id="17" name="Freeform 17"/>
          <p:cNvSpPr/>
          <p:nvPr/>
        </p:nvSpPr>
        <p:spPr>
          <a:xfrm>
            <a:off x="5719525" y="3836981"/>
            <a:ext cx="320073" cy="139864"/>
          </a:xfrm>
          <a:custGeom>
            <a:avLst/>
            <a:gdLst/>
            <a:ahLst/>
            <a:cxnLst/>
            <a:rect l="l" t="t" r="r" b="b"/>
            <a:pathLst>
              <a:path w="640146" h="279727">
                <a:moveTo>
                  <a:pt x="0" y="0"/>
                </a:moveTo>
                <a:lnTo>
                  <a:pt x="640146" y="0"/>
                </a:lnTo>
                <a:lnTo>
                  <a:pt x="640146" y="279727"/>
                </a:lnTo>
                <a:lnTo>
                  <a:pt x="0" y="279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856501" y="3836981"/>
            <a:ext cx="320073" cy="139864"/>
          </a:xfrm>
          <a:custGeom>
            <a:avLst/>
            <a:gdLst/>
            <a:ahLst/>
            <a:cxnLst/>
            <a:rect l="l" t="t" r="r" b="b"/>
            <a:pathLst>
              <a:path w="640146" h="279727">
                <a:moveTo>
                  <a:pt x="0" y="0"/>
                </a:moveTo>
                <a:lnTo>
                  <a:pt x="640146" y="0"/>
                </a:lnTo>
                <a:lnTo>
                  <a:pt x="640146" y="279727"/>
                </a:lnTo>
                <a:lnTo>
                  <a:pt x="0" y="279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5656" y="2852936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四、授課老師作業介紹</a:t>
            </a:r>
          </a:p>
        </p:txBody>
      </p:sp>
    </p:spTree>
    <p:extLst>
      <p:ext uri="{BB962C8B-B14F-4D97-AF65-F5344CB8AC3E}">
        <p14:creationId xmlns:p14="http://schemas.microsoft.com/office/powerpoint/2010/main" val="362722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26959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貳、人員介紹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91470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03648" y="1772816"/>
            <a:ext cx="68047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1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、遵守部隊門禁管制。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2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、部隊資訊管制介紹。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3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、營區授課方式說明。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備課：上傳課程、課前錄影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4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、點名系統操作。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、課程上傳操作。</a:t>
            </a:r>
            <a:endParaRPr lang="zh-TW" alt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1798" y="908720"/>
            <a:ext cx="374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授課老師</a:t>
            </a:r>
          </a:p>
        </p:txBody>
      </p:sp>
    </p:spTree>
    <p:extLst>
      <p:ext uri="{BB962C8B-B14F-4D97-AF65-F5344CB8AC3E}">
        <p14:creationId xmlns:p14="http://schemas.microsoft.com/office/powerpoint/2010/main" val="259659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38437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043000" y="76470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1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、遵守部隊門禁管制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72000" y="2080007"/>
            <a:ext cx="3816424" cy="344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1).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依衛哨兵指引  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(2).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查驗個人證件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(3).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車輛放行檢查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>
              <a:lnSpc>
                <a:spcPts val="4400"/>
              </a:lnSpc>
            </a:pP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前、後行李箱</a:t>
            </a: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44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(4).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依引導進入營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(5).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不私自閒逛</a:t>
            </a:r>
          </a:p>
        </p:txBody>
      </p:sp>
    </p:spTree>
    <p:extLst>
      <p:ext uri="{BB962C8B-B14F-4D97-AF65-F5344CB8AC3E}">
        <p14:creationId xmlns:p14="http://schemas.microsoft.com/office/powerpoint/2010/main" val="1127159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95536" y="1700808"/>
            <a:ext cx="3787419" cy="3816424"/>
            <a:chOff x="638334" y="1628800"/>
            <a:chExt cx="3787419" cy="381642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060848"/>
              <a:ext cx="2736304" cy="3024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4" name="直線接點 3"/>
            <p:cNvCxnSpPr/>
            <p:nvPr/>
          </p:nvCxnSpPr>
          <p:spPr>
            <a:xfrm>
              <a:off x="638334" y="1628800"/>
              <a:ext cx="3787419" cy="381642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 flipV="1">
              <a:off x="683568" y="1700808"/>
              <a:ext cx="3672408" cy="367240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283968" y="236775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國軍嚴禁於營內使用民用通信資訊器材支照相、攝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59632" y="6939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2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、部隊資訊管制介紹。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41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83671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3</a:t>
            </a:r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、營區授課方式說明。</a:t>
            </a:r>
            <a:endParaRPr lang="zh-TW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39952" y="2269591"/>
            <a:ext cx="4680520" cy="323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落實點名機制。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以實體上課為主。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數位學習平台系統介紹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缺課要有補課紀錄。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出勤情況列入考評。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2233" b="9126"/>
          <a:stretch/>
        </p:blipFill>
        <p:spPr>
          <a:xfrm>
            <a:off x="467544" y="2060848"/>
            <a:ext cx="3384376" cy="365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8619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2852936"/>
            <a:ext cx="660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</a:rPr>
              <a:t>五、班級導師作業介紹</a:t>
            </a:r>
          </a:p>
        </p:txBody>
      </p:sp>
    </p:spTree>
    <p:extLst>
      <p:ext uri="{BB962C8B-B14F-4D97-AF65-F5344CB8AC3E}">
        <p14:creationId xmlns:p14="http://schemas.microsoft.com/office/powerpoint/2010/main" val="2671975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105273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班級導師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79712" y="2204864"/>
            <a:ext cx="576064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一、定期召開導師會議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二、建立同學晤談管道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、學習諮詢防止流失。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四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期末同學獎懲建議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、推薦績優同學評比。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2060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69269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、定期召開導師會議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339752" y="2002869"/>
            <a:ext cx="554461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召開班級會議四次。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班級代表等的選拔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(3)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、協助引導授課入營。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上課人數清查紀錄。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品德及課業的考評。</a:t>
            </a:r>
          </a:p>
        </p:txBody>
      </p:sp>
    </p:spTree>
    <p:extLst>
      <p:ext uri="{BB962C8B-B14F-4D97-AF65-F5344CB8AC3E}">
        <p14:creationId xmlns:p14="http://schemas.microsoft.com/office/powerpoint/2010/main" val="3473607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367644" y="86824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</a:rPr>
              <a:t>2</a:t>
            </a:r>
            <a:r>
              <a:rPr lang="zh-TW" altLang="en-US" sz="4000" dirty="0">
                <a:solidFill>
                  <a:schemeClr val="bg1"/>
                </a:solidFill>
              </a:rPr>
              <a:t>、建立同學晤談管道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63688" y="2132856"/>
            <a:ext cx="5796644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(1)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、以系統建置晤談管道。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、本校政策與規定宣導。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(3)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、了解同學求學的情境。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(4)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、未到課人員查察輔導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(5)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、勵學金發放考評對象。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349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83671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標楷體"/>
                <a:ea typeface="標楷體"/>
              </a:rPr>
              <a:t>、學習諮詢防止流失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2132856"/>
            <a:ext cx="504056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業諮詢輔導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(2)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、部隊任務輪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機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調。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參加短期部隊訓練。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因求學意志力動搖。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家庭因素中斷求學。</a:t>
            </a:r>
          </a:p>
        </p:txBody>
      </p:sp>
    </p:spTree>
    <p:extLst>
      <p:ext uri="{BB962C8B-B14F-4D97-AF65-F5344CB8AC3E}">
        <p14:creationId xmlns:p14="http://schemas.microsoft.com/office/powerpoint/2010/main" val="2871302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979712" y="90872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</a:rPr>
              <a:t>4</a:t>
            </a:r>
            <a:r>
              <a:rPr lang="zh-TW" altLang="en-US" sz="4000" dirty="0">
                <a:solidFill>
                  <a:schemeClr val="bg1"/>
                </a:solidFill>
              </a:rPr>
              <a:t>、期末同學獎懲建議。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07704" y="2348880"/>
            <a:ext cx="576064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(1)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熱心公益同學申辦獎勵。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、學業成績同學申辦獎勵。</a:t>
            </a: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、對長期未到課原因查察。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、未依期程繳交作業同學。</a:t>
            </a:r>
            <a:endParaRPr lang="en-US" altLang="zh-TW" sz="3200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、聯繫已讀久不回應處理。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18455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3923928" y="1919364"/>
            <a:ext cx="269042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處長張華堂 </a:t>
            </a:r>
          </a:p>
        </p:txBody>
      </p:sp>
      <p:sp>
        <p:nvSpPr>
          <p:cNvPr id="2" name="矩形 1"/>
          <p:cNvSpPr/>
          <p:nvPr/>
        </p:nvSpPr>
        <p:spPr>
          <a:xfrm>
            <a:off x="3810464" y="2624993"/>
            <a:ext cx="4865991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臺灣師範大學教育行政碩士。</a:t>
            </a: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臺灣師範大學工業教育學系。</a:t>
            </a:r>
          </a:p>
        </p:txBody>
      </p:sp>
      <p:sp>
        <p:nvSpPr>
          <p:cNvPr id="3" name="矩形 2"/>
          <p:cNvSpPr/>
          <p:nvPr/>
        </p:nvSpPr>
        <p:spPr>
          <a:xfrm>
            <a:off x="3821313" y="3730312"/>
            <a:ext cx="55860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明新科技大學董事長特助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秘書處處長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創新育成中心主任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新竹縣政府縣政顧問、聘任督學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新竹縣褒忠亭董事、褒忠亭義民中學財團董事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新竹縣立湖口高中校長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547664" y="781390"/>
            <a:ext cx="5859270" cy="46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3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明新科技大學終身教育處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ECC8643-C57D-4CA6-8DD3-DA72B0E25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7088"/>
            <a:ext cx="2376264" cy="34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73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5656" y="105273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bg1"/>
                </a:solidFill>
              </a:rPr>
              <a:t>5</a:t>
            </a:r>
            <a:r>
              <a:rPr lang="zh-TW" altLang="en-US" sz="4000" dirty="0">
                <a:solidFill>
                  <a:schemeClr val="bg1"/>
                </a:solidFill>
                <a:latin typeface="標楷體"/>
                <a:ea typeface="標楷體"/>
              </a:rPr>
              <a:t>、推薦績優同學評比</a:t>
            </a:r>
            <a:r>
              <a:rPr lang="zh-TW" altLang="en-US" sz="4000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63688" y="2500054"/>
            <a:ext cx="576064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(1)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、推薦品學績優獎學金。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(2)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、入學成績</a:t>
            </a: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1-3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/>
                <a:cs typeface="Arial" panose="020B0604020202020204" pitchFamily="34" charset="0"/>
              </a:rPr>
              <a:t>名。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(3)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、績優班級代表。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en-US" altLang="zh-TW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(4)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、助學貸款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490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59632" y="2276872"/>
            <a:ext cx="741682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一、缺曠課管理介紹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/>
              <a:ea typeface="標楷體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二、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作業資訊化研討。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標楷體"/>
                <a:ea typeface="標楷體"/>
              </a:rPr>
              <a:t>、興革建議。</a:t>
            </a:r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dirty="0">
              <a:solidFill>
                <a:schemeClr val="bg1">
                  <a:lumMod val="9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39752" y="81554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</a:rPr>
              <a:t>六</a:t>
            </a:r>
            <a:r>
              <a:rPr lang="zh-TW" altLang="en-US" sz="4000" dirty="0">
                <a:solidFill>
                  <a:schemeClr val="bg1"/>
                </a:solidFill>
                <a:latin typeface="標楷體"/>
                <a:ea typeface="標楷體"/>
              </a:rPr>
              <a:t>、</a:t>
            </a:r>
            <a:r>
              <a:rPr lang="zh-TW" altLang="en-US" sz="4000" dirty="0">
                <a:solidFill>
                  <a:schemeClr val="bg1"/>
                </a:solidFill>
              </a:rPr>
              <a:t>單位承辦人</a:t>
            </a:r>
          </a:p>
        </p:txBody>
      </p:sp>
    </p:spTree>
    <p:extLst>
      <p:ext uri="{BB962C8B-B14F-4D97-AF65-F5344CB8AC3E}">
        <p14:creationId xmlns:p14="http://schemas.microsoft.com/office/powerpoint/2010/main" val="207116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26959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肆、意見交流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98700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0818" y="2695986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伍、主席結論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9791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0818" y="2695986"/>
            <a:ext cx="4775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陸、散    會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45206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404664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聯繫管道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97285"/>
            <a:ext cx="3168352" cy="29958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91680" y="4413829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終身教育處國軍人才培育中心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r>
              <a:rPr lang="zh-TW" altLang="en-US" sz="2800" b="1" dirty="0">
                <a:solidFill>
                  <a:schemeClr val="bg1"/>
                </a:solidFill>
              </a:rPr>
              <a:t>主           任 李鍾珩     </a:t>
            </a:r>
            <a:r>
              <a:rPr lang="en-US" altLang="zh-TW" sz="2800" b="1" dirty="0">
                <a:solidFill>
                  <a:schemeClr val="bg1"/>
                </a:solidFill>
              </a:rPr>
              <a:t>03-6217822</a:t>
            </a:r>
          </a:p>
          <a:p>
            <a:r>
              <a:rPr lang="zh-TW" altLang="en-US" sz="2800" b="1" dirty="0">
                <a:solidFill>
                  <a:schemeClr val="bg1"/>
                </a:solidFill>
              </a:rPr>
              <a:t>助理管理師 王俊泰     </a:t>
            </a:r>
            <a:r>
              <a:rPr lang="en-US" altLang="zh-TW" sz="2800" b="1" dirty="0">
                <a:solidFill>
                  <a:schemeClr val="bg1"/>
                </a:solidFill>
              </a:rPr>
              <a:t>03-6217824</a:t>
            </a:r>
          </a:p>
          <a:p>
            <a:r>
              <a:rPr lang="zh-TW" altLang="en-US" sz="2800" b="1" dirty="0">
                <a:solidFill>
                  <a:schemeClr val="bg1"/>
                </a:solidFill>
              </a:rPr>
              <a:t>書           記 袁仕昌     </a:t>
            </a:r>
            <a:r>
              <a:rPr lang="en-US" altLang="zh-TW" sz="2800" b="1" dirty="0">
                <a:solidFill>
                  <a:schemeClr val="bg1"/>
                </a:solidFill>
              </a:rPr>
              <a:t>03-6217724</a:t>
            </a:r>
          </a:p>
          <a:p>
            <a:r>
              <a:rPr lang="zh-TW" altLang="en-US" sz="2800" b="1" dirty="0">
                <a:solidFill>
                  <a:schemeClr val="bg1"/>
                </a:solidFill>
              </a:rPr>
              <a:t>助理管理師 黃偕倫     </a:t>
            </a:r>
            <a:r>
              <a:rPr lang="en-US" altLang="zh-TW" sz="2800" b="1" dirty="0">
                <a:solidFill>
                  <a:schemeClr val="bg1"/>
                </a:solidFill>
              </a:rPr>
              <a:t>03-6217723</a:t>
            </a:r>
          </a:p>
        </p:txBody>
      </p:sp>
    </p:spTree>
    <p:extLst>
      <p:ext uri="{BB962C8B-B14F-4D97-AF65-F5344CB8AC3E}">
        <p14:creationId xmlns:p14="http://schemas.microsoft.com/office/powerpoint/2010/main" val="3065519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grpSp>
        <p:nvGrpSpPr>
          <p:cNvPr id="123" name="群組 122"/>
          <p:cNvGrpSpPr/>
          <p:nvPr/>
        </p:nvGrpSpPr>
        <p:grpSpPr>
          <a:xfrm>
            <a:off x="4179245" y="661697"/>
            <a:ext cx="864096" cy="826248"/>
            <a:chOff x="715099" y="1195737"/>
            <a:chExt cx="864096" cy="826248"/>
          </a:xfrm>
        </p:grpSpPr>
        <p:sp>
          <p:nvSpPr>
            <p:cNvPr id="118" name="橢圓 117"/>
            <p:cNvSpPr/>
            <p:nvPr/>
          </p:nvSpPr>
          <p:spPr>
            <a:xfrm>
              <a:off x="715099" y="1195737"/>
              <a:ext cx="864096" cy="826248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21" name="圖片 1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83" y="1237202"/>
              <a:ext cx="444953" cy="558370"/>
            </a:xfrm>
            <a:prstGeom prst="rect">
              <a:avLst/>
            </a:prstGeom>
          </p:spPr>
        </p:pic>
        <p:sp>
          <p:nvSpPr>
            <p:cNvPr id="122" name="文字方塊 121"/>
            <p:cNvSpPr txBox="1"/>
            <p:nvPr/>
          </p:nvSpPr>
          <p:spPr>
            <a:xfrm>
              <a:off x="833373" y="1764623"/>
              <a:ext cx="651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7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陸軍六軍團</a:t>
              </a:r>
              <a:endParaRPr lang="en-US" altLang="zh-TW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群組 165"/>
          <p:cNvGrpSpPr/>
          <p:nvPr/>
        </p:nvGrpSpPr>
        <p:grpSpPr>
          <a:xfrm>
            <a:off x="1583089" y="666736"/>
            <a:ext cx="6080655" cy="5748173"/>
            <a:chOff x="1659697" y="849179"/>
            <a:chExt cx="5878850" cy="5649762"/>
          </a:xfrm>
        </p:grpSpPr>
        <p:sp>
          <p:nvSpPr>
            <p:cNvPr id="7" name="橢圓 6"/>
            <p:cNvSpPr/>
            <p:nvPr/>
          </p:nvSpPr>
          <p:spPr>
            <a:xfrm>
              <a:off x="2123728" y="1124744"/>
              <a:ext cx="5040560" cy="49685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8" name="群組 147"/>
            <p:cNvGrpSpPr/>
            <p:nvPr/>
          </p:nvGrpSpPr>
          <p:grpSpPr>
            <a:xfrm>
              <a:off x="3132718" y="5518356"/>
              <a:ext cx="864096" cy="826248"/>
              <a:chOff x="7561361" y="5109055"/>
              <a:chExt cx="864096" cy="826248"/>
            </a:xfrm>
          </p:grpSpPr>
          <p:sp>
            <p:nvSpPr>
              <p:cNvPr id="146" name="橢圓 145"/>
              <p:cNvSpPr/>
              <p:nvPr/>
            </p:nvSpPr>
            <p:spPr>
              <a:xfrm>
                <a:off x="7561361" y="5109055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3FFFF"/>
                  </a:clrFrom>
                  <a:clrTo>
                    <a:srgbClr val="F3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3063" y="5192067"/>
                <a:ext cx="579108" cy="479472"/>
              </a:xfrm>
              <a:prstGeom prst="rect">
                <a:avLst/>
              </a:prstGeom>
            </p:spPr>
          </p:pic>
          <p:sp>
            <p:nvSpPr>
              <p:cNvPr id="82" name="文字方塊 81"/>
              <p:cNvSpPr txBox="1"/>
              <p:nvPr/>
            </p:nvSpPr>
            <p:spPr>
              <a:xfrm>
                <a:off x="7661045" y="5671790"/>
                <a:ext cx="72462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新竹後備指揮部</a:t>
                </a:r>
                <a:endParaRPr lang="zh-TW" altLang="en-US" sz="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群組 91"/>
            <p:cNvGrpSpPr/>
            <p:nvPr/>
          </p:nvGrpSpPr>
          <p:grpSpPr>
            <a:xfrm>
              <a:off x="2287649" y="4948919"/>
              <a:ext cx="869781" cy="772239"/>
              <a:chOff x="6681986" y="5459589"/>
              <a:chExt cx="844446" cy="826248"/>
            </a:xfrm>
          </p:grpSpPr>
          <p:sp>
            <p:nvSpPr>
              <p:cNvPr id="93" name="橢圓 92"/>
              <p:cNvSpPr/>
              <p:nvPr/>
            </p:nvSpPr>
            <p:spPr>
              <a:xfrm>
                <a:off x="6681986" y="5459589"/>
                <a:ext cx="84444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94" name="圖片 93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2271" y="5530721"/>
                <a:ext cx="480030" cy="552283"/>
              </a:xfrm>
              <a:prstGeom prst="rect">
                <a:avLst/>
              </a:prstGeom>
            </p:spPr>
          </p:pic>
          <p:pic>
            <p:nvPicPr>
              <p:cNvPr id="95" name="圖片 9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7350" y="6043247"/>
                <a:ext cx="749873" cy="213378"/>
              </a:xfrm>
              <a:prstGeom prst="rect">
                <a:avLst/>
              </a:prstGeom>
            </p:spPr>
          </p:pic>
        </p:grpSp>
        <p:grpSp>
          <p:nvGrpSpPr>
            <p:cNvPr id="100" name="群組 99"/>
            <p:cNvGrpSpPr/>
            <p:nvPr/>
          </p:nvGrpSpPr>
          <p:grpSpPr>
            <a:xfrm>
              <a:off x="1825546" y="4109164"/>
              <a:ext cx="864096" cy="826248"/>
              <a:chOff x="4875208" y="3793675"/>
              <a:chExt cx="864096" cy="826248"/>
            </a:xfrm>
          </p:grpSpPr>
          <p:sp>
            <p:nvSpPr>
              <p:cNvPr id="101" name="橢圓 100"/>
              <p:cNvSpPr/>
              <p:nvPr/>
            </p:nvSpPr>
            <p:spPr>
              <a:xfrm>
                <a:off x="4875208" y="3793675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02" name="圖片 101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9066" y="3840682"/>
                <a:ext cx="496380" cy="463811"/>
              </a:xfrm>
              <a:prstGeom prst="rect">
                <a:avLst/>
              </a:prstGeom>
            </p:spPr>
          </p:pic>
          <p:sp>
            <p:nvSpPr>
              <p:cNvPr id="103" name="文字方塊 102"/>
              <p:cNvSpPr txBox="1"/>
              <p:nvPr/>
            </p:nvSpPr>
            <p:spPr>
              <a:xfrm>
                <a:off x="4947691" y="4304494"/>
                <a:ext cx="789370" cy="201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陸裝甲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584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</p:grpSp>
        <p:grpSp>
          <p:nvGrpSpPr>
            <p:cNvPr id="104" name="群組 103"/>
            <p:cNvGrpSpPr/>
            <p:nvPr/>
          </p:nvGrpSpPr>
          <p:grpSpPr>
            <a:xfrm>
              <a:off x="1659697" y="3147640"/>
              <a:ext cx="864096" cy="826248"/>
              <a:chOff x="5540888" y="3482389"/>
              <a:chExt cx="864096" cy="826248"/>
            </a:xfrm>
          </p:grpSpPr>
          <p:sp>
            <p:nvSpPr>
              <p:cNvPr id="105" name="橢圓 104"/>
              <p:cNvSpPr/>
              <p:nvPr/>
            </p:nvSpPr>
            <p:spPr>
              <a:xfrm>
                <a:off x="5540888" y="3482389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06" name="圖片 10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2841" y="3517567"/>
                <a:ext cx="560189" cy="448347"/>
              </a:xfrm>
              <a:prstGeom prst="rect">
                <a:avLst/>
              </a:prstGeom>
            </p:spPr>
          </p:pic>
          <p:sp>
            <p:nvSpPr>
              <p:cNvPr id="107" name="文字方塊 106"/>
              <p:cNvSpPr txBox="1"/>
              <p:nvPr/>
            </p:nvSpPr>
            <p:spPr>
              <a:xfrm>
                <a:off x="5578250" y="4005242"/>
                <a:ext cx="789370" cy="201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陸裝甲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542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</p:grpSp>
        <p:grpSp>
          <p:nvGrpSpPr>
            <p:cNvPr id="110" name="群組 109"/>
            <p:cNvGrpSpPr/>
            <p:nvPr/>
          </p:nvGrpSpPr>
          <p:grpSpPr>
            <a:xfrm>
              <a:off x="1811650" y="2198413"/>
              <a:ext cx="864096" cy="826248"/>
              <a:chOff x="678402" y="2182056"/>
              <a:chExt cx="864096" cy="826248"/>
            </a:xfrm>
          </p:grpSpPr>
          <p:sp>
            <p:nvSpPr>
              <p:cNvPr id="108" name="橢圓 107"/>
              <p:cNvSpPr/>
              <p:nvPr/>
            </p:nvSpPr>
            <p:spPr>
              <a:xfrm>
                <a:off x="678402" y="2182056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759060" y="2732458"/>
                <a:ext cx="6882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陸機步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269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  <p:pic>
            <p:nvPicPr>
              <p:cNvPr id="109" name="圖片 108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CFEF3"/>
                  </a:clrFrom>
                  <a:clrTo>
                    <a:srgbClr val="FCFEF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654" y="2280287"/>
                <a:ext cx="399475" cy="452167"/>
              </a:xfrm>
              <a:prstGeom prst="rect">
                <a:avLst/>
              </a:prstGeom>
            </p:spPr>
          </p:pic>
        </p:grpSp>
        <p:grpSp>
          <p:nvGrpSpPr>
            <p:cNvPr id="113" name="群組 112"/>
            <p:cNvGrpSpPr/>
            <p:nvPr/>
          </p:nvGrpSpPr>
          <p:grpSpPr>
            <a:xfrm>
              <a:off x="2331902" y="1355572"/>
              <a:ext cx="864096" cy="826248"/>
              <a:chOff x="737008" y="1819557"/>
              <a:chExt cx="864096" cy="826248"/>
            </a:xfrm>
          </p:grpSpPr>
          <p:sp>
            <p:nvSpPr>
              <p:cNvPr id="111" name="橢圓 110"/>
              <p:cNvSpPr/>
              <p:nvPr/>
            </p:nvSpPr>
            <p:spPr>
              <a:xfrm>
                <a:off x="737008" y="181955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27" name="圖片 2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BF9FC"/>
                  </a:clrFrom>
                  <a:clrTo>
                    <a:srgbClr val="FBF9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906" y="1851202"/>
                <a:ext cx="539946" cy="506753"/>
              </a:xfrm>
              <a:prstGeom prst="rect">
                <a:avLst/>
              </a:prstGeom>
            </p:spPr>
          </p:pic>
          <p:sp>
            <p:nvSpPr>
              <p:cNvPr id="112" name="文字方塊 111"/>
              <p:cNvSpPr txBox="1"/>
              <p:nvPr/>
            </p:nvSpPr>
            <p:spPr>
              <a:xfrm>
                <a:off x="779077" y="2378777"/>
                <a:ext cx="772376" cy="1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陸第</a:t>
                </a:r>
                <a:r>
                  <a:rPr lang="en-US" altLang="zh-TW" sz="600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21</a:t>
                </a:r>
                <a:r>
                  <a:rPr lang="zh-TW" altLang="en-US" sz="600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砲指部</a:t>
                </a:r>
              </a:p>
            </p:txBody>
          </p:sp>
        </p:grpSp>
        <p:grpSp>
          <p:nvGrpSpPr>
            <p:cNvPr id="117" name="群組 116"/>
            <p:cNvGrpSpPr/>
            <p:nvPr/>
          </p:nvGrpSpPr>
          <p:grpSpPr>
            <a:xfrm>
              <a:off x="3235360" y="876198"/>
              <a:ext cx="864096" cy="826248"/>
              <a:chOff x="651898" y="1819557"/>
              <a:chExt cx="864096" cy="826248"/>
            </a:xfrm>
          </p:grpSpPr>
          <p:sp>
            <p:nvSpPr>
              <p:cNvPr id="114" name="橢圓 113"/>
              <p:cNvSpPr/>
              <p:nvPr/>
            </p:nvSpPr>
            <p:spPr>
              <a:xfrm>
                <a:off x="651898" y="181955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15" name="圖片 114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898" y="1872516"/>
                <a:ext cx="456017" cy="406443"/>
              </a:xfrm>
              <a:prstGeom prst="rect">
                <a:avLst/>
              </a:prstGeom>
            </p:spPr>
          </p:pic>
          <p:sp>
            <p:nvSpPr>
              <p:cNvPr id="116" name="文字方塊 115"/>
              <p:cNvSpPr txBox="1"/>
              <p:nvPr/>
            </p:nvSpPr>
            <p:spPr>
              <a:xfrm>
                <a:off x="788465" y="2317224"/>
                <a:ext cx="65179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陸軍裝訓部</a:t>
                </a:r>
                <a:endParaRPr lang="en-US" altLang="zh-TW" sz="7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7" name="群組 126"/>
            <p:cNvGrpSpPr/>
            <p:nvPr/>
          </p:nvGrpSpPr>
          <p:grpSpPr>
            <a:xfrm>
              <a:off x="5131978" y="849179"/>
              <a:ext cx="835840" cy="826248"/>
              <a:chOff x="699487" y="774815"/>
              <a:chExt cx="864096" cy="826248"/>
            </a:xfrm>
          </p:grpSpPr>
          <p:sp>
            <p:nvSpPr>
              <p:cNvPr id="124" name="橢圓 123"/>
              <p:cNvSpPr/>
              <p:nvPr/>
            </p:nvSpPr>
            <p:spPr>
              <a:xfrm>
                <a:off x="699487" y="774815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25" name="圖片 124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072" y="829465"/>
                <a:ext cx="416925" cy="459857"/>
              </a:xfrm>
              <a:prstGeom prst="rect">
                <a:avLst/>
              </a:prstGeom>
            </p:spPr>
          </p:pic>
          <p:sp>
            <p:nvSpPr>
              <p:cNvPr id="126" name="文字方塊 125"/>
              <p:cNvSpPr txBox="1"/>
              <p:nvPr/>
            </p:nvSpPr>
            <p:spPr>
              <a:xfrm>
                <a:off x="767932" y="1293086"/>
                <a:ext cx="727204" cy="17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陸飛彈勤務廠</a:t>
                </a:r>
              </a:p>
            </p:txBody>
          </p:sp>
        </p:grpSp>
        <p:grpSp>
          <p:nvGrpSpPr>
            <p:cNvPr id="130" name="群組 129"/>
            <p:cNvGrpSpPr/>
            <p:nvPr/>
          </p:nvGrpSpPr>
          <p:grpSpPr>
            <a:xfrm>
              <a:off x="5931327" y="1365523"/>
              <a:ext cx="864096" cy="826248"/>
              <a:chOff x="7154819" y="1059654"/>
              <a:chExt cx="864096" cy="826248"/>
            </a:xfrm>
          </p:grpSpPr>
          <p:sp>
            <p:nvSpPr>
              <p:cNvPr id="128" name="橢圓 127"/>
              <p:cNvSpPr/>
              <p:nvPr/>
            </p:nvSpPr>
            <p:spPr>
              <a:xfrm>
                <a:off x="7154819" y="1059654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258260" y="1610593"/>
                <a:ext cx="66668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陸特戰指揮部</a:t>
                </a:r>
              </a:p>
            </p:txBody>
          </p:sp>
          <p:pic>
            <p:nvPicPr>
              <p:cNvPr id="129" name="圖片 1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1269" y="1121814"/>
                <a:ext cx="525369" cy="461634"/>
              </a:xfrm>
              <a:prstGeom prst="rect">
                <a:avLst/>
              </a:prstGeom>
            </p:spPr>
          </p:pic>
        </p:grpSp>
        <p:grpSp>
          <p:nvGrpSpPr>
            <p:cNvPr id="133" name="群組 132"/>
            <p:cNvGrpSpPr/>
            <p:nvPr/>
          </p:nvGrpSpPr>
          <p:grpSpPr>
            <a:xfrm>
              <a:off x="6425771" y="2168605"/>
              <a:ext cx="886345" cy="826248"/>
              <a:chOff x="7716865" y="1330610"/>
              <a:chExt cx="886345" cy="826248"/>
            </a:xfrm>
          </p:grpSpPr>
          <p:sp>
            <p:nvSpPr>
              <p:cNvPr id="131" name="橢圓 130"/>
              <p:cNvSpPr/>
              <p:nvPr/>
            </p:nvSpPr>
            <p:spPr>
              <a:xfrm>
                <a:off x="7716865" y="1330610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文字方塊 89"/>
              <p:cNvSpPr txBox="1"/>
              <p:nvPr/>
            </p:nvSpPr>
            <p:spPr>
              <a:xfrm>
                <a:off x="7716866" y="1854102"/>
                <a:ext cx="886344" cy="22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新細明體" panose="02020500000000000000" pitchFamily="18" charset="-120"/>
                    <a:cs typeface="Arial" panose="020B0604020202020204" pitchFamily="34" charset="0"/>
                  </a:rPr>
                  <a:t>陸航空</a:t>
                </a:r>
                <a:r>
                  <a:rPr kumimoji="0" lang="en-US" altLang="zh-TW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新細明體" panose="02020500000000000000" pitchFamily="18" charset="-120"/>
                    <a:cs typeface="Arial" panose="020B0604020202020204" pitchFamily="34" charset="0"/>
                  </a:rPr>
                  <a:t>601</a:t>
                </a:r>
                <a:r>
                  <a:rPr kumimoji="0" lang="zh-TW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新細明體" panose="02020500000000000000" pitchFamily="18" charset="-120"/>
                    <a:cs typeface="Arial" panose="020B0604020202020204" pitchFamily="34" charset="0"/>
                  </a:rPr>
                  <a:t>旅</a:t>
                </a:r>
                <a:endParaRPr kumimoji="0" lang="zh-TW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新細明體" panose="02020500000000000000" pitchFamily="18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32" name="圖片 131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0232" y="1355572"/>
                <a:ext cx="497361" cy="527707"/>
              </a:xfrm>
              <a:prstGeom prst="rect">
                <a:avLst/>
              </a:prstGeom>
            </p:spPr>
          </p:pic>
        </p:grpSp>
        <p:grpSp>
          <p:nvGrpSpPr>
            <p:cNvPr id="136" name="群組 135"/>
            <p:cNvGrpSpPr/>
            <p:nvPr/>
          </p:nvGrpSpPr>
          <p:grpSpPr>
            <a:xfrm>
              <a:off x="6674451" y="3100193"/>
              <a:ext cx="864096" cy="826248"/>
              <a:chOff x="7565944" y="2497916"/>
              <a:chExt cx="864096" cy="826248"/>
            </a:xfrm>
          </p:grpSpPr>
          <p:sp>
            <p:nvSpPr>
              <p:cNvPr id="134" name="橢圓 133"/>
              <p:cNvSpPr/>
              <p:nvPr/>
            </p:nvSpPr>
            <p:spPr>
              <a:xfrm>
                <a:off x="7565944" y="2497916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7649191" y="3107436"/>
                <a:ext cx="69712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</a:t>
                </a:r>
                <a:r>
                  <a:rPr lang="en-US" altLang="zh-TW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</a:t>
                </a:r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砲指部</a:t>
                </a:r>
              </a:p>
            </p:txBody>
          </p:sp>
          <p:pic>
            <p:nvPicPr>
              <p:cNvPr id="135" name="圖片 134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397" y="2565973"/>
                <a:ext cx="624713" cy="565738"/>
              </a:xfrm>
              <a:prstGeom prst="rect">
                <a:avLst/>
              </a:prstGeom>
            </p:spPr>
          </p:pic>
        </p:grpSp>
        <p:grpSp>
          <p:nvGrpSpPr>
            <p:cNvPr id="139" name="群組 138"/>
            <p:cNvGrpSpPr/>
            <p:nvPr/>
          </p:nvGrpSpPr>
          <p:grpSpPr>
            <a:xfrm>
              <a:off x="6571768" y="4062419"/>
              <a:ext cx="864096" cy="826248"/>
              <a:chOff x="7760632" y="3790742"/>
              <a:chExt cx="864096" cy="826248"/>
            </a:xfrm>
          </p:grpSpPr>
          <p:sp>
            <p:nvSpPr>
              <p:cNvPr id="137" name="橢圓 136"/>
              <p:cNvSpPr/>
              <p:nvPr/>
            </p:nvSpPr>
            <p:spPr>
              <a:xfrm>
                <a:off x="7760632" y="3790742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4288" y="3872050"/>
                <a:ext cx="526583" cy="449646"/>
              </a:xfrm>
              <a:prstGeom prst="rect">
                <a:avLst/>
              </a:prstGeom>
            </p:spPr>
          </p:pic>
          <p:sp>
            <p:nvSpPr>
              <p:cNvPr id="138" name="文字方塊 137"/>
              <p:cNvSpPr txBox="1"/>
              <p:nvPr/>
            </p:nvSpPr>
            <p:spPr>
              <a:xfrm>
                <a:off x="7854321" y="4317855"/>
                <a:ext cx="706518" cy="20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陸裝甲</a:t>
                </a:r>
                <a:r>
                  <a:rPr lang="en-US" altLang="zh-TW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586</a:t>
                </a:r>
                <a:r>
                  <a:rPr lang="zh-TW" altLang="en-US" sz="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旅</a:t>
                </a:r>
              </a:p>
            </p:txBody>
          </p:sp>
        </p:grpSp>
        <p:grpSp>
          <p:nvGrpSpPr>
            <p:cNvPr id="142" name="群組 141"/>
            <p:cNvGrpSpPr/>
            <p:nvPr/>
          </p:nvGrpSpPr>
          <p:grpSpPr>
            <a:xfrm>
              <a:off x="5263680" y="5390664"/>
              <a:ext cx="864096" cy="826248"/>
              <a:chOff x="7555631" y="4307637"/>
              <a:chExt cx="864096" cy="826248"/>
            </a:xfrm>
          </p:grpSpPr>
          <p:sp>
            <p:nvSpPr>
              <p:cNvPr id="140" name="橢圓 139"/>
              <p:cNvSpPr/>
              <p:nvPr/>
            </p:nvSpPr>
            <p:spPr>
              <a:xfrm>
                <a:off x="7555631" y="430763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85" name="圖片 84"/>
              <p:cNvPicPr>
                <a:picLocks noChangeAspect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8962" y="4368550"/>
                <a:ext cx="472758" cy="496613"/>
              </a:xfrm>
              <a:prstGeom prst="rect">
                <a:avLst/>
              </a:prstGeom>
            </p:spPr>
          </p:pic>
          <p:sp>
            <p:nvSpPr>
              <p:cNvPr id="141" name="文字方塊 140"/>
              <p:cNvSpPr txBox="1"/>
              <p:nvPr/>
            </p:nvSpPr>
            <p:spPr>
              <a:xfrm>
                <a:off x="7660655" y="4865163"/>
                <a:ext cx="6741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空軍第二聯隊</a:t>
                </a:r>
              </a:p>
            </p:txBody>
          </p:sp>
        </p:grpSp>
        <p:grpSp>
          <p:nvGrpSpPr>
            <p:cNvPr id="145" name="群組 144"/>
            <p:cNvGrpSpPr/>
            <p:nvPr/>
          </p:nvGrpSpPr>
          <p:grpSpPr>
            <a:xfrm>
              <a:off x="4161710" y="5672693"/>
              <a:ext cx="873664" cy="826248"/>
              <a:chOff x="7730743" y="4703517"/>
              <a:chExt cx="873664" cy="826248"/>
            </a:xfrm>
          </p:grpSpPr>
          <p:sp>
            <p:nvSpPr>
              <p:cNvPr id="143" name="橢圓 142"/>
              <p:cNvSpPr/>
              <p:nvPr/>
            </p:nvSpPr>
            <p:spPr>
              <a:xfrm>
                <a:off x="7730743" y="4703517"/>
                <a:ext cx="864096" cy="8262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72" name="圖片 7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6486" y="5214986"/>
                <a:ext cx="867921" cy="201918"/>
              </a:xfrm>
              <a:prstGeom prst="rect">
                <a:avLst/>
              </a:prstGeom>
            </p:spPr>
          </p:pic>
          <p:pic>
            <p:nvPicPr>
              <p:cNvPr id="144" name="圖片 14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728" y="4736828"/>
                <a:ext cx="681436" cy="564380"/>
              </a:xfrm>
              <a:prstGeom prst="rect">
                <a:avLst/>
              </a:prstGeom>
            </p:spPr>
          </p:pic>
        </p:grpSp>
        <p:grpSp>
          <p:nvGrpSpPr>
            <p:cNvPr id="158" name="群組 157"/>
            <p:cNvGrpSpPr/>
            <p:nvPr/>
          </p:nvGrpSpPr>
          <p:grpSpPr>
            <a:xfrm>
              <a:off x="6090147" y="4846267"/>
              <a:ext cx="864096" cy="826248"/>
              <a:chOff x="424277" y="1227469"/>
              <a:chExt cx="864096" cy="826248"/>
            </a:xfrm>
          </p:grpSpPr>
          <p:grpSp>
            <p:nvGrpSpPr>
              <p:cNvPr id="159" name="群組 158"/>
              <p:cNvGrpSpPr/>
              <p:nvPr/>
            </p:nvGrpSpPr>
            <p:grpSpPr>
              <a:xfrm>
                <a:off x="424277" y="1227469"/>
                <a:ext cx="864096" cy="826248"/>
                <a:chOff x="737008" y="1819557"/>
                <a:chExt cx="864096" cy="826248"/>
              </a:xfrm>
            </p:grpSpPr>
            <p:sp>
              <p:nvSpPr>
                <p:cNvPr id="161" name="橢圓 160"/>
                <p:cNvSpPr/>
                <p:nvPr/>
              </p:nvSpPr>
              <p:spPr>
                <a:xfrm>
                  <a:off x="737008" y="1819557"/>
                  <a:ext cx="864096" cy="826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2" name="文字方塊 161"/>
                <p:cNvSpPr txBox="1"/>
                <p:nvPr/>
              </p:nvSpPr>
              <p:spPr>
                <a:xfrm>
                  <a:off x="779077" y="2378777"/>
                  <a:ext cx="772376" cy="185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海軍陸戰</a:t>
                  </a:r>
                  <a:r>
                    <a:rPr lang="en-US" altLang="zh-TW" sz="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66</a:t>
                  </a:r>
                  <a:r>
                    <a:rPr lang="zh-TW" altLang="en-US" sz="6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旅</a:t>
                  </a:r>
                </a:p>
              </p:txBody>
            </p:sp>
          </p:grpSp>
          <p:pic>
            <p:nvPicPr>
              <p:cNvPr id="160" name="圖片 15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90" y="1316790"/>
                <a:ext cx="478687" cy="492826"/>
              </a:xfrm>
              <a:prstGeom prst="rect">
                <a:avLst/>
              </a:prstGeom>
            </p:spPr>
          </p:pic>
        </p:grpSp>
        <p:pic>
          <p:nvPicPr>
            <p:cNvPr id="163" name="圖片 1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746" y="1826943"/>
              <a:ext cx="2878173" cy="23580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4" name="文字方塊 163"/>
            <p:cNvSpPr txBox="1"/>
            <p:nvPr/>
          </p:nvSpPr>
          <p:spPr>
            <a:xfrm>
              <a:off x="2878555" y="4275902"/>
              <a:ext cx="33905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TW" altLang="en-US" sz="14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國軍人才培育中心</a:t>
              </a:r>
              <a:endParaRPr lang="en-US" altLang="zh-TW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ts val="2000"/>
                </a:lnSpc>
              </a:pPr>
              <a:r>
                <a:rPr lang="en-US" altLang="zh-TW" sz="14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Talent  Cultivation  Center  of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zh-TW" sz="14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National  Armed  Forces</a:t>
              </a:r>
              <a:endParaRPr lang="zh-TW" alt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20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8338" y="2617424"/>
            <a:ext cx="4975662" cy="127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空軍機校專科</a:t>
            </a:r>
            <a:r>
              <a:rPr lang="en-US" altLang="zh-TW" sz="2400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73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年班</a:t>
            </a: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空軍機械學校正規班</a:t>
            </a:r>
            <a:r>
              <a:rPr lang="en-US" altLang="zh-TW" sz="2400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79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年班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警備學校動幹班</a:t>
            </a:r>
            <a:r>
              <a:rPr lang="en-US" altLang="zh-TW" sz="2400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40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期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79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銘傳大學管理科學研究所</a:t>
            </a:r>
            <a:r>
              <a:rPr lang="en-US" altLang="zh-TW" sz="2400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92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年班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68338" y="4221088"/>
            <a:ext cx="4975662" cy="1639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空通航聯隊人行組組長。</a:t>
            </a: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空軍作戰指揮部人行處副處長。</a:t>
            </a: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空軍總部人軍處人勤組副組長。</a:t>
            </a: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空軍教準部人行處處長。</a:t>
            </a: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國防部人次室副處長。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明新科大企業管理系老師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04027" y="776689"/>
            <a:ext cx="4535946" cy="472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國軍人才培育中心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0C7C5B2-5357-8042-07E4-7AA48CF56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5" b="3052"/>
          <a:stretch/>
        </p:blipFill>
        <p:spPr>
          <a:xfrm>
            <a:off x="1186776" y="1639324"/>
            <a:ext cx="2806490" cy="4093932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BEFCDF78-4FEE-4634-8D2E-E5893BA5A723}"/>
              </a:ext>
            </a:extLst>
          </p:cNvPr>
          <p:cNvSpPr txBox="1">
            <a:spLocks/>
          </p:cNvSpPr>
          <p:nvPr/>
        </p:nvSpPr>
        <p:spPr bwMode="auto">
          <a:xfrm>
            <a:off x="4211960" y="1639323"/>
            <a:ext cx="269042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主任李鍾珩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22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8338" y="2617424"/>
            <a:ext cx="4975662" cy="1534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空軍航空技術學院氣象電子科</a:t>
            </a: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台北商業技術學院應用學系</a:t>
            </a: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國防大學管理學院資源與決策所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元智大學管理博士</a:t>
            </a:r>
          </a:p>
          <a:p>
            <a:pPr>
              <a:lnSpc>
                <a:spcPts val="2250"/>
              </a:lnSpc>
            </a:pP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68338" y="4221088"/>
            <a:ext cx="4975662" cy="138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空軍司令部人軍處士官長。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空軍氣象聯隊氣象士官長。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國防部人次室士官長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空軍防空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501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營士官長。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明新科大企業管理系老師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04027" y="776689"/>
            <a:ext cx="4535946" cy="472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國軍人才培育中心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FCDF78-4FEE-4634-8D2E-E5893BA5A723}"/>
              </a:ext>
            </a:extLst>
          </p:cNvPr>
          <p:cNvSpPr txBox="1">
            <a:spLocks/>
          </p:cNvSpPr>
          <p:nvPr/>
        </p:nvSpPr>
        <p:spPr bwMode="auto">
          <a:xfrm>
            <a:off x="4211960" y="1639323"/>
            <a:ext cx="269042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助理管理師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D3EBB03-56E7-4E58-A7DF-3FA0D5969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893221" cy="38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8338" y="2617424"/>
            <a:ext cx="4975662" cy="68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明新科大資工系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250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明新科大企管系研究生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68338" y="4221088"/>
            <a:ext cx="4975662" cy="61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優佾科技維修工程師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2025"/>
              </a:lnSpc>
            </a:pP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明新科大推廣教育中心</a:t>
            </a:r>
          </a:p>
        </p:txBody>
      </p:sp>
      <p:sp>
        <p:nvSpPr>
          <p:cNvPr id="11" name="矩形 10"/>
          <p:cNvSpPr/>
          <p:nvPr/>
        </p:nvSpPr>
        <p:spPr>
          <a:xfrm>
            <a:off x="2304027" y="776689"/>
            <a:ext cx="4535946" cy="472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國軍人才培育中心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FCDF78-4FEE-4634-8D2E-E5893BA5A723}"/>
              </a:ext>
            </a:extLst>
          </p:cNvPr>
          <p:cNvSpPr txBox="1">
            <a:spLocks/>
          </p:cNvSpPr>
          <p:nvPr/>
        </p:nvSpPr>
        <p:spPr bwMode="auto">
          <a:xfrm>
            <a:off x="4211960" y="1639323"/>
            <a:ext cx="2690421" cy="577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助理管理師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538B94-D161-4C55-BF5B-00034370D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29684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184482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参、講習大綱</a:t>
            </a:r>
            <a:endParaRPr lang="zh-TW" altLang="en-US" sz="4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7C01A2D-2157-469F-8BC2-3F5AF3D35F19}"/>
              </a:ext>
            </a:extLst>
          </p:cNvPr>
          <p:cNvSpPr txBox="1"/>
          <p:nvPr/>
        </p:nvSpPr>
        <p:spPr>
          <a:xfrm>
            <a:off x="683568" y="407707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chemeClr val="bg1"/>
                </a:solidFill>
              </a:rPr>
              <a:t>1.</a:t>
            </a:r>
            <a:r>
              <a:rPr lang="zh-TW" altLang="en-US" sz="2200" dirty="0">
                <a:solidFill>
                  <a:schemeClr val="bg1"/>
                </a:solidFill>
              </a:rPr>
              <a:t>國防部</a:t>
            </a:r>
            <a:r>
              <a:rPr lang="en-US" altLang="zh-TW" sz="2200" dirty="0">
                <a:solidFill>
                  <a:schemeClr val="bg1"/>
                </a:solidFill>
              </a:rPr>
              <a:t>112</a:t>
            </a:r>
            <a:r>
              <a:rPr lang="zh-TW" altLang="en-US" sz="2200" dirty="0">
                <a:solidFill>
                  <a:schemeClr val="bg1"/>
                </a:solidFill>
              </a:rPr>
              <a:t>年</a:t>
            </a:r>
            <a:r>
              <a:rPr lang="en-US" altLang="zh-TW" sz="2200" dirty="0">
                <a:solidFill>
                  <a:schemeClr val="bg1"/>
                </a:solidFill>
              </a:rPr>
              <a:t>10</a:t>
            </a:r>
            <a:r>
              <a:rPr lang="zh-TW" altLang="en-US" sz="2200" dirty="0">
                <a:solidFill>
                  <a:schemeClr val="bg1"/>
                </a:solidFill>
              </a:rPr>
              <a:t>月</a:t>
            </a:r>
            <a:r>
              <a:rPr lang="en-US" altLang="zh-TW" sz="2200" dirty="0">
                <a:solidFill>
                  <a:schemeClr val="bg1"/>
                </a:solidFill>
              </a:rPr>
              <a:t>24</a:t>
            </a:r>
            <a:r>
              <a:rPr lang="zh-TW" altLang="en-US" sz="2200" dirty="0">
                <a:solidFill>
                  <a:schemeClr val="bg1"/>
                </a:solidFill>
              </a:rPr>
              <a:t>日國人培育字</a:t>
            </a:r>
            <a:r>
              <a:rPr lang="en-US" altLang="zh-TW" sz="2200" dirty="0">
                <a:solidFill>
                  <a:schemeClr val="bg1"/>
                </a:solidFill>
              </a:rPr>
              <a:t>11202921661</a:t>
            </a:r>
            <a:r>
              <a:rPr lang="zh-TW" altLang="en-US" sz="2200" dirty="0">
                <a:solidFill>
                  <a:schemeClr val="bg1"/>
                </a:solidFill>
              </a:rPr>
              <a:t>號函。</a:t>
            </a:r>
            <a:endParaRPr lang="en-US" altLang="zh-TW" sz="2200" dirty="0">
              <a:solidFill>
                <a:schemeClr val="bg1"/>
              </a:solidFill>
            </a:endParaRPr>
          </a:p>
          <a:p>
            <a:r>
              <a:rPr lang="en-US" altLang="zh-TW" sz="2200" dirty="0">
                <a:solidFill>
                  <a:schemeClr val="bg1"/>
                </a:solidFill>
              </a:rPr>
              <a:t>2.</a:t>
            </a:r>
            <a:r>
              <a:rPr lang="zh-TW" altLang="en-US" sz="2200" dirty="0">
                <a:solidFill>
                  <a:schemeClr val="bg1"/>
                </a:solidFill>
              </a:rPr>
              <a:t>陸軍司令部</a:t>
            </a:r>
            <a:r>
              <a:rPr lang="en-US" altLang="zh-TW" sz="2200" dirty="0">
                <a:solidFill>
                  <a:schemeClr val="bg1"/>
                </a:solidFill>
              </a:rPr>
              <a:t>112</a:t>
            </a:r>
            <a:r>
              <a:rPr lang="zh-TW" altLang="en-US" sz="2200" dirty="0">
                <a:solidFill>
                  <a:schemeClr val="bg1"/>
                </a:solidFill>
              </a:rPr>
              <a:t>年</a:t>
            </a:r>
            <a:r>
              <a:rPr lang="en-US" altLang="zh-TW" sz="2200" dirty="0">
                <a:solidFill>
                  <a:schemeClr val="bg1"/>
                </a:solidFill>
              </a:rPr>
              <a:t>10</a:t>
            </a:r>
            <a:r>
              <a:rPr lang="zh-TW" altLang="en-US" sz="2200" dirty="0">
                <a:solidFill>
                  <a:schemeClr val="bg1"/>
                </a:solidFill>
              </a:rPr>
              <a:t>月</a:t>
            </a:r>
            <a:r>
              <a:rPr lang="en-US" altLang="zh-TW" sz="2200" dirty="0">
                <a:solidFill>
                  <a:schemeClr val="bg1"/>
                </a:solidFill>
              </a:rPr>
              <a:t>31</a:t>
            </a:r>
            <a:r>
              <a:rPr lang="zh-TW" altLang="en-US" sz="2200" dirty="0">
                <a:solidFill>
                  <a:schemeClr val="bg1"/>
                </a:solidFill>
              </a:rPr>
              <a:t>日國陸人培育字</a:t>
            </a:r>
            <a:r>
              <a:rPr lang="en-US" altLang="zh-TW" sz="2200" dirty="0">
                <a:solidFill>
                  <a:schemeClr val="bg1"/>
                </a:solidFill>
              </a:rPr>
              <a:t>1120199782</a:t>
            </a:r>
            <a:r>
              <a:rPr lang="zh-TW" altLang="en-US" sz="2200" dirty="0">
                <a:solidFill>
                  <a:schemeClr val="bg1"/>
                </a:solidFill>
              </a:rPr>
              <a:t>號函</a:t>
            </a:r>
          </a:p>
        </p:txBody>
      </p:sp>
    </p:spTree>
    <p:extLst>
      <p:ext uri="{BB962C8B-B14F-4D97-AF65-F5344CB8AC3E}">
        <p14:creationId xmlns:p14="http://schemas.microsoft.com/office/powerpoint/2010/main" val="23013755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向天歌PP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1C8EE4"/>
      </a:accent3>
      <a:accent4>
        <a:srgbClr val="73446C"/>
      </a:accent4>
      <a:accent5>
        <a:srgbClr val="A5CA36"/>
      </a:accent5>
      <a:accent6>
        <a:srgbClr val="C1C7D0"/>
      </a:accent6>
      <a:hlink>
        <a:srgbClr val="F33B48"/>
      </a:hlink>
      <a:folHlink>
        <a:srgbClr val="FFC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1774</Words>
  <Application>Microsoft Office PowerPoint</Application>
  <PresentationFormat>如螢幕大小 (4:3)</PresentationFormat>
  <Paragraphs>246</Paragraphs>
  <Slides>56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56</vt:i4>
      </vt:variant>
    </vt:vector>
  </HeadingPairs>
  <TitlesOfParts>
    <vt:vector size="67" baseType="lpstr">
      <vt:lpstr>Adobe 繁黑體 Std B</vt:lpstr>
      <vt:lpstr>微軟正黑體</vt:lpstr>
      <vt:lpstr>標楷體</vt:lpstr>
      <vt:lpstr>Arial</vt:lpstr>
      <vt:lpstr>Arial Black</vt:lpstr>
      <vt:lpstr>Calibri</vt:lpstr>
      <vt:lpstr>Calibri Light</vt:lpstr>
      <vt:lpstr>Lato</vt:lpstr>
      <vt:lpstr>1_Office 主题</vt:lpstr>
      <vt:lpstr>Office Theme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TronClass 數位學習平台系統 </vt:lpstr>
      <vt:lpstr>課程使用</vt:lpstr>
      <vt:lpstr>老師操作（上傳檔案、教材、測驗、影音）</vt:lpstr>
      <vt:lpstr>教師督課</vt:lpstr>
      <vt:lpstr>課程完成度</vt:lpstr>
      <vt:lpstr>YouTube掛載連結</vt:lpstr>
      <vt:lpstr>YouTube上傳影片</vt:lpstr>
      <vt:lpstr>影片設定（名稱）</vt:lpstr>
      <vt:lpstr>影片設定（非兒童）</vt:lpstr>
      <vt:lpstr>影片設定（不公開）&amp;複製影片連結</vt:lpstr>
      <vt:lpstr>新增創客學習活動（影音教材）</vt:lpstr>
      <vt:lpstr>同學觀看介面（必須透過紀錄學習歷程）</vt:lpstr>
      <vt:lpstr>重要提醒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王俊泰</cp:lastModifiedBy>
  <cp:revision>322</cp:revision>
  <cp:lastPrinted>2023-08-30T01:49:39Z</cp:lastPrinted>
  <dcterms:created xsi:type="dcterms:W3CDTF">2022-10-06T20:00:07Z</dcterms:created>
  <dcterms:modified xsi:type="dcterms:W3CDTF">2024-02-20T01:06:54Z</dcterms:modified>
</cp:coreProperties>
</file>