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g" ContentType="image/jpeg"/>
  <Override PartName="/ppt/media/image31.jpg" ContentType="image/jpeg"/>
  <Override PartName="/ppt/media/image32.jpg" ContentType="image/jpeg"/>
  <Override PartName="/ppt/media/image33.jpg" ContentType="image/jpeg"/>
  <Override PartName="/ppt/notesSlides/notesSlide5.xml" ContentType="application/vnd.openxmlformats-officedocument.presentationml.notesSlide+xml"/>
  <Override PartName="/ppt/media/image4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57"/>
  </p:notesMasterIdLst>
  <p:handoutMasterIdLst>
    <p:handoutMasterId r:id="rId58"/>
  </p:handoutMasterIdLst>
  <p:sldIdLst>
    <p:sldId id="261" r:id="rId3"/>
    <p:sldId id="339" r:id="rId4"/>
    <p:sldId id="340" r:id="rId5"/>
    <p:sldId id="341" r:id="rId6"/>
    <p:sldId id="364" r:id="rId7"/>
    <p:sldId id="359" r:id="rId8"/>
    <p:sldId id="360" r:id="rId9"/>
    <p:sldId id="362" r:id="rId10"/>
    <p:sldId id="343" r:id="rId11"/>
    <p:sldId id="331" r:id="rId12"/>
    <p:sldId id="332" r:id="rId13"/>
    <p:sldId id="318" r:id="rId14"/>
    <p:sldId id="319" r:id="rId15"/>
    <p:sldId id="322" r:id="rId16"/>
    <p:sldId id="307" r:id="rId17"/>
    <p:sldId id="333" r:id="rId18"/>
    <p:sldId id="327" r:id="rId19"/>
    <p:sldId id="266" r:id="rId20"/>
    <p:sldId id="267" r:id="rId21"/>
    <p:sldId id="284" r:id="rId22"/>
    <p:sldId id="270" r:id="rId23"/>
    <p:sldId id="271" r:id="rId24"/>
    <p:sldId id="285" r:id="rId25"/>
    <p:sldId id="286" r:id="rId26"/>
    <p:sldId id="287" r:id="rId27"/>
    <p:sldId id="288" r:id="rId28"/>
    <p:sldId id="289" r:id="rId29"/>
    <p:sldId id="290" r:id="rId30"/>
    <p:sldId id="291" r:id="rId31"/>
    <p:sldId id="292" r:id="rId32"/>
    <p:sldId id="334" r:id="rId33"/>
    <p:sldId id="326" r:id="rId34"/>
    <p:sldId id="257" r:id="rId35"/>
    <p:sldId id="258" r:id="rId36"/>
    <p:sldId id="259" r:id="rId37"/>
    <p:sldId id="260" r:id="rId38"/>
    <p:sldId id="335" r:id="rId39"/>
    <p:sldId id="316" r:id="rId40"/>
    <p:sldId id="323" r:id="rId41"/>
    <p:sldId id="324" r:id="rId42"/>
    <p:sldId id="325" r:id="rId43"/>
    <p:sldId id="336" r:id="rId44"/>
    <p:sldId id="317" r:id="rId45"/>
    <p:sldId id="329" r:id="rId46"/>
    <p:sldId id="330" r:id="rId47"/>
    <p:sldId id="328" r:id="rId48"/>
    <p:sldId id="337" r:id="rId49"/>
    <p:sldId id="338" r:id="rId50"/>
    <p:sldId id="315" r:id="rId51"/>
    <p:sldId id="344" r:id="rId52"/>
    <p:sldId id="345" r:id="rId53"/>
    <p:sldId id="346" r:id="rId54"/>
    <p:sldId id="365" r:id="rId55"/>
    <p:sldId id="314" r:id="rId56"/>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42" autoAdjust="0"/>
    <p:restoredTop sz="86411" autoAdjust="0"/>
  </p:normalViewPr>
  <p:slideViewPr>
    <p:cSldViewPr>
      <p:cViewPr varScale="1">
        <p:scale>
          <a:sx n="106" d="100"/>
          <a:sy n="106" d="100"/>
        </p:scale>
        <p:origin x="1278"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F28060F-E1EC-490E-B2F4-65F5C2B78BE8}" type="datetimeFigureOut">
              <a:rPr lang="zh-TW" altLang="en-US" smtClean="0"/>
              <a:t>2024/9/6</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AAF7BF-C00B-4404-8A4D-40EC786D71E8}" type="slidenum">
              <a:rPr lang="zh-TW" altLang="en-US" smtClean="0"/>
              <a:t>‹#›</a:t>
            </a:fld>
            <a:endParaRPr lang="zh-TW" altLang="en-US"/>
          </a:p>
        </p:txBody>
      </p:sp>
    </p:spTree>
    <p:extLst>
      <p:ext uri="{BB962C8B-B14F-4D97-AF65-F5344CB8AC3E}">
        <p14:creationId xmlns:p14="http://schemas.microsoft.com/office/powerpoint/2010/main" val="3872607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32C336B-1E54-4E97-A483-64369F82B5F7}" type="datetimeFigureOut">
              <a:rPr lang="zh-TW" altLang="en-US" smtClean="0"/>
              <a:t>2024/9/6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9974DC6-F3E2-4EA6-A1E2-6B803F9656FF}" type="slidenum">
              <a:rPr lang="zh-TW" altLang="en-US" smtClean="0"/>
              <a:t>‹#›</a:t>
            </a:fld>
            <a:endParaRPr lang="zh-TW" altLang="en-US"/>
          </a:p>
        </p:txBody>
      </p:sp>
    </p:spTree>
    <p:extLst>
      <p:ext uri="{BB962C8B-B14F-4D97-AF65-F5344CB8AC3E}">
        <p14:creationId xmlns:p14="http://schemas.microsoft.com/office/powerpoint/2010/main" val="94700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9974DC6-F3E2-4EA6-A1E2-6B803F9656FF}" type="slidenum">
              <a:rPr lang="zh-TW" altLang="en-US" smtClean="0"/>
              <a:t>1</a:t>
            </a:fld>
            <a:endParaRPr lang="zh-TW" altLang="en-US"/>
          </a:p>
        </p:txBody>
      </p:sp>
    </p:spTree>
    <p:extLst>
      <p:ext uri="{BB962C8B-B14F-4D97-AF65-F5344CB8AC3E}">
        <p14:creationId xmlns:p14="http://schemas.microsoft.com/office/powerpoint/2010/main" val="14346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83A3506-0937-4845-B89C-0A2CD9111B4A}"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338921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83A3506-0937-4845-B89C-0A2CD9111B4A}" type="slidenum">
              <a:rPr lang="zh-TW" altLang="en-US" smtClean="0">
                <a:solidFill>
                  <a:prstClr val="black"/>
                </a:solidFill>
              </a:rPr>
              <a:pPr/>
              <a:t>7</a:t>
            </a:fld>
            <a:endParaRPr lang="zh-TW" altLang="en-US">
              <a:solidFill>
                <a:prstClr val="black"/>
              </a:solidFill>
            </a:endParaRPr>
          </a:p>
        </p:txBody>
      </p:sp>
    </p:spTree>
    <p:extLst>
      <p:ext uri="{BB962C8B-B14F-4D97-AF65-F5344CB8AC3E}">
        <p14:creationId xmlns:p14="http://schemas.microsoft.com/office/powerpoint/2010/main" val="394364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83A3506-0937-4845-B89C-0A2CD9111B4A}" type="slidenum">
              <a:rPr lang="zh-TW" altLang="en-US" smtClean="0">
                <a:solidFill>
                  <a:prstClr val="black"/>
                </a:solidFill>
              </a:rPr>
              <a:pPr/>
              <a:t>8</a:t>
            </a:fld>
            <a:endParaRPr lang="zh-TW" altLang="en-US">
              <a:solidFill>
                <a:prstClr val="black"/>
              </a:solidFill>
            </a:endParaRPr>
          </a:p>
        </p:txBody>
      </p:sp>
    </p:spTree>
    <p:extLst>
      <p:ext uri="{BB962C8B-B14F-4D97-AF65-F5344CB8AC3E}">
        <p14:creationId xmlns:p14="http://schemas.microsoft.com/office/powerpoint/2010/main" val="224613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974DC6-F3E2-4EA6-A1E2-6B803F9656FF}" type="slidenum">
              <a:rPr lang="zh-TW" altLang="en-US" smtClean="0"/>
              <a:t>54</a:t>
            </a:fld>
            <a:endParaRPr lang="zh-TW" altLang="en-US"/>
          </a:p>
        </p:txBody>
      </p:sp>
    </p:spTree>
    <p:extLst>
      <p:ext uri="{BB962C8B-B14F-4D97-AF65-F5344CB8AC3E}">
        <p14:creationId xmlns:p14="http://schemas.microsoft.com/office/powerpoint/2010/main" val="326198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6356353"/>
            <a:ext cx="2057400" cy="365125"/>
          </a:xfrm>
          <a:prstGeom prst="rect">
            <a:avLst/>
          </a:prstGeom>
        </p:spPr>
        <p:txBody>
          <a:bodyPr/>
          <a:lstStyle/>
          <a:p>
            <a:pPr>
              <a:defRPr/>
            </a:pPr>
            <a:fld id="{A19EC39E-9D0D-43A1-83CE-E37013F5727F}" type="datetimeFigureOut">
              <a:rPr lang="zh-CN" altLang="en-US" sz="1200">
                <a:solidFill>
                  <a:srgbClr val="445469">
                    <a:tint val="75000"/>
                  </a:srgbClr>
                </a:solidFill>
              </a:rPr>
              <a:pPr>
                <a:defRPr/>
              </a:pPr>
              <a:t>2024/9/6</a:t>
            </a:fld>
            <a:endParaRPr lang="zh-CN" altLang="en-US" sz="1200">
              <a:solidFill>
                <a:srgbClr val="445469">
                  <a:tint val="75000"/>
                </a:srgbClr>
              </a:solidFill>
            </a:endParaRPr>
          </a:p>
        </p:txBody>
      </p:sp>
      <p:sp>
        <p:nvSpPr>
          <p:cNvPr id="5" name="页脚占位符 4"/>
          <p:cNvSpPr>
            <a:spLocks noGrp="1"/>
          </p:cNvSpPr>
          <p:nvPr>
            <p:ph type="ftr" sz="quarter" idx="11"/>
          </p:nvPr>
        </p:nvSpPr>
        <p:spPr>
          <a:xfrm>
            <a:off x="3028950" y="6356353"/>
            <a:ext cx="3086100" cy="365125"/>
          </a:xfrm>
          <a:prstGeom prst="rect">
            <a:avLst/>
          </a:prstGeom>
        </p:spPr>
        <p:txBody>
          <a:bodyPr/>
          <a:lstStyle/>
          <a:p>
            <a:pPr algn="ctr">
              <a:defRPr/>
            </a:pPr>
            <a:endParaRPr lang="zh-CN" altLang="en-US" sz="1200">
              <a:solidFill>
                <a:srgbClr val="445469">
                  <a:tint val="75000"/>
                </a:srgbClr>
              </a:solidFill>
            </a:endParaRPr>
          </a:p>
        </p:txBody>
      </p:sp>
      <p:sp>
        <p:nvSpPr>
          <p:cNvPr id="6" name="灯片编号占位符 5"/>
          <p:cNvSpPr>
            <a:spLocks noGrp="1"/>
          </p:cNvSpPr>
          <p:nvPr>
            <p:ph type="sldNum" sz="quarter" idx="12"/>
          </p:nvPr>
        </p:nvSpPr>
        <p:spPr>
          <a:xfrm>
            <a:off x="6457950" y="6356353"/>
            <a:ext cx="2057400" cy="365125"/>
          </a:xfrm>
          <a:prstGeom prst="rect">
            <a:avLst/>
          </a:prstGeom>
        </p:spPr>
        <p:txBody>
          <a:bodyPr/>
          <a:lstStyle/>
          <a:p>
            <a:pPr algn="r">
              <a:defRPr/>
            </a:pPr>
            <a:fld id="{5D84FD02-6AD0-48A1-83C9-886E50CA9552}" type="slidenum">
              <a:rPr lang="zh-CN" altLang="en-US" sz="1200">
                <a:solidFill>
                  <a:srgbClr val="445469">
                    <a:tint val="75000"/>
                  </a:srgbClr>
                </a:solidFill>
              </a:rPr>
              <a:pPr algn="r">
                <a:defRPr/>
              </a:pPr>
              <a:t>‹#›</a:t>
            </a:fld>
            <a:endParaRPr lang="zh-CN" altLang="en-US" sz="1200">
              <a:solidFill>
                <a:srgbClr val="445469">
                  <a:tint val="75000"/>
                </a:srgbClr>
              </a:solidFill>
            </a:endParaRPr>
          </a:p>
        </p:txBody>
      </p:sp>
    </p:spTree>
    <p:extLst>
      <p:ext uri="{BB962C8B-B14F-4D97-AF65-F5344CB8AC3E}">
        <p14:creationId xmlns:p14="http://schemas.microsoft.com/office/powerpoint/2010/main" val="246584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64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46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8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3573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pPr>
              <a:defRPr/>
            </a:pPr>
            <a:fld id="{F1D2631D-1974-4A4D-A54D-BAE5D1DEE906}" type="datetimeFigureOut">
              <a:rPr lang="zh-TW" altLang="en-US" smtClean="0">
                <a:solidFill>
                  <a:srgbClr val="04617B">
                    <a:shade val="90000"/>
                  </a:srgbClr>
                </a:solidFill>
              </a:rPr>
              <a:pPr>
                <a:defRPr/>
              </a:pPr>
              <a:t>2024/9/6</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10A7437A-D4B1-419A-81B7-DEFB79C3839A}" type="slidenum">
              <a:rPr lang="zh-TW" altLang="en-US" smtClean="0">
                <a:solidFill>
                  <a:srgbClr val="04617B">
                    <a:shade val="90000"/>
                  </a:srgbClr>
                </a:solidFill>
              </a:rPr>
              <a:pPr>
                <a:defRPr/>
              </a:pPr>
              <a:t>‹#›</a:t>
            </a:fld>
            <a:endParaRPr lang="zh-TW" altLang="en-US">
              <a:solidFill>
                <a:srgbClr val="04617B">
                  <a:shade val="90000"/>
                </a:srgbClr>
              </a:solidFill>
            </a:endParaRPr>
          </a:p>
        </p:txBody>
      </p:sp>
    </p:spTree>
    <p:extLst>
      <p:ext uri="{BB962C8B-B14F-4D97-AF65-F5344CB8AC3E}">
        <p14:creationId xmlns:p14="http://schemas.microsoft.com/office/powerpoint/2010/main" val="2480655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srgbClr val="445469"/>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9/6/2024</a:t>
            </a:fld>
            <a:endParaRPr kumimoji="0" 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445469"/>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9"/>
              </a:solidFill>
              <a:effectLst/>
              <a:uLnTx/>
              <a:uFillTx/>
              <a:latin typeface="Arial"/>
              <a:ea typeface="微软雅黑"/>
              <a:cs typeface="+mn-cs"/>
            </a:endParaRPr>
          </a:p>
        </p:txBody>
      </p:sp>
    </p:spTree>
    <p:extLst>
      <p:ext uri="{BB962C8B-B14F-4D97-AF65-F5344CB8AC3E}">
        <p14:creationId xmlns:p14="http://schemas.microsoft.com/office/powerpoint/2010/main" val="160966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B8D7A1-2587-292A-A82D-F38CFCC3C03F}"/>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6C9EE692-91B8-B39A-5B95-9F6303D170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D20230D-4420-9245-BE5F-69010C7C93D9}"/>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5" name="頁尾版面配置區 4">
            <a:extLst>
              <a:ext uri="{FF2B5EF4-FFF2-40B4-BE49-F238E27FC236}">
                <a16:creationId xmlns:a16="http://schemas.microsoft.com/office/drawing/2014/main" id="{9D1639C5-B413-2FDA-5002-597A6D5F514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DD0978-5FC8-C0E4-D278-7D1C803F6B80}"/>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1693386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6FDE47-7C62-864B-AF22-478C882E51E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F3A0ACD-4280-274C-4ED7-A9FE7839477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FCE1A67-F3E0-5D6A-9CD8-FC15D6EC3D30}"/>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5" name="頁尾版面配置區 4">
            <a:extLst>
              <a:ext uri="{FF2B5EF4-FFF2-40B4-BE49-F238E27FC236}">
                <a16:creationId xmlns:a16="http://schemas.microsoft.com/office/drawing/2014/main" id="{764A34C3-01C4-87A6-D899-FEA1277305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2CD447-53B4-9B8B-AC31-9AD5D1B3C389}"/>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357464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616CD4-4DEC-B74B-E2C0-ACDDE64E5B30}"/>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51B597D-88A8-1FAA-120B-81F2E9123D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F8FA84B-5A2C-5B6F-C093-8910BCD72CCC}"/>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5" name="頁尾版面配置區 4">
            <a:extLst>
              <a:ext uri="{FF2B5EF4-FFF2-40B4-BE49-F238E27FC236}">
                <a16:creationId xmlns:a16="http://schemas.microsoft.com/office/drawing/2014/main" id="{EB29508B-6563-6BA5-979E-C63D8617C4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10B0389-5B9B-B3A0-92F5-0128A05067DA}"/>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675728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4E59F0-D77E-9FAC-E68E-B2FA184A3C0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449ADEF-E2C4-AFF1-335C-F45FC2A42E22}"/>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00CF8CA-09FF-49D6-E126-F8296FA7287C}"/>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2AABB7C-5D3D-189A-EECC-0C6870CCC0F2}"/>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6" name="頁尾版面配置區 5">
            <a:extLst>
              <a:ext uri="{FF2B5EF4-FFF2-40B4-BE49-F238E27FC236}">
                <a16:creationId xmlns:a16="http://schemas.microsoft.com/office/drawing/2014/main" id="{72B93D7E-6D17-6913-9F16-88202783B1A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F9FE46F-9438-41AD-2464-E81F7D8DC399}"/>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265081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233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7C1FCD-23BA-768D-772E-3FACA8F94B72}"/>
              </a:ext>
            </a:extLst>
          </p:cNvPr>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18953FD-084D-2210-408C-F82BD86CC68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DA25CE9-7464-5B48-C7DE-05DA6284B468}"/>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4A73906-A1E0-42D0-089D-3C3A6CF6C3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CE51397-BAF9-5024-D390-0662E503B821}"/>
              </a:ext>
            </a:extLst>
          </p:cNvPr>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15C15E9-0B5E-44AB-2D24-CA8C76169B93}"/>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8" name="頁尾版面配置區 7">
            <a:extLst>
              <a:ext uri="{FF2B5EF4-FFF2-40B4-BE49-F238E27FC236}">
                <a16:creationId xmlns:a16="http://schemas.microsoft.com/office/drawing/2014/main" id="{1B33F462-6AE3-9CC5-6721-7961EBEEBB0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8211256-D0D6-982D-D1E7-0A6C6A579C23}"/>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370303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930E85-BAC6-B666-8F8B-16157367DB2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2E2749D-AFDC-F498-61DA-91B15C920BBF}"/>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4" name="頁尾版面配置區 3">
            <a:extLst>
              <a:ext uri="{FF2B5EF4-FFF2-40B4-BE49-F238E27FC236}">
                <a16:creationId xmlns:a16="http://schemas.microsoft.com/office/drawing/2014/main" id="{ED5B4802-AAB2-D13E-1510-D9027D04C5C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C36291A-E09E-86D2-210B-B235ABABD4B0}"/>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31629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1346202-691F-D038-87AA-1F48DF2A68B5}"/>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3" name="頁尾版面配置區 2">
            <a:extLst>
              <a:ext uri="{FF2B5EF4-FFF2-40B4-BE49-F238E27FC236}">
                <a16:creationId xmlns:a16="http://schemas.microsoft.com/office/drawing/2014/main" id="{519083CB-848A-B21B-7D87-9FABD439524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B6F2D56-A8FE-0508-85A0-B2B8994D8371}"/>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3126560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03CE66-88CA-72E2-B0DE-E8E59E92E7A8}"/>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49A2586-A7BA-261F-EFA0-79242BA5F5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5111F5D-8554-934B-C453-9EE4321C69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01DF991-8400-3D26-762C-C88EED8DE430}"/>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6" name="頁尾版面配置區 5">
            <a:extLst>
              <a:ext uri="{FF2B5EF4-FFF2-40B4-BE49-F238E27FC236}">
                <a16:creationId xmlns:a16="http://schemas.microsoft.com/office/drawing/2014/main" id="{7FE1C35B-8290-39C8-69F6-DBE369DFE15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42A4C60-2836-C33F-D24A-1EC5EC1E7258}"/>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2356582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96A669-4D66-7908-0FA2-0AB10E5EA4AC}"/>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D91CF05-1498-0059-B91E-2C769E29B26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a:extLst>
              <a:ext uri="{FF2B5EF4-FFF2-40B4-BE49-F238E27FC236}">
                <a16:creationId xmlns:a16="http://schemas.microsoft.com/office/drawing/2014/main" id="{A794C3D6-F570-50AE-F76C-343D446C53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4DE65D1-18FD-8570-0EF6-8410FBC151B5}"/>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6" name="頁尾版面配置區 5">
            <a:extLst>
              <a:ext uri="{FF2B5EF4-FFF2-40B4-BE49-F238E27FC236}">
                <a16:creationId xmlns:a16="http://schemas.microsoft.com/office/drawing/2014/main" id="{20BB2759-18EA-145F-B5DE-134FD5EBD9F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8CD1FFA-787C-DC99-E6F8-DBA0A0B25B5D}"/>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48054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A4F43C-5225-E3F8-42F3-35A82ACB67A1}"/>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3611688-E5F0-7085-AFAF-A581291CEAB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A4B809B-FD0D-E260-0A03-EC84688E1BE8}"/>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5" name="頁尾版面配置區 4">
            <a:extLst>
              <a:ext uri="{FF2B5EF4-FFF2-40B4-BE49-F238E27FC236}">
                <a16:creationId xmlns:a16="http://schemas.microsoft.com/office/drawing/2014/main" id="{15064BD5-BB36-6284-4949-3B3F3CCCA49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06BEC0E-9D1C-3CEF-4F90-985C8BA6EA05}"/>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408705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8A69B2C-9B64-C5F7-1D81-0FEDAE2AC637}"/>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8EED7F4-CB38-84D2-BA21-136F1C3F91AD}"/>
              </a:ext>
            </a:extLst>
          </p:cNvPr>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14FF5A4-7BB0-599A-5181-759631D04563}"/>
              </a:ext>
            </a:extLst>
          </p:cNvPr>
          <p:cNvSpPr>
            <a:spLocks noGrp="1"/>
          </p:cNvSpPr>
          <p:nvPr>
            <p:ph type="dt" sz="half" idx="10"/>
          </p:nvPr>
        </p:nvSpPr>
        <p:spPr/>
        <p:txBody>
          <a:bodyPr/>
          <a:lstStyle/>
          <a:p>
            <a:fld id="{65B363F7-0F30-4E43-86C9-8FDC4BB50B12}" type="datetimeFigureOut">
              <a:rPr lang="zh-TW" altLang="en-US" smtClean="0"/>
              <a:t>2024/9/6</a:t>
            </a:fld>
            <a:endParaRPr lang="zh-TW" altLang="en-US"/>
          </a:p>
        </p:txBody>
      </p:sp>
      <p:sp>
        <p:nvSpPr>
          <p:cNvPr id="5" name="頁尾版面配置區 4">
            <a:extLst>
              <a:ext uri="{FF2B5EF4-FFF2-40B4-BE49-F238E27FC236}">
                <a16:creationId xmlns:a16="http://schemas.microsoft.com/office/drawing/2014/main" id="{93295CA6-82E9-CB0B-BE36-74A271C4558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03EE5B-1F70-4A06-FDA9-672FD83B0F9B}"/>
              </a:ext>
            </a:extLst>
          </p:cNvPr>
          <p:cNvSpPr>
            <a:spLocks noGrp="1"/>
          </p:cNvSpPr>
          <p:nvPr>
            <p:ph type="sldNum" sz="quarter" idx="12"/>
          </p:nvPr>
        </p:nvSpPr>
        <p:spPr/>
        <p:txBody>
          <a:body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32604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1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5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06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70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75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98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703" r:id="rId14"/>
    <p:sldLayoutId id="214748372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F42C913-923F-0787-FF46-658E0CC611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3E253E7-1A53-260A-3C2E-FF273661C1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8FCDAB-46CB-427E-6C38-96013FC491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B363F7-0F30-4E43-86C9-8FDC4BB50B12}" type="datetimeFigureOut">
              <a:rPr lang="zh-TW" altLang="en-US" smtClean="0"/>
              <a:t>2024/9/6</a:t>
            </a:fld>
            <a:endParaRPr lang="zh-TW" altLang="en-US"/>
          </a:p>
        </p:txBody>
      </p:sp>
      <p:sp>
        <p:nvSpPr>
          <p:cNvPr id="5" name="頁尾版面配置區 4">
            <a:extLst>
              <a:ext uri="{FF2B5EF4-FFF2-40B4-BE49-F238E27FC236}">
                <a16:creationId xmlns:a16="http://schemas.microsoft.com/office/drawing/2014/main" id="{352DFF1B-C5E7-2BFF-34F4-7271A95496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578876D-6F32-4251-3082-C664A35914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A5A093-8135-40B0-9FC8-B5A072929A5D}" type="slidenum">
              <a:rPr lang="zh-TW" altLang="en-US" smtClean="0"/>
              <a:t>‹#›</a:t>
            </a:fld>
            <a:endParaRPr lang="zh-TW" altLang="en-US"/>
          </a:p>
        </p:txBody>
      </p:sp>
    </p:spTree>
    <p:extLst>
      <p:ext uri="{BB962C8B-B14F-4D97-AF65-F5344CB8AC3E}">
        <p14:creationId xmlns:p14="http://schemas.microsoft.com/office/powerpoint/2010/main" val="11053361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tronclass.must.edu.tw/" TargetMode="External"/><Relationship Id="rId2" Type="http://schemas.openxmlformats.org/officeDocument/2006/relationships/hyperlink" Target="https://www.must.edu.tw/" TargetMode="Externa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3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g"/><Relationship Id="rId18" Type="http://schemas.openxmlformats.org/officeDocument/2006/relationships/image" Target="../media/image49.png"/><Relationship Id="rId3" Type="http://schemas.openxmlformats.org/officeDocument/2006/relationships/image" Target="../media/image35.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notesSlide" Target="../notesSlides/notesSlide5.xml"/><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slideLayout" Target="../slideLayouts/slideLayout14.xml"/><Relationship Id="rId6" Type="http://schemas.microsoft.com/office/2007/relationships/hdphoto" Target="../media/hdphoto1.wdp"/><Relationship Id="rId11" Type="http://schemas.openxmlformats.org/officeDocument/2006/relationships/image" Target="../media/image42.jpe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2256" y="332656"/>
            <a:ext cx="9037512" cy="11541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1200" cap="none" spc="0" normalizeH="0" baseline="0" noProof="0" dirty="0">
                <a:ln w="18415" cmpd="sng">
                  <a:noFill/>
                  <a:prstDash val="solid"/>
                </a:ln>
                <a:solidFill>
                  <a:schemeClr val="tx1">
                    <a:lumMod val="50000"/>
                  </a:schemeClr>
                </a:solidFill>
                <a:effectLst/>
                <a:uLnTx/>
                <a:uFillTx/>
                <a:latin typeface="Adobe 繁黑體 Std B" pitchFamily="34" charset="-120"/>
                <a:ea typeface="Adobe 繁黑體 Std B" pitchFamily="34" charset="-120"/>
              </a:rPr>
              <a:t>明新學校財團法人明新科技大學</a:t>
            </a:r>
            <a:endParaRPr kumimoji="1" lang="en-US" altLang="zh-TW" sz="4400" b="0" i="0" u="none" strike="noStrike" kern="1200" cap="none" spc="0" normalizeH="0" baseline="0" noProof="0" dirty="0">
              <a:ln w="18415" cmpd="sng">
                <a:noFill/>
                <a:prstDash val="solid"/>
              </a:ln>
              <a:solidFill>
                <a:schemeClr val="tx1">
                  <a:lumMod val="50000"/>
                </a:schemeClr>
              </a:solidFill>
              <a:effectLst/>
              <a:uLnTx/>
              <a:uFillTx/>
              <a:latin typeface="Adobe 繁黑體 Std B" pitchFamily="34" charset="-120"/>
              <a:ea typeface="Adobe 繁黑體 Std B"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500" b="0" i="0" u="none" strike="noStrike" kern="1200" cap="none" spc="0" normalizeH="0" baseline="0" noProof="0" dirty="0" err="1">
                <a:ln>
                  <a:noFill/>
                </a:ln>
                <a:solidFill>
                  <a:schemeClr val="tx1">
                    <a:lumMod val="50000"/>
                  </a:schemeClr>
                </a:solidFill>
                <a:effectLst/>
                <a:uLnTx/>
                <a:uFillTx/>
                <a:latin typeface="Arial" pitchFamily="34" charset="0"/>
                <a:ea typeface="新細明體" panose="02020500000000000000" pitchFamily="18" charset="-120"/>
                <a:cs typeface="+mn-cs"/>
              </a:rPr>
              <a:t>Minghsin</a:t>
            </a:r>
            <a:r>
              <a:rPr kumimoji="1" lang="en-US" altLang="zh-TW" sz="2500" b="0" i="0" u="none" strike="noStrike" kern="1200" cap="none" spc="0" normalizeH="0" baseline="0" noProof="0" dirty="0">
                <a:ln>
                  <a:noFill/>
                </a:ln>
                <a:solidFill>
                  <a:schemeClr val="tx1">
                    <a:lumMod val="50000"/>
                  </a:schemeClr>
                </a:solidFill>
                <a:effectLst/>
                <a:uLnTx/>
                <a:uFillTx/>
                <a:latin typeface="Arial" pitchFamily="34" charset="0"/>
                <a:ea typeface="新細明體" panose="02020500000000000000" pitchFamily="18" charset="-120"/>
                <a:cs typeface="+mn-cs"/>
              </a:rPr>
              <a:t> University of Science and Technology</a:t>
            </a:r>
            <a:endParaRPr kumimoji="1" lang="zh-TW" altLang="en-US" sz="8800" b="0" i="0" u="none" strike="noStrike" kern="1200" cap="none" spc="0" normalizeH="0" baseline="0" noProof="0" dirty="0">
              <a:ln w="18415" cmpd="sng">
                <a:solidFill>
                  <a:srgbClr val="0000FF"/>
                </a:solidFill>
                <a:prstDash val="solid"/>
              </a:ln>
              <a:solidFill>
                <a:schemeClr val="tx1">
                  <a:lumMod val="50000"/>
                </a:schemeClr>
              </a:solidFill>
              <a:effectLst>
                <a:glow rad="63500">
                  <a:srgbClr val="4F81BD">
                    <a:satMod val="175000"/>
                    <a:alpha val="40000"/>
                  </a:srgbClr>
                </a:glow>
              </a:effectLst>
              <a:uLnTx/>
              <a:uFillTx/>
              <a:latin typeface="標楷體" pitchFamily="65" charset="-120"/>
              <a:ea typeface="標楷體" pitchFamily="65" charset="-120"/>
              <a:cs typeface="+mn-cs"/>
            </a:endParaRPr>
          </a:p>
        </p:txBody>
      </p:sp>
      <p:sp>
        <p:nvSpPr>
          <p:cNvPr id="3" name="文字方塊 2"/>
          <p:cNvSpPr txBox="1"/>
          <p:nvPr/>
        </p:nvSpPr>
        <p:spPr>
          <a:xfrm>
            <a:off x="1584734" y="1628800"/>
            <a:ext cx="5834780" cy="707886"/>
          </a:xfrm>
          <a:prstGeom prst="rect">
            <a:avLst/>
          </a:prstGeom>
          <a:noFill/>
        </p:spPr>
        <p:txBody>
          <a:bodyPr wrap="square" rtlCol="0">
            <a:spAutoFit/>
          </a:bodyPr>
          <a:lstStyle/>
          <a:p>
            <a:pPr algn="ctr"/>
            <a:r>
              <a:rPr lang="zh-TW" altLang="en-US" sz="4000" dirty="0">
                <a:solidFill>
                  <a:schemeClr val="tx1">
                    <a:lumMod val="50000"/>
                  </a:schemeClr>
                </a:solidFill>
                <a:latin typeface="Adobe 繁黑體 Std B" pitchFamily="34" charset="-120"/>
                <a:ea typeface="Adobe 繁黑體 Std B" pitchFamily="34" charset="-120"/>
              </a:rPr>
              <a:t>國軍在營專班教學說明會</a:t>
            </a:r>
          </a:p>
        </p:txBody>
      </p:sp>
      <p:sp>
        <p:nvSpPr>
          <p:cNvPr id="12" name="文字方塊 7"/>
          <p:cNvSpPr txBox="1">
            <a:spLocks noChangeArrowheads="1"/>
          </p:cNvSpPr>
          <p:nvPr/>
        </p:nvSpPr>
        <p:spPr bwMode="auto">
          <a:xfrm>
            <a:off x="182567" y="5964088"/>
            <a:ext cx="3310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685800" eaLnBrk="1" fontAlgn="base" hangingPunct="1">
              <a:spcBef>
                <a:spcPct val="0"/>
              </a:spcBef>
              <a:spcAft>
                <a:spcPct val="0"/>
              </a:spcAft>
              <a:defRPr/>
            </a:pPr>
            <a:r>
              <a:rPr lang="zh-TW" altLang="en-US" sz="2400" b="1" dirty="0">
                <a:solidFill>
                  <a:schemeClr val="tx1">
                    <a:lumMod val="50000"/>
                  </a:schemeClr>
                </a:solidFill>
                <a:latin typeface="微軟正黑體" pitchFamily="34" charset="-120"/>
                <a:ea typeface="微軟正黑體" pitchFamily="34" charset="-120"/>
              </a:rPr>
              <a:t>日期：</a:t>
            </a:r>
            <a:r>
              <a:rPr lang="en-US" altLang="zh-TW" sz="2400" b="1" dirty="0">
                <a:solidFill>
                  <a:schemeClr val="tx1">
                    <a:lumMod val="50000"/>
                  </a:schemeClr>
                </a:solidFill>
                <a:latin typeface="微軟正黑體" pitchFamily="34" charset="-120"/>
                <a:ea typeface="微軟正黑體" pitchFamily="34" charset="-120"/>
              </a:rPr>
              <a:t>113</a:t>
            </a:r>
            <a:r>
              <a:rPr lang="zh-TW" altLang="en-US" sz="2400" b="1" dirty="0">
                <a:solidFill>
                  <a:schemeClr val="tx1">
                    <a:lumMod val="50000"/>
                  </a:schemeClr>
                </a:solidFill>
                <a:latin typeface="微軟正黑體" pitchFamily="34" charset="-120"/>
                <a:ea typeface="微軟正黑體" pitchFamily="34" charset="-120"/>
              </a:rPr>
              <a:t>年</a:t>
            </a:r>
            <a:r>
              <a:rPr lang="en-US" altLang="zh-TW" sz="2400" b="1" dirty="0">
                <a:solidFill>
                  <a:schemeClr val="tx1">
                    <a:lumMod val="50000"/>
                  </a:schemeClr>
                </a:solidFill>
                <a:latin typeface="微軟正黑體" pitchFamily="34" charset="-120"/>
                <a:ea typeface="微軟正黑體" pitchFamily="34" charset="-120"/>
              </a:rPr>
              <a:t>09</a:t>
            </a:r>
            <a:r>
              <a:rPr lang="zh-TW" altLang="en-US" sz="2400" b="1" dirty="0">
                <a:solidFill>
                  <a:schemeClr val="tx1">
                    <a:lumMod val="50000"/>
                  </a:schemeClr>
                </a:solidFill>
                <a:latin typeface="微軟正黑體" pitchFamily="34" charset="-120"/>
                <a:ea typeface="微軟正黑體" pitchFamily="34" charset="-120"/>
              </a:rPr>
              <a:t>月</a:t>
            </a:r>
            <a:r>
              <a:rPr lang="en-US" altLang="zh-TW" sz="2400" b="1" dirty="0">
                <a:solidFill>
                  <a:schemeClr val="tx1">
                    <a:lumMod val="50000"/>
                  </a:schemeClr>
                </a:solidFill>
                <a:latin typeface="微軟正黑體" pitchFamily="34" charset="-120"/>
                <a:ea typeface="微軟正黑體" pitchFamily="34" charset="-120"/>
              </a:rPr>
              <a:t>06</a:t>
            </a:r>
            <a:r>
              <a:rPr lang="zh-TW" altLang="en-US" sz="2400" b="1" dirty="0">
                <a:solidFill>
                  <a:schemeClr val="tx1">
                    <a:lumMod val="50000"/>
                  </a:schemeClr>
                </a:solidFill>
                <a:latin typeface="微軟正黑體" pitchFamily="34" charset="-120"/>
                <a:ea typeface="微軟正黑體" pitchFamily="34" charset="-120"/>
              </a:rPr>
              <a:t>日</a:t>
            </a:r>
          </a:p>
        </p:txBody>
      </p:sp>
      <p:pic>
        <p:nvPicPr>
          <p:cNvPr id="11" name="圖片 10">
            <a:extLst>
              <a:ext uri="{FF2B5EF4-FFF2-40B4-BE49-F238E27FC236}">
                <a16:creationId xmlns:a16="http://schemas.microsoft.com/office/drawing/2014/main" id="{5422991F-3FA0-418F-8C38-8611AE604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460396"/>
            <a:ext cx="4445724" cy="3445850"/>
          </a:xfrm>
          <a:prstGeom prst="ellipse">
            <a:avLst/>
          </a:prstGeom>
          <a:ln w="63500" cap="rnd">
            <a:solidFill>
              <a:schemeClr val="accent3">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814792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2231740" y="1240144"/>
            <a:ext cx="4680520" cy="707886"/>
          </a:xfrm>
          <a:prstGeom prst="rect">
            <a:avLst/>
          </a:prstGeom>
          <a:noFill/>
        </p:spPr>
        <p:txBody>
          <a:bodyPr wrap="square" rtlCol="0">
            <a:spAutoFit/>
          </a:bodyPr>
          <a:lstStyle/>
          <a:p>
            <a:pPr algn="ctr"/>
            <a:r>
              <a:rPr lang="zh-TW" altLang="en-US" sz="4000" dirty="0">
                <a:solidFill>
                  <a:schemeClr val="tx1">
                    <a:lumMod val="50000"/>
                  </a:schemeClr>
                </a:solidFill>
              </a:rPr>
              <a:t>講習大綱</a:t>
            </a:r>
          </a:p>
        </p:txBody>
      </p:sp>
      <p:sp>
        <p:nvSpPr>
          <p:cNvPr id="3" name="文字方塊 2"/>
          <p:cNvSpPr txBox="1"/>
          <p:nvPr/>
        </p:nvSpPr>
        <p:spPr>
          <a:xfrm>
            <a:off x="2123728" y="2636912"/>
            <a:ext cx="5544616" cy="2627001"/>
          </a:xfrm>
          <a:prstGeom prst="rect">
            <a:avLst/>
          </a:prstGeom>
          <a:noFill/>
        </p:spPr>
        <p:txBody>
          <a:bodyPr wrap="square" rtlCol="0">
            <a:spAutoFit/>
          </a:bodyPr>
          <a:lstStyle/>
          <a:p>
            <a:pPr algn="just">
              <a:lnSpc>
                <a:spcPts val="4000"/>
              </a:lnSpc>
            </a:pPr>
            <a:r>
              <a:rPr lang="zh-TW" altLang="en-US" sz="3200" dirty="0">
                <a:solidFill>
                  <a:schemeClr val="tx1">
                    <a:lumMod val="50000"/>
                  </a:schemeClr>
                </a:solidFill>
                <a:latin typeface="標楷體" panose="03000509000000000000" pitchFamily="65" charset="-120"/>
                <a:ea typeface="標楷體" panose="03000509000000000000" pitchFamily="65" charset="-120"/>
              </a:rPr>
              <a:t>一、國防部等作業規定。</a:t>
            </a:r>
            <a:endParaRPr lang="en-US" altLang="zh-TW" sz="32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200" dirty="0">
                <a:solidFill>
                  <a:schemeClr val="tx1">
                    <a:lumMod val="50000"/>
                  </a:schemeClr>
                </a:solidFill>
                <a:latin typeface="標楷體" panose="03000509000000000000" pitchFamily="65" charset="-120"/>
                <a:ea typeface="標楷體" panose="03000509000000000000" pitchFamily="65" charset="-120"/>
              </a:rPr>
              <a:t>二、課程上傳介紹說明。</a:t>
            </a:r>
            <a:endParaRPr lang="en-US" altLang="zh-TW" sz="32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200" dirty="0">
                <a:solidFill>
                  <a:schemeClr val="tx1">
                    <a:lumMod val="50000"/>
                  </a:schemeClr>
                </a:solidFill>
                <a:latin typeface="標楷體" panose="03000509000000000000" pitchFamily="65" charset="-120"/>
                <a:ea typeface="標楷體" panose="03000509000000000000" pitchFamily="65" charset="-120"/>
              </a:rPr>
              <a:t>三、點名表單操作介紹。</a:t>
            </a:r>
            <a:endParaRPr lang="en-US" altLang="zh-TW" sz="32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200" dirty="0">
                <a:solidFill>
                  <a:schemeClr val="tx1">
                    <a:lumMod val="50000"/>
                  </a:schemeClr>
                </a:solidFill>
                <a:latin typeface="標楷體" panose="03000509000000000000" pitchFamily="65" charset="-120"/>
                <a:ea typeface="標楷體" panose="03000509000000000000" pitchFamily="65" charset="-120"/>
              </a:rPr>
              <a:t>四、授課老師作業介紹。</a:t>
            </a:r>
            <a:endParaRPr lang="en-US" altLang="zh-TW" sz="32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200" dirty="0">
                <a:solidFill>
                  <a:schemeClr val="tx1">
                    <a:lumMod val="50000"/>
                  </a:schemeClr>
                </a:solidFill>
                <a:latin typeface="標楷體" panose="03000509000000000000" pitchFamily="65" charset="-120"/>
                <a:ea typeface="標楷體" panose="03000509000000000000" pitchFamily="65" charset="-120"/>
              </a:rPr>
              <a:t>五、班級導師作業介紹。</a:t>
            </a:r>
            <a:endParaRPr lang="en-US" altLang="zh-TW" sz="3200" dirty="0">
              <a:solidFill>
                <a:schemeClr val="tx1">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376645" y="2924944"/>
            <a:ext cx="6390710" cy="830997"/>
          </a:xfrm>
          <a:prstGeom prst="rect">
            <a:avLst/>
          </a:prstGeom>
          <a:noFill/>
        </p:spPr>
        <p:txBody>
          <a:bodyPr wrap="square" rtlCol="0">
            <a:spAutoFit/>
          </a:bodyPr>
          <a:lstStyle/>
          <a:p>
            <a:pPr algn="ctr"/>
            <a:r>
              <a:rPr lang="zh-TW" altLang="en-US" sz="4800" dirty="0">
                <a:solidFill>
                  <a:schemeClr val="tx1">
                    <a:lumMod val="50000"/>
                  </a:schemeClr>
                </a:solidFill>
                <a:latin typeface="標楷體" panose="03000509000000000000" pitchFamily="65" charset="-120"/>
                <a:ea typeface="標楷體" panose="03000509000000000000" pitchFamily="65" charset="-120"/>
              </a:rPr>
              <a:t>一、國防部等作業規定</a:t>
            </a:r>
          </a:p>
        </p:txBody>
      </p:sp>
    </p:spTree>
    <p:extLst>
      <p:ext uri="{BB962C8B-B14F-4D97-AF65-F5344CB8AC3E}">
        <p14:creationId xmlns:p14="http://schemas.microsoft.com/office/powerpoint/2010/main" val="117886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2231740" y="692696"/>
            <a:ext cx="4680520" cy="707886"/>
          </a:xfrm>
          <a:prstGeom prst="rect">
            <a:avLst/>
          </a:prstGeom>
          <a:noFill/>
        </p:spPr>
        <p:txBody>
          <a:bodyPr wrap="square" rtlCol="0">
            <a:spAutoFit/>
          </a:bodyPr>
          <a:lstStyle/>
          <a:p>
            <a:pPr algn="ctr"/>
            <a:r>
              <a:rPr lang="zh-TW" altLang="en-US" sz="4000" dirty="0">
                <a:solidFill>
                  <a:schemeClr val="tx1">
                    <a:lumMod val="50000"/>
                  </a:schemeClr>
                </a:solidFill>
              </a:rPr>
              <a:t>國防部頒布規定</a:t>
            </a:r>
          </a:p>
        </p:txBody>
      </p:sp>
      <p:sp>
        <p:nvSpPr>
          <p:cNvPr id="3" name="文字方塊 2"/>
          <p:cNvSpPr txBox="1"/>
          <p:nvPr/>
        </p:nvSpPr>
        <p:spPr>
          <a:xfrm>
            <a:off x="755576" y="2060848"/>
            <a:ext cx="8100900" cy="3102581"/>
          </a:xfrm>
          <a:prstGeom prst="rect">
            <a:avLst/>
          </a:prstGeom>
          <a:noFill/>
        </p:spPr>
        <p:txBody>
          <a:bodyPr wrap="square" rtlCol="0">
            <a:spAutoFit/>
          </a:bodyPr>
          <a:lstStyle/>
          <a:p>
            <a:pPr algn="just">
              <a:lnSpc>
                <a:spcPts val="4000"/>
              </a:lnSpc>
            </a:pP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學校確依開班計畫書，</a:t>
            </a:r>
            <a:r>
              <a:rPr lang="zh-TW" altLang="en-US" sz="3200" b="1" u="sng" dirty="0">
                <a:solidFill>
                  <a:srgbClr val="FF0000"/>
                </a:solidFill>
                <a:latin typeface="Arial" panose="020B0604020202020204" pitchFamily="34" charset="0"/>
                <a:ea typeface="標楷體" panose="03000509000000000000" pitchFamily="65" charset="-120"/>
                <a:cs typeface="Arial" panose="020B0604020202020204" pitchFamily="34" charset="0"/>
              </a:rPr>
              <a:t>落實點名及督</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課</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b="1" u="sng" dirty="0">
                <a:solidFill>
                  <a:srgbClr val="FF0000"/>
                </a:solidFill>
                <a:latin typeface="Arial" panose="020B0604020202020204" pitchFamily="34" charset="0"/>
                <a:ea typeface="標楷體" panose="03000509000000000000" pitchFamily="65" charset="-120"/>
                <a:cs typeface="Arial" panose="020B0604020202020204" pitchFamily="34" charset="0"/>
              </a:rPr>
              <a:t>倘因單位任務或學校因素調整授課</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方式</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須</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函</a:t>
            </a:r>
            <a:r>
              <a:rPr lang="zh-TW" altLang="en-US" sz="3200"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文至</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軍種司令</a:t>
            </a:r>
            <a:r>
              <a:rPr lang="en-US" altLang="zh-TW"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指揮</a:t>
            </a:r>
            <a:r>
              <a:rPr lang="en-US" altLang="zh-TW"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部同意辦理</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，俾利人員管制。</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gn="just">
              <a:lnSpc>
                <a:spcPts val="4000"/>
              </a:lnSpc>
            </a:pPr>
            <a:endParaRPr lang="en-US" altLang="zh-TW" sz="3200" dirty="0">
              <a:solidFill>
                <a:schemeClr val="bg1">
                  <a:lumMod val="95000"/>
                </a:schemeClr>
              </a:solidFill>
              <a:latin typeface="標楷體" panose="03000509000000000000" pitchFamily="65" charset="-120"/>
              <a:ea typeface="標楷體" panose="03000509000000000000" pitchFamily="65" charset="-120"/>
            </a:endParaRPr>
          </a:p>
          <a:p>
            <a:pPr algn="ctr">
              <a:lnSpc>
                <a:spcPts val="4000"/>
              </a:lnSpc>
            </a:pPr>
            <a:r>
              <a:rPr lang="zh-TW" altLang="en-US"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國防部</a:t>
            </a:r>
            <a:r>
              <a:rPr lang="en-US" altLang="zh-TW"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113</a:t>
            </a:r>
            <a:r>
              <a:rPr lang="zh-TW" altLang="en-US"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年</a:t>
            </a:r>
            <a:r>
              <a:rPr lang="en-US" altLang="zh-TW"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06</a:t>
            </a:r>
            <a:r>
              <a:rPr lang="zh-TW" altLang="en-US"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月</a:t>
            </a:r>
            <a:r>
              <a:rPr lang="en-US" altLang="zh-TW"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20</a:t>
            </a:r>
            <a:r>
              <a:rPr lang="zh-TW" altLang="en-US"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日國人培育字第</a:t>
            </a:r>
            <a:r>
              <a:rPr lang="en-US" altLang="zh-TW"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11301636092</a:t>
            </a:r>
            <a:r>
              <a:rPr lang="zh-TW" altLang="en-US" sz="2000" b="1" dirty="0">
                <a:solidFill>
                  <a:schemeClr val="tx1">
                    <a:lumMod val="75000"/>
                  </a:schemeClr>
                </a:solidFill>
                <a:latin typeface="Arial" panose="020B0604020202020204" pitchFamily="34" charset="0"/>
                <a:ea typeface="標楷體" panose="03000509000000000000" pitchFamily="65" charset="-120"/>
                <a:cs typeface="Arial" panose="020B0604020202020204" pitchFamily="34" charset="0"/>
              </a:rPr>
              <a:t>號</a:t>
            </a:r>
          </a:p>
        </p:txBody>
      </p:sp>
    </p:spTree>
    <p:extLst>
      <p:ext uri="{BB962C8B-B14F-4D97-AF65-F5344CB8AC3E}">
        <p14:creationId xmlns:p14="http://schemas.microsoft.com/office/powerpoint/2010/main" val="90150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997714" y="1052736"/>
            <a:ext cx="5148572" cy="707886"/>
          </a:xfrm>
          <a:prstGeom prst="rect">
            <a:avLst/>
          </a:prstGeom>
          <a:noFill/>
        </p:spPr>
        <p:txBody>
          <a:bodyPr wrap="square" rtlCol="0">
            <a:spAutoFit/>
          </a:bodyPr>
          <a:lstStyle/>
          <a:p>
            <a:pPr algn="ctr"/>
            <a:r>
              <a:rPr lang="zh-TW" altLang="en-US" sz="4000" dirty="0">
                <a:solidFill>
                  <a:schemeClr val="tx1">
                    <a:lumMod val="75000"/>
                  </a:schemeClr>
                </a:solidFill>
              </a:rPr>
              <a:t>空軍司令部頒布規定</a:t>
            </a:r>
          </a:p>
        </p:txBody>
      </p:sp>
      <p:sp>
        <p:nvSpPr>
          <p:cNvPr id="3" name="文字方塊 2"/>
          <p:cNvSpPr txBox="1"/>
          <p:nvPr/>
        </p:nvSpPr>
        <p:spPr>
          <a:xfrm>
            <a:off x="557554" y="2492896"/>
            <a:ext cx="8028892" cy="2894190"/>
          </a:xfrm>
          <a:prstGeom prst="rect">
            <a:avLst/>
          </a:prstGeom>
          <a:noFill/>
        </p:spPr>
        <p:txBody>
          <a:bodyPr wrap="square" rtlCol="0">
            <a:spAutoFit/>
          </a:bodyPr>
          <a:lstStyle/>
          <a:p>
            <a:pPr algn="just">
              <a:lnSpc>
                <a:spcPts val="4500"/>
              </a:lnSpc>
            </a:pPr>
            <a:r>
              <a:rPr lang="zh-TW" altLang="en-US" sz="3200" dirty="0">
                <a:solidFill>
                  <a:schemeClr val="bg1">
                    <a:lumMod val="95000"/>
                  </a:schemeClr>
                </a:solidFill>
                <a:latin typeface="標楷體" panose="03000509000000000000" pitchFamily="65" charset="-120"/>
                <a:ea typeface="標楷體" panose="03000509000000000000" pitchFamily="65" charset="-120"/>
              </a:rPr>
              <a:t>    </a:t>
            </a:r>
            <a:r>
              <a:rPr lang="zh-TW" altLang="en-US" sz="3200" dirty="0">
                <a:solidFill>
                  <a:schemeClr val="tx1">
                    <a:lumMod val="75000"/>
                  </a:schemeClr>
                </a:solidFill>
                <a:latin typeface="標楷體" panose="03000509000000000000" pitchFamily="65" charset="-120"/>
                <a:ea typeface="標楷體" panose="03000509000000000000" pitchFamily="65" charset="-120"/>
              </a:rPr>
              <a:t>本校提供空軍二聯隊</a:t>
            </a:r>
            <a:r>
              <a:rPr lang="zh-TW" altLang="en-US" sz="3200" u="sng" dirty="0">
                <a:solidFill>
                  <a:srgbClr val="FF0000"/>
                </a:solidFill>
                <a:latin typeface="標楷體" panose="03000509000000000000" pitchFamily="65" charset="-120"/>
                <a:ea typeface="標楷體" panose="03000509000000000000" pitchFamily="65" charset="-120"/>
              </a:rPr>
              <a:t>無法到課人員「視</a:t>
            </a:r>
            <a:endParaRPr lang="en-US" altLang="zh-TW" sz="3200" u="sng" dirty="0">
              <a:solidFill>
                <a:srgbClr val="FF0000"/>
              </a:solidFill>
              <a:latin typeface="標楷體" panose="03000509000000000000" pitchFamily="65" charset="-120"/>
              <a:ea typeface="標楷體" panose="03000509000000000000" pitchFamily="65" charset="-120"/>
            </a:endParaRPr>
          </a:p>
          <a:p>
            <a:pPr algn="just">
              <a:lnSpc>
                <a:spcPts val="4500"/>
              </a:lnSpc>
            </a:pPr>
            <a:r>
              <a:rPr lang="zh-TW" altLang="en-US" sz="3200" dirty="0">
                <a:solidFill>
                  <a:srgbClr val="FF0000"/>
                </a:solidFill>
                <a:latin typeface="標楷體" panose="03000509000000000000" pitchFamily="65" charset="-120"/>
                <a:ea typeface="標楷體" panose="03000509000000000000" pitchFamily="65" charset="-120"/>
              </a:rPr>
              <a:t>    </a:t>
            </a:r>
            <a:r>
              <a:rPr lang="zh-TW" altLang="en-US" sz="3200" u="sng" dirty="0">
                <a:solidFill>
                  <a:srgbClr val="FF0000"/>
                </a:solidFill>
                <a:latin typeface="標楷體" panose="03000509000000000000" pitchFamily="65" charset="-120"/>
                <a:ea typeface="標楷體" panose="03000509000000000000" pitchFamily="65" charset="-120"/>
              </a:rPr>
              <a:t>訊」同步教學</a:t>
            </a:r>
            <a:r>
              <a:rPr lang="zh-TW" altLang="en-US" sz="3200" dirty="0">
                <a:solidFill>
                  <a:schemeClr val="tx1">
                    <a:lumMod val="75000"/>
                  </a:schemeClr>
                </a:solidFill>
                <a:latin typeface="標楷體" panose="03000509000000000000" pitchFamily="65" charset="-120"/>
                <a:ea typeface="標楷體" panose="03000509000000000000" pitchFamily="65" charset="-120"/>
              </a:rPr>
              <a:t>，</a:t>
            </a:r>
            <a:r>
              <a:rPr lang="zh-TW" altLang="en-US" sz="3200" u="sng" dirty="0">
                <a:solidFill>
                  <a:srgbClr val="FF0000"/>
                </a:solidFill>
                <a:latin typeface="標楷體" panose="03000509000000000000" pitchFamily="65" charset="-120"/>
                <a:ea typeface="標楷體" panose="03000509000000000000" pitchFamily="65" charset="-120"/>
              </a:rPr>
              <a:t>不符國軍嚴禁於營內使</a:t>
            </a:r>
            <a:endParaRPr lang="en-US" altLang="zh-TW" sz="3200" u="sng" dirty="0">
              <a:solidFill>
                <a:srgbClr val="FF0000"/>
              </a:solidFill>
              <a:latin typeface="標楷體" panose="03000509000000000000" pitchFamily="65" charset="-120"/>
              <a:ea typeface="標楷體" panose="03000509000000000000" pitchFamily="65" charset="-120"/>
            </a:endParaRPr>
          </a:p>
          <a:p>
            <a:pPr algn="just">
              <a:lnSpc>
                <a:spcPts val="4500"/>
              </a:lnSpc>
            </a:pPr>
            <a:r>
              <a:rPr lang="zh-TW" altLang="en-US" sz="3200" dirty="0">
                <a:solidFill>
                  <a:schemeClr val="tx1">
                    <a:lumMod val="75000"/>
                  </a:schemeClr>
                </a:solidFill>
                <a:latin typeface="標楷體" panose="03000509000000000000" pitchFamily="65" charset="-120"/>
                <a:ea typeface="標楷體" panose="03000509000000000000" pitchFamily="65" charset="-120"/>
              </a:rPr>
              <a:t>    </a:t>
            </a:r>
            <a:r>
              <a:rPr lang="zh-TW" altLang="en-US" sz="3200" u="sng" dirty="0">
                <a:solidFill>
                  <a:srgbClr val="FF0000"/>
                </a:solidFill>
                <a:latin typeface="標楷體" panose="03000509000000000000" pitchFamily="65" charset="-120"/>
                <a:ea typeface="標楷體" panose="03000509000000000000" pitchFamily="65" charset="-120"/>
              </a:rPr>
              <a:t>用民用通信資訊器材支照相、攝</a:t>
            </a:r>
            <a:r>
              <a:rPr lang="en-US" altLang="zh-TW" sz="3200" u="sng" dirty="0">
                <a:solidFill>
                  <a:srgbClr val="FF0000"/>
                </a:solidFill>
                <a:latin typeface="標楷體" panose="03000509000000000000" pitchFamily="65" charset="-120"/>
                <a:ea typeface="標楷體" panose="03000509000000000000" pitchFamily="65" charset="-120"/>
              </a:rPr>
              <a:t>(</a:t>
            </a:r>
            <a:r>
              <a:rPr lang="zh-TW" altLang="en-US" sz="3200" u="sng" dirty="0">
                <a:solidFill>
                  <a:srgbClr val="FF0000"/>
                </a:solidFill>
                <a:latin typeface="標楷體" panose="03000509000000000000" pitchFamily="65" charset="-120"/>
                <a:ea typeface="標楷體" panose="03000509000000000000" pitchFamily="65" charset="-120"/>
              </a:rPr>
              <a:t>錄</a:t>
            </a:r>
            <a:r>
              <a:rPr lang="en-US" altLang="zh-TW" sz="3200" u="sng" dirty="0">
                <a:solidFill>
                  <a:srgbClr val="FF0000"/>
                </a:solidFill>
                <a:latin typeface="標楷體" panose="03000509000000000000" pitchFamily="65" charset="-120"/>
                <a:ea typeface="標楷體" panose="03000509000000000000" pitchFamily="65" charset="-120"/>
              </a:rPr>
              <a:t>)</a:t>
            </a:r>
            <a:r>
              <a:rPr lang="zh-TW" altLang="en-US" sz="3200" u="sng" dirty="0">
                <a:solidFill>
                  <a:srgbClr val="FF0000"/>
                </a:solidFill>
                <a:latin typeface="標楷體" panose="03000509000000000000" pitchFamily="65" charset="-120"/>
                <a:ea typeface="標楷體" panose="03000509000000000000" pitchFamily="65" charset="-120"/>
              </a:rPr>
              <a:t>等</a:t>
            </a:r>
            <a:endParaRPr lang="en-US" altLang="zh-TW" sz="3200" u="sng" dirty="0">
              <a:solidFill>
                <a:srgbClr val="FF0000"/>
              </a:solidFill>
              <a:latin typeface="標楷體" panose="03000509000000000000" pitchFamily="65" charset="-120"/>
              <a:ea typeface="標楷體" panose="03000509000000000000" pitchFamily="65" charset="-120"/>
            </a:endParaRPr>
          </a:p>
          <a:p>
            <a:pPr algn="just">
              <a:lnSpc>
                <a:spcPts val="4500"/>
              </a:lnSpc>
            </a:pPr>
            <a:r>
              <a:rPr lang="zh-TW" altLang="en-US" sz="3200" dirty="0">
                <a:solidFill>
                  <a:srgbClr val="FF0000"/>
                </a:solidFill>
                <a:latin typeface="標楷體" panose="03000509000000000000" pitchFamily="65" charset="-120"/>
                <a:ea typeface="標楷體" panose="03000509000000000000" pitchFamily="65" charset="-120"/>
              </a:rPr>
              <a:t>    </a:t>
            </a:r>
            <a:r>
              <a:rPr lang="zh-TW" altLang="en-US" sz="3200" u="sng" dirty="0">
                <a:solidFill>
                  <a:srgbClr val="FF0000"/>
                </a:solidFill>
                <a:latin typeface="標楷體" panose="03000509000000000000" pitchFamily="65" charset="-120"/>
                <a:ea typeface="標楷體" panose="03000509000000000000" pitchFamily="65" charset="-120"/>
              </a:rPr>
              <a:t>相關規定。</a:t>
            </a:r>
            <a:endParaRPr lang="en-US" altLang="zh-TW" sz="3200" u="sng" dirty="0">
              <a:solidFill>
                <a:srgbClr val="FF0000"/>
              </a:solidFill>
              <a:latin typeface="標楷體" panose="03000509000000000000" pitchFamily="65" charset="-120"/>
              <a:ea typeface="標楷體" panose="03000509000000000000" pitchFamily="65" charset="-120"/>
            </a:endParaRPr>
          </a:p>
          <a:p>
            <a:pPr algn="ctr">
              <a:lnSpc>
                <a:spcPts val="4500"/>
              </a:lnSpc>
            </a:pPr>
            <a:r>
              <a:rPr lang="zh-TW" altLang="en-US" sz="2000" dirty="0">
                <a:solidFill>
                  <a:srgbClr val="FF0000"/>
                </a:solidFill>
                <a:latin typeface="Arial" panose="020B0604020202020204" pitchFamily="34" charset="0"/>
                <a:ea typeface="標楷體" panose="03000509000000000000" pitchFamily="65" charset="-120"/>
                <a:cs typeface="Arial" panose="020B0604020202020204" pitchFamily="34" charset="0"/>
              </a:rPr>
              <a:t>空軍司令部</a:t>
            </a:r>
            <a:r>
              <a:rPr lang="en-US" altLang="zh-TW" sz="2000" dirty="0">
                <a:solidFill>
                  <a:srgbClr val="FF0000"/>
                </a:solidFill>
                <a:latin typeface="Arial" panose="020B0604020202020204" pitchFamily="34" charset="0"/>
                <a:ea typeface="標楷體" panose="03000509000000000000" pitchFamily="65" charset="-120"/>
                <a:cs typeface="Arial" panose="020B0604020202020204" pitchFamily="34" charset="0"/>
              </a:rPr>
              <a:t>112.03.27</a:t>
            </a:r>
            <a:r>
              <a:rPr lang="zh-TW" altLang="en-US" sz="2000" dirty="0">
                <a:solidFill>
                  <a:srgbClr val="FF0000"/>
                </a:solidFill>
                <a:latin typeface="Arial" panose="020B0604020202020204" pitchFamily="34" charset="0"/>
                <a:ea typeface="標楷體" panose="03000509000000000000" pitchFamily="65" charset="-120"/>
                <a:cs typeface="Arial" panose="020B0604020202020204" pitchFamily="34" charset="0"/>
              </a:rPr>
              <a:t>國空人培字第</a:t>
            </a:r>
            <a:r>
              <a:rPr lang="en-US" altLang="zh-TW" sz="2000" dirty="0">
                <a:solidFill>
                  <a:srgbClr val="FF0000"/>
                </a:solidFill>
                <a:latin typeface="Arial" panose="020B0604020202020204" pitchFamily="34" charset="0"/>
                <a:ea typeface="標楷體" panose="03000509000000000000" pitchFamily="65" charset="-120"/>
                <a:cs typeface="Arial" panose="020B0604020202020204" pitchFamily="34" charset="0"/>
              </a:rPr>
              <a:t>1120067536</a:t>
            </a:r>
            <a:r>
              <a:rPr lang="zh-TW" altLang="en-US" sz="2000" dirty="0">
                <a:solidFill>
                  <a:srgbClr val="FF0000"/>
                </a:solidFill>
                <a:latin typeface="Arial" panose="020B0604020202020204" pitchFamily="34" charset="0"/>
                <a:ea typeface="標楷體" panose="03000509000000000000" pitchFamily="65" charset="-120"/>
                <a:cs typeface="Arial" panose="020B0604020202020204" pitchFamily="34" charset="0"/>
              </a:rPr>
              <a:t>號函</a:t>
            </a:r>
          </a:p>
        </p:txBody>
      </p:sp>
    </p:spTree>
    <p:extLst>
      <p:ext uri="{BB962C8B-B14F-4D97-AF65-F5344CB8AC3E}">
        <p14:creationId xmlns:p14="http://schemas.microsoft.com/office/powerpoint/2010/main" val="203458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997714" y="908720"/>
            <a:ext cx="5148572" cy="707886"/>
          </a:xfrm>
          <a:prstGeom prst="rect">
            <a:avLst/>
          </a:prstGeom>
          <a:noFill/>
        </p:spPr>
        <p:txBody>
          <a:bodyPr wrap="square" rtlCol="0">
            <a:spAutoFit/>
          </a:bodyPr>
          <a:lstStyle/>
          <a:p>
            <a:pPr algn="ctr"/>
            <a:r>
              <a:rPr lang="zh-TW" altLang="en-US" sz="4000" dirty="0">
                <a:solidFill>
                  <a:schemeClr val="tx1">
                    <a:lumMod val="50000"/>
                  </a:schemeClr>
                </a:solidFill>
              </a:rPr>
              <a:t>本校</a:t>
            </a:r>
            <a:r>
              <a:rPr lang="en-US" altLang="zh-TW" sz="4000" dirty="0">
                <a:solidFill>
                  <a:schemeClr val="tx1">
                    <a:lumMod val="50000"/>
                  </a:schemeClr>
                </a:solidFill>
              </a:rPr>
              <a:t>113</a:t>
            </a:r>
            <a:r>
              <a:rPr lang="zh-TW" altLang="en-US" sz="4000" dirty="0">
                <a:solidFill>
                  <a:schemeClr val="tx1">
                    <a:lumMod val="50000"/>
                  </a:schemeClr>
                </a:solidFill>
              </a:rPr>
              <a:t>開班計畫書</a:t>
            </a:r>
          </a:p>
        </p:txBody>
      </p:sp>
      <p:sp>
        <p:nvSpPr>
          <p:cNvPr id="3" name="文字方塊 2"/>
          <p:cNvSpPr txBox="1"/>
          <p:nvPr/>
        </p:nvSpPr>
        <p:spPr>
          <a:xfrm>
            <a:off x="368533" y="2204864"/>
            <a:ext cx="8406934" cy="2353593"/>
          </a:xfrm>
          <a:prstGeom prst="rect">
            <a:avLst/>
          </a:prstGeom>
          <a:noFill/>
        </p:spPr>
        <p:txBody>
          <a:bodyPr wrap="square" rtlCol="0">
            <a:spAutoFit/>
          </a:bodyPr>
          <a:lstStyle/>
          <a:p>
            <a:pPr algn="just">
              <a:lnSpc>
                <a:spcPts val="4500"/>
              </a:lnSpc>
            </a:pPr>
            <a:r>
              <a:rPr lang="zh-TW" altLang="en-US" sz="3200" dirty="0">
                <a:solidFill>
                  <a:schemeClr val="bg1">
                    <a:lumMod val="95000"/>
                  </a:schemeClr>
                </a:solidFill>
                <a:latin typeface="Arial" panose="020B0604020202020204" pitchFamily="34" charset="0"/>
                <a:ea typeface="標楷體" panose="03000509000000000000" pitchFamily="65" charset="-120"/>
                <a:cs typeface="Arial" panose="020B0604020202020204" pitchFamily="34" charset="0"/>
              </a:rPr>
              <a:t>    </a:t>
            </a: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1</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同學缺</a:t>
            </a:r>
            <a:r>
              <a:rPr lang="en-US" altLang="zh-TW"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曠</a:t>
            </a:r>
            <a:r>
              <a:rPr lang="en-US" altLang="zh-TW"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課與成績及格等</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納入</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獎勵</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gn="just">
              <a:lnSpc>
                <a:spcPts val="4500"/>
              </a:lnSpc>
            </a:pP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          </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考評機制</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勵學獎助學金核發對象</a:t>
            </a:r>
            <a:r>
              <a:rPr lang="zh-TW" altLang="en-US" sz="3200" dirty="0">
                <a:solidFill>
                  <a:srgbClr val="FF0000"/>
                </a:solidFill>
                <a:latin typeface="Arial" panose="020B0604020202020204" pitchFamily="34" charset="0"/>
                <a:ea typeface="標楷體" panose="03000509000000000000" pitchFamily="65" charset="-120"/>
                <a:cs typeface="Arial" panose="020B0604020202020204" pitchFamily="34" charset="0"/>
              </a:rPr>
              <a:t>。</a:t>
            </a:r>
            <a:endParaRPr lang="en-US" altLang="zh-TW" sz="3200"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pPr algn="just">
              <a:lnSpc>
                <a:spcPts val="4500"/>
              </a:lnSpc>
            </a:pP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    </a:t>
            </a: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2</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、獎勵課業績優同學</a:t>
            </a: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如成績</a:t>
            </a: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1-3</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名及管理</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gn="just">
              <a:lnSpc>
                <a:spcPts val="4500"/>
              </a:lnSpc>
            </a:pP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          幹部</a:t>
            </a: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endParaRPr lang="zh-TW" altLang="en-US" sz="20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386585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字方塊 2"/>
          <p:cNvSpPr txBox="1"/>
          <p:nvPr/>
        </p:nvSpPr>
        <p:spPr>
          <a:xfrm>
            <a:off x="827584" y="1844824"/>
            <a:ext cx="8136904" cy="3970318"/>
          </a:xfrm>
          <a:prstGeom prst="rect">
            <a:avLst/>
          </a:prstGeom>
          <a:noFill/>
        </p:spPr>
        <p:txBody>
          <a:bodyPr wrap="square" rtlCol="0">
            <a:spAutoFit/>
          </a:bodyPr>
          <a:lstStyle/>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1</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、國軍年度演訓</a:t>
            </a: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聯勇、漢光</a:t>
            </a: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任務。</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2</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、擔任單位值日</a:t>
            </a: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星</a:t>
            </a: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勤務。</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3</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、短期部隊訓練。</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4</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、休請</a:t>
            </a: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病</a:t>
            </a: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假。</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5</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、長官臨時交辦之任務。</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6</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、必需提供佐證資料請假程序。</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7</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600" u="sng" dirty="0">
                <a:solidFill>
                  <a:srgbClr val="FF0000"/>
                </a:solidFill>
                <a:latin typeface="Arial" panose="020B0604020202020204" pitchFamily="34" charset="0"/>
                <a:ea typeface="標楷體" panose="03000509000000000000" pitchFamily="65" charset="-120"/>
                <a:cs typeface="Arial" panose="020B0604020202020204" pitchFamily="34" charset="0"/>
              </a:rPr>
              <a:t>前述情況，須要有「補課機制」</a:t>
            </a:r>
            <a:r>
              <a:rPr lang="zh-TW" altLang="en-US" sz="3600" dirty="0">
                <a:solidFill>
                  <a:schemeClr val="bg1">
                    <a:lumMod val="95000"/>
                  </a:schemeClr>
                </a:solidFill>
                <a:latin typeface="標楷體" panose="03000509000000000000" pitchFamily="65" charset="-120"/>
                <a:ea typeface="標楷體" panose="03000509000000000000" pitchFamily="65" charset="-120"/>
              </a:rPr>
              <a:t>。</a:t>
            </a:r>
            <a:r>
              <a:rPr lang="en-US" altLang="zh-TW" sz="3600" dirty="0">
                <a:solidFill>
                  <a:schemeClr val="bg1">
                    <a:lumMod val="95000"/>
                  </a:schemeClr>
                </a:solidFill>
                <a:latin typeface="標楷體" panose="03000509000000000000" pitchFamily="65" charset="-120"/>
                <a:ea typeface="標楷體" panose="03000509000000000000" pitchFamily="65" charset="-120"/>
              </a:rPr>
              <a:t>   </a:t>
            </a:r>
          </a:p>
        </p:txBody>
      </p:sp>
      <p:sp>
        <p:nvSpPr>
          <p:cNvPr id="2" name="文字方塊 1"/>
          <p:cNvSpPr txBox="1"/>
          <p:nvPr/>
        </p:nvSpPr>
        <p:spPr>
          <a:xfrm>
            <a:off x="2231740" y="908720"/>
            <a:ext cx="4680520" cy="707886"/>
          </a:xfrm>
          <a:prstGeom prst="rect">
            <a:avLst/>
          </a:prstGeom>
          <a:noFill/>
        </p:spPr>
        <p:txBody>
          <a:bodyPr wrap="square" rtlCol="0">
            <a:spAutoFit/>
          </a:bodyPr>
          <a:lstStyle/>
          <a:p>
            <a:pPr algn="ctr"/>
            <a:r>
              <a:rPr lang="zh-TW" altLang="en-US" sz="4000" dirty="0">
                <a:solidFill>
                  <a:schemeClr val="tx1">
                    <a:lumMod val="50000"/>
                  </a:schemeClr>
                </a:solidFill>
              </a:rPr>
              <a:t>國軍官兵常見差勤</a:t>
            </a:r>
          </a:p>
        </p:txBody>
      </p:sp>
    </p:spTree>
    <p:extLst>
      <p:ext uri="{BB962C8B-B14F-4D97-AF65-F5344CB8AC3E}">
        <p14:creationId xmlns:p14="http://schemas.microsoft.com/office/powerpoint/2010/main" val="258143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403648" y="3013501"/>
            <a:ext cx="6606734" cy="830997"/>
          </a:xfrm>
          <a:prstGeom prst="rect">
            <a:avLst/>
          </a:prstGeom>
          <a:noFill/>
        </p:spPr>
        <p:txBody>
          <a:bodyPr wrap="square" rtlCol="0">
            <a:spAutoFit/>
          </a:bodyPr>
          <a:lstStyle/>
          <a:p>
            <a:pPr algn="ctr"/>
            <a:r>
              <a:rPr lang="zh-TW" altLang="en-US" sz="4800" dirty="0">
                <a:solidFill>
                  <a:schemeClr val="tx1">
                    <a:lumMod val="50000"/>
                  </a:schemeClr>
                </a:solidFill>
              </a:rPr>
              <a:t>二</a:t>
            </a:r>
            <a:r>
              <a:rPr lang="zh-TW" altLang="en-US" sz="4800" dirty="0">
                <a:solidFill>
                  <a:schemeClr val="tx1">
                    <a:lumMod val="50000"/>
                  </a:schemeClr>
                </a:solidFill>
                <a:latin typeface="標楷體" panose="03000509000000000000" pitchFamily="65" charset="-120"/>
                <a:ea typeface="標楷體" panose="03000509000000000000" pitchFamily="65" charset="-120"/>
              </a:rPr>
              <a:t>、</a:t>
            </a:r>
            <a:r>
              <a:rPr lang="zh-TW" altLang="en-US" sz="4800" dirty="0">
                <a:solidFill>
                  <a:schemeClr val="tx1">
                    <a:lumMod val="50000"/>
                  </a:schemeClr>
                </a:solidFill>
              </a:rPr>
              <a:t>課程上傳操作說明</a:t>
            </a:r>
          </a:p>
        </p:txBody>
      </p:sp>
    </p:spTree>
    <p:extLst>
      <p:ext uri="{BB962C8B-B14F-4D97-AF65-F5344CB8AC3E}">
        <p14:creationId xmlns:p14="http://schemas.microsoft.com/office/powerpoint/2010/main" val="275594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846035" y="836712"/>
            <a:ext cx="7272808" cy="707886"/>
          </a:xfrm>
          <a:prstGeom prst="rect">
            <a:avLst/>
          </a:prstGeom>
          <a:noFill/>
        </p:spPr>
        <p:txBody>
          <a:bodyPr wrap="square" rtlCol="0">
            <a:spAutoFit/>
          </a:bodyPr>
          <a:lstStyle/>
          <a:p>
            <a:pPr algn="ctr"/>
            <a:r>
              <a:rPr lang="zh-TW" altLang="en-US" sz="4000" dirty="0">
                <a:solidFill>
                  <a:schemeClr val="tx1">
                    <a:lumMod val="50000"/>
                  </a:schemeClr>
                </a:solidFill>
                <a:latin typeface="標楷體"/>
                <a:ea typeface="標楷體"/>
              </a:rPr>
              <a:t>二、課程上傳操作說明</a:t>
            </a:r>
            <a:endParaRPr lang="zh-TW" altLang="en-US" sz="4000" dirty="0">
              <a:solidFill>
                <a:schemeClr val="tx1">
                  <a:lumMod val="50000"/>
                </a:schemeClr>
              </a:solidFill>
            </a:endParaRPr>
          </a:p>
        </p:txBody>
      </p:sp>
      <p:sp>
        <p:nvSpPr>
          <p:cNvPr id="3" name="文字方塊 2"/>
          <p:cNvSpPr txBox="1"/>
          <p:nvPr/>
        </p:nvSpPr>
        <p:spPr>
          <a:xfrm>
            <a:off x="611560" y="2132856"/>
            <a:ext cx="7920880" cy="3099246"/>
          </a:xfrm>
          <a:prstGeom prst="rect">
            <a:avLst/>
          </a:prstGeom>
          <a:noFill/>
        </p:spPr>
        <p:txBody>
          <a:bodyPr wrap="square" rtlCol="0">
            <a:spAutoFit/>
          </a:bodyPr>
          <a:lstStyle/>
          <a:p>
            <a:pPr>
              <a:lnSpc>
                <a:spcPts val="6000"/>
              </a:lnSpc>
            </a:pPr>
            <a:r>
              <a:rPr lang="en-US" altLang="zh-TW" sz="4000" dirty="0">
                <a:solidFill>
                  <a:schemeClr val="tx1">
                    <a:lumMod val="50000"/>
                  </a:schemeClr>
                </a:solidFill>
                <a:latin typeface="Arial" panose="020B0604020202020204" pitchFamily="34" charset="0"/>
                <a:ea typeface="標楷體"/>
                <a:cs typeface="Arial" panose="020B0604020202020204" pitchFamily="34" charset="0"/>
              </a:rPr>
              <a:t>1.TRONCLASS</a:t>
            </a:r>
            <a:r>
              <a:rPr lang="zh-TW" altLang="en-US" sz="4000" dirty="0">
                <a:solidFill>
                  <a:schemeClr val="tx1">
                    <a:lumMod val="50000"/>
                  </a:schemeClr>
                </a:solidFill>
                <a:latin typeface="Arial" panose="020B0604020202020204" pitchFamily="34" charset="0"/>
                <a:ea typeface="標楷體"/>
                <a:cs typeface="Arial" panose="020B0604020202020204" pitchFamily="34" charset="0"/>
              </a:rPr>
              <a:t>數位平台系統。</a:t>
            </a:r>
            <a:endParaRPr lang="en-US" altLang="zh-TW" sz="4000" dirty="0">
              <a:solidFill>
                <a:schemeClr val="tx1">
                  <a:lumMod val="50000"/>
                </a:schemeClr>
              </a:solidFill>
              <a:latin typeface="Arial" panose="020B0604020202020204" pitchFamily="34" charset="0"/>
              <a:ea typeface="標楷體"/>
              <a:cs typeface="Arial" panose="020B0604020202020204" pitchFamily="34" charset="0"/>
            </a:endParaRPr>
          </a:p>
          <a:p>
            <a:pPr>
              <a:lnSpc>
                <a:spcPts val="6000"/>
              </a:lnSpc>
            </a:pPr>
            <a:r>
              <a:rPr lang="en-US" altLang="zh-TW" sz="4000" dirty="0">
                <a:solidFill>
                  <a:schemeClr val="tx1">
                    <a:lumMod val="50000"/>
                  </a:schemeClr>
                </a:solidFill>
                <a:latin typeface="Arial" panose="020B0604020202020204" pitchFamily="34" charset="0"/>
                <a:ea typeface="標楷體"/>
                <a:cs typeface="Arial" panose="020B0604020202020204" pitchFamily="34" charset="0"/>
              </a:rPr>
              <a:t>2.YOUTUBE</a:t>
            </a:r>
            <a:r>
              <a:rPr lang="zh-TW" altLang="en-US" sz="4000" dirty="0">
                <a:solidFill>
                  <a:schemeClr val="tx1">
                    <a:lumMod val="50000"/>
                  </a:schemeClr>
                </a:solidFill>
                <a:latin typeface="Arial" panose="020B0604020202020204" pitchFamily="34" charset="0"/>
                <a:ea typeface="標楷體"/>
                <a:cs typeface="Arial" panose="020B0604020202020204" pitchFamily="34" charset="0"/>
              </a:rPr>
              <a:t>掛載連結。</a:t>
            </a:r>
            <a:endParaRPr lang="en-US" altLang="zh-TW" sz="4000" dirty="0">
              <a:solidFill>
                <a:schemeClr val="tx1">
                  <a:lumMod val="50000"/>
                </a:schemeClr>
              </a:solidFill>
              <a:latin typeface="Arial" panose="020B0604020202020204" pitchFamily="34" charset="0"/>
              <a:ea typeface="標楷體"/>
              <a:cs typeface="Arial" panose="020B0604020202020204" pitchFamily="34" charset="0"/>
            </a:endParaRPr>
          </a:p>
          <a:p>
            <a:pPr>
              <a:lnSpc>
                <a:spcPts val="6000"/>
              </a:lnSpc>
            </a:pPr>
            <a:r>
              <a:rPr lang="en-US" altLang="zh-TW" sz="4000" dirty="0">
                <a:solidFill>
                  <a:schemeClr val="tx1">
                    <a:lumMod val="50000"/>
                  </a:schemeClr>
                </a:solidFill>
                <a:latin typeface="Arial" panose="020B0604020202020204" pitchFamily="34" charset="0"/>
                <a:ea typeface="標楷體"/>
                <a:cs typeface="Arial" panose="020B0604020202020204" pitchFamily="34" charset="0"/>
              </a:rPr>
              <a:t>3.</a:t>
            </a:r>
            <a:r>
              <a:rPr lang="zh-TW" altLang="en-US" sz="4000" dirty="0">
                <a:solidFill>
                  <a:schemeClr val="tx1">
                    <a:lumMod val="50000"/>
                  </a:schemeClr>
                </a:solidFill>
                <a:latin typeface="Arial" panose="020B0604020202020204" pitchFamily="34" charset="0"/>
                <a:ea typeface="標楷體"/>
                <a:cs typeface="Arial" panose="020B0604020202020204" pitchFamily="34" charset="0"/>
              </a:rPr>
              <a:t>授課影片切勿上傳至</a:t>
            </a:r>
            <a:r>
              <a:rPr lang="en-US" altLang="zh-TW" sz="3200" dirty="0">
                <a:solidFill>
                  <a:schemeClr val="tx1">
                    <a:lumMod val="50000"/>
                  </a:schemeClr>
                </a:solidFill>
                <a:latin typeface="Arial" panose="020B0604020202020204" pitchFamily="34" charset="0"/>
                <a:ea typeface="標楷體"/>
                <a:cs typeface="Arial" panose="020B0604020202020204" pitchFamily="34" charset="0"/>
              </a:rPr>
              <a:t>TRONCLASS</a:t>
            </a:r>
            <a:r>
              <a:rPr lang="zh-TW" altLang="en-US" sz="4000" dirty="0">
                <a:solidFill>
                  <a:schemeClr val="tx1">
                    <a:lumMod val="50000"/>
                  </a:schemeClr>
                </a:solidFill>
                <a:latin typeface="Arial" panose="020B0604020202020204" pitchFamily="34" charset="0"/>
                <a:ea typeface="標楷體"/>
                <a:cs typeface="Arial" panose="020B0604020202020204" pitchFamily="34" charset="0"/>
              </a:rPr>
              <a:t>，避免造成延遲</a:t>
            </a:r>
            <a:r>
              <a:rPr lang="en-US" altLang="zh-TW" sz="4000" dirty="0">
                <a:solidFill>
                  <a:schemeClr val="tx1">
                    <a:lumMod val="50000"/>
                  </a:schemeClr>
                </a:solidFill>
                <a:latin typeface="Arial" panose="020B0604020202020204" pitchFamily="34" charset="0"/>
                <a:ea typeface="標楷體"/>
                <a:cs typeface="Arial" panose="020B0604020202020204" pitchFamily="34" charset="0"/>
              </a:rPr>
              <a:t>(LAG)</a:t>
            </a:r>
            <a:endParaRPr lang="zh-TW" altLang="en-US" sz="4000" dirty="0">
              <a:solidFill>
                <a:schemeClr val="tx1">
                  <a:lumMod val="50000"/>
                </a:schemeClr>
              </a:solidFill>
              <a:latin typeface="Arial" panose="020B0604020202020204" pitchFamily="34" charset="0"/>
              <a:ea typeface="標楷體"/>
              <a:cs typeface="Arial" panose="020B0604020202020204" pitchFamily="34" charset="0"/>
            </a:endParaRPr>
          </a:p>
        </p:txBody>
      </p:sp>
    </p:spTree>
    <p:extLst>
      <p:ext uri="{BB962C8B-B14F-4D97-AF65-F5344CB8AC3E}">
        <p14:creationId xmlns:p14="http://schemas.microsoft.com/office/powerpoint/2010/main" val="94499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F983AF-8C84-F05A-FA4B-15CF68EE2AB3}"/>
              </a:ext>
            </a:extLst>
          </p:cNvPr>
          <p:cNvSpPr>
            <a:spLocks noGrp="1"/>
          </p:cNvSpPr>
          <p:nvPr>
            <p:ph type="ctrTitle"/>
          </p:nvPr>
        </p:nvSpPr>
        <p:spPr>
          <a:xfrm>
            <a:off x="1206166" y="2005828"/>
            <a:ext cx="6858000" cy="1790700"/>
          </a:xfrm>
        </p:spPr>
        <p:txBody>
          <a:bodyPr>
            <a:normAutofit/>
          </a:bodyPr>
          <a:lstStyle/>
          <a:p>
            <a:r>
              <a:rPr lang="en-US" altLang="zh-TW" sz="5400" dirty="0" err="1"/>
              <a:t>TronClass</a:t>
            </a:r>
            <a:br>
              <a:rPr lang="en-US" altLang="zh-TW" sz="5400" dirty="0"/>
            </a:br>
            <a:r>
              <a:rPr lang="zh-TW" altLang="en-US" sz="5400" dirty="0"/>
              <a:t>數位學習平台系統 </a:t>
            </a:r>
          </a:p>
        </p:txBody>
      </p:sp>
    </p:spTree>
    <p:extLst>
      <p:ext uri="{BB962C8B-B14F-4D97-AF65-F5344CB8AC3E}">
        <p14:creationId xmlns:p14="http://schemas.microsoft.com/office/powerpoint/2010/main" val="425992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D14326-70C7-2E92-BB14-A49EDAE1D8B4}"/>
              </a:ext>
            </a:extLst>
          </p:cNvPr>
          <p:cNvSpPr>
            <a:spLocks noGrp="1"/>
          </p:cNvSpPr>
          <p:nvPr>
            <p:ph type="title"/>
          </p:nvPr>
        </p:nvSpPr>
        <p:spPr>
          <a:xfrm>
            <a:off x="580853" y="442429"/>
            <a:ext cx="7886700" cy="994172"/>
          </a:xfrm>
        </p:spPr>
        <p:txBody>
          <a:bodyPr>
            <a:normAutofit/>
          </a:bodyPr>
          <a:lstStyle/>
          <a:p>
            <a:r>
              <a:rPr kumimoji="1" lang="zh-TW" altLang="en-US" sz="4400" dirty="0"/>
              <a:t>課程使用</a:t>
            </a:r>
          </a:p>
        </p:txBody>
      </p:sp>
      <p:sp>
        <p:nvSpPr>
          <p:cNvPr id="3" name="內容版面配置區 2">
            <a:extLst>
              <a:ext uri="{FF2B5EF4-FFF2-40B4-BE49-F238E27FC236}">
                <a16:creationId xmlns:a16="http://schemas.microsoft.com/office/drawing/2014/main" id="{CCF8365E-3277-3F38-4F8F-9958E9B2E5F5}"/>
              </a:ext>
            </a:extLst>
          </p:cNvPr>
          <p:cNvSpPr>
            <a:spLocks noGrp="1"/>
          </p:cNvSpPr>
          <p:nvPr>
            <p:ph idx="1"/>
          </p:nvPr>
        </p:nvSpPr>
        <p:spPr>
          <a:xfrm>
            <a:off x="628650" y="1436601"/>
            <a:ext cx="7886700" cy="4740362"/>
          </a:xfrm>
        </p:spPr>
        <p:txBody>
          <a:bodyPr/>
          <a:lstStyle/>
          <a:p>
            <a:r>
              <a:rPr kumimoji="1" lang="zh-TW" altLang="en-US" sz="2800" dirty="0"/>
              <a:t>學校 首頁下方  </a:t>
            </a:r>
            <a:r>
              <a:rPr kumimoji="1" lang="en" altLang="zh-TW" sz="2800" dirty="0">
                <a:hlinkClick r:id="rId2"/>
              </a:rPr>
              <a:t>https://www.must.edu.tw/</a:t>
            </a:r>
            <a:endParaRPr kumimoji="1" lang="en" altLang="zh-TW" sz="2800" dirty="0"/>
          </a:p>
          <a:p>
            <a:r>
              <a:rPr kumimoji="1" lang="en" altLang="zh-TW" sz="2800" dirty="0" err="1"/>
              <a:t>TronClass</a:t>
            </a:r>
            <a:r>
              <a:rPr kumimoji="1" lang="zh-TW" altLang="en-US" sz="2800" dirty="0"/>
              <a:t>數位學習平台系統 </a:t>
            </a:r>
            <a:r>
              <a:rPr kumimoji="1" lang="en" altLang="zh-TW" sz="2800" dirty="0">
                <a:hlinkClick r:id="rId3"/>
              </a:rPr>
              <a:t>https://tronclass.must.edu.tw/</a:t>
            </a:r>
            <a:endParaRPr kumimoji="1" lang="en" altLang="zh-TW" sz="2800" dirty="0"/>
          </a:p>
          <a:p>
            <a:endParaRPr kumimoji="1" lang="zh-TW" altLang="en-US" dirty="0"/>
          </a:p>
        </p:txBody>
      </p:sp>
      <p:pic>
        <p:nvPicPr>
          <p:cNvPr id="7" name="圖片 6">
            <a:extLst>
              <a:ext uri="{FF2B5EF4-FFF2-40B4-BE49-F238E27FC236}">
                <a16:creationId xmlns:a16="http://schemas.microsoft.com/office/drawing/2014/main" id="{4C50A045-D192-175B-066A-ADBFDC33E34F}"/>
              </a:ext>
            </a:extLst>
          </p:cNvPr>
          <p:cNvPicPr>
            <a:picLocks noChangeAspect="1"/>
          </p:cNvPicPr>
          <p:nvPr/>
        </p:nvPicPr>
        <p:blipFill>
          <a:blip r:embed="rId4"/>
          <a:stretch>
            <a:fillRect/>
          </a:stretch>
        </p:blipFill>
        <p:spPr>
          <a:xfrm>
            <a:off x="741405" y="2988791"/>
            <a:ext cx="3716295" cy="2937819"/>
          </a:xfrm>
          <a:prstGeom prst="rect">
            <a:avLst/>
          </a:prstGeom>
        </p:spPr>
      </p:pic>
      <p:grpSp>
        <p:nvGrpSpPr>
          <p:cNvPr id="11" name="群組 10">
            <a:extLst>
              <a:ext uri="{FF2B5EF4-FFF2-40B4-BE49-F238E27FC236}">
                <a16:creationId xmlns:a16="http://schemas.microsoft.com/office/drawing/2014/main" id="{30EFEB14-EF9D-708E-9208-0FAADC445DE5}"/>
              </a:ext>
            </a:extLst>
          </p:cNvPr>
          <p:cNvGrpSpPr/>
          <p:nvPr/>
        </p:nvGrpSpPr>
        <p:grpSpPr>
          <a:xfrm>
            <a:off x="741405" y="5178134"/>
            <a:ext cx="892842" cy="353438"/>
            <a:chOff x="988540" y="5761178"/>
            <a:chExt cx="1190456" cy="471251"/>
          </a:xfrm>
        </p:grpSpPr>
        <p:sp>
          <p:nvSpPr>
            <p:cNvPr id="8" name="向右箭號 7">
              <a:extLst>
                <a:ext uri="{FF2B5EF4-FFF2-40B4-BE49-F238E27FC236}">
                  <a16:creationId xmlns:a16="http://schemas.microsoft.com/office/drawing/2014/main" id="{2E18D707-BAAC-EE5C-D68C-48FCD7F97652}"/>
                </a:ext>
              </a:extLst>
            </p:cNvPr>
            <p:cNvSpPr/>
            <p:nvPr/>
          </p:nvSpPr>
          <p:spPr>
            <a:xfrm>
              <a:off x="988540" y="5852478"/>
              <a:ext cx="407773"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4" name="圓角矩形 3">
              <a:extLst>
                <a:ext uri="{FF2B5EF4-FFF2-40B4-BE49-F238E27FC236}">
                  <a16:creationId xmlns:a16="http://schemas.microsoft.com/office/drawing/2014/main" id="{A9F5BBFB-02A7-073C-260C-57237D091EC5}"/>
                </a:ext>
              </a:extLst>
            </p:cNvPr>
            <p:cNvSpPr/>
            <p:nvPr/>
          </p:nvSpPr>
          <p:spPr>
            <a:xfrm>
              <a:off x="1396313" y="5761178"/>
              <a:ext cx="782683"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pic>
        <p:nvPicPr>
          <p:cNvPr id="10" name="圖片 9">
            <a:extLst>
              <a:ext uri="{FF2B5EF4-FFF2-40B4-BE49-F238E27FC236}">
                <a16:creationId xmlns:a16="http://schemas.microsoft.com/office/drawing/2014/main" id="{19EAADE8-834F-3EE1-6690-8BD4E5BE4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0437" y="2988790"/>
            <a:ext cx="2932176" cy="2899838"/>
          </a:xfrm>
          <a:prstGeom prst="rect">
            <a:avLst/>
          </a:prstGeom>
          <a:ln>
            <a:solidFill>
              <a:schemeClr val="accent1"/>
            </a:solidFill>
          </a:ln>
        </p:spPr>
      </p:pic>
      <p:grpSp>
        <p:nvGrpSpPr>
          <p:cNvPr id="12" name="群組 11">
            <a:extLst>
              <a:ext uri="{FF2B5EF4-FFF2-40B4-BE49-F238E27FC236}">
                <a16:creationId xmlns:a16="http://schemas.microsoft.com/office/drawing/2014/main" id="{CEBB37AA-B8C6-A819-C3F2-14C7BC3E4D25}"/>
              </a:ext>
            </a:extLst>
          </p:cNvPr>
          <p:cNvGrpSpPr/>
          <p:nvPr/>
        </p:nvGrpSpPr>
        <p:grpSpPr>
          <a:xfrm>
            <a:off x="4882956" y="3681501"/>
            <a:ext cx="2638957" cy="765256"/>
            <a:chOff x="988540" y="5761178"/>
            <a:chExt cx="1190456" cy="471251"/>
          </a:xfrm>
        </p:grpSpPr>
        <p:sp>
          <p:nvSpPr>
            <p:cNvPr id="13" name="向右箭號 7">
              <a:extLst>
                <a:ext uri="{FF2B5EF4-FFF2-40B4-BE49-F238E27FC236}">
                  <a16:creationId xmlns:a16="http://schemas.microsoft.com/office/drawing/2014/main" id="{C5B221CF-AABF-07CF-79D4-CB3B0DDA01C0}"/>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4" name="圓角矩形 3">
              <a:extLst>
                <a:ext uri="{FF2B5EF4-FFF2-40B4-BE49-F238E27FC236}">
                  <a16:creationId xmlns:a16="http://schemas.microsoft.com/office/drawing/2014/main" id="{02A9F4E5-B250-6F28-FBB4-4D32D3A51FB4}"/>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353943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2231740" y="692696"/>
            <a:ext cx="4680520" cy="707886"/>
          </a:xfrm>
          <a:prstGeom prst="rect">
            <a:avLst/>
          </a:prstGeom>
          <a:noFill/>
        </p:spPr>
        <p:txBody>
          <a:bodyPr wrap="square" rtlCol="0">
            <a:spAutoFit/>
          </a:bodyPr>
          <a:lstStyle/>
          <a:p>
            <a:pPr algn="ctr"/>
            <a:r>
              <a:rPr lang="zh-TW" altLang="en-US" sz="4000" dirty="0">
                <a:solidFill>
                  <a:schemeClr val="tx1">
                    <a:lumMod val="50000"/>
                  </a:schemeClr>
                </a:solidFill>
              </a:rPr>
              <a:t>會議程序</a:t>
            </a:r>
          </a:p>
        </p:txBody>
      </p:sp>
      <p:sp>
        <p:nvSpPr>
          <p:cNvPr id="3" name="文字方塊 2"/>
          <p:cNvSpPr txBox="1"/>
          <p:nvPr/>
        </p:nvSpPr>
        <p:spPr>
          <a:xfrm>
            <a:off x="2699792" y="1843950"/>
            <a:ext cx="3312368" cy="3170099"/>
          </a:xfrm>
          <a:prstGeom prst="rect">
            <a:avLst/>
          </a:prstGeom>
          <a:noFill/>
        </p:spPr>
        <p:txBody>
          <a:bodyPr wrap="square" rtlCol="0">
            <a:spAutoFit/>
          </a:bodyPr>
          <a:lstStyle/>
          <a:p>
            <a:pPr algn="just">
              <a:lnSpc>
                <a:spcPts val="4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壹、主席致詞。</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貳、人員介紹。</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參、講習大綱。</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肆、意見交流。</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陸、主席結論。</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gn="just">
              <a:lnSpc>
                <a:spcPts val="4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柒、散    會。</a:t>
            </a:r>
            <a:endParaRPr lang="zh-TW" altLang="en-US" sz="24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67908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D6D5CB-C6FE-72C9-53D0-1241E8D2254D}"/>
              </a:ext>
            </a:extLst>
          </p:cNvPr>
          <p:cNvSpPr>
            <a:spLocks noGrp="1"/>
          </p:cNvSpPr>
          <p:nvPr>
            <p:ph type="title"/>
          </p:nvPr>
        </p:nvSpPr>
        <p:spPr>
          <a:xfrm>
            <a:off x="628650" y="1131094"/>
            <a:ext cx="8045990" cy="994172"/>
          </a:xfrm>
        </p:spPr>
        <p:txBody>
          <a:bodyPr/>
          <a:lstStyle/>
          <a:p>
            <a:r>
              <a:rPr lang="zh-TW" altLang="en-US" dirty="0"/>
              <a:t>老師操作（上傳檔案、教材、測驗、影音）</a:t>
            </a:r>
          </a:p>
        </p:txBody>
      </p:sp>
      <p:pic>
        <p:nvPicPr>
          <p:cNvPr id="5" name="圖片 4">
            <a:extLst>
              <a:ext uri="{FF2B5EF4-FFF2-40B4-BE49-F238E27FC236}">
                <a16:creationId xmlns:a16="http://schemas.microsoft.com/office/drawing/2014/main" id="{C0FBA4EF-34A1-B9C6-9052-7D86F169D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46" y="2256729"/>
            <a:ext cx="4107506" cy="3371938"/>
          </a:xfrm>
          <a:prstGeom prst="rect">
            <a:avLst/>
          </a:prstGeom>
          <a:ln>
            <a:solidFill>
              <a:schemeClr val="accent1"/>
            </a:solidFill>
          </a:ln>
        </p:spPr>
      </p:pic>
      <p:pic>
        <p:nvPicPr>
          <p:cNvPr id="7" name="圖片 6">
            <a:extLst>
              <a:ext uri="{FF2B5EF4-FFF2-40B4-BE49-F238E27FC236}">
                <a16:creationId xmlns:a16="http://schemas.microsoft.com/office/drawing/2014/main" id="{C9296737-43A8-93B2-1F4B-4345A90B3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360" y="2256729"/>
            <a:ext cx="4269815" cy="3371937"/>
          </a:xfrm>
          <a:prstGeom prst="rect">
            <a:avLst/>
          </a:prstGeom>
          <a:ln>
            <a:solidFill>
              <a:schemeClr val="accent1"/>
            </a:solidFill>
          </a:ln>
        </p:spPr>
      </p:pic>
      <p:grpSp>
        <p:nvGrpSpPr>
          <p:cNvPr id="8" name="群組 7">
            <a:extLst>
              <a:ext uri="{FF2B5EF4-FFF2-40B4-BE49-F238E27FC236}">
                <a16:creationId xmlns:a16="http://schemas.microsoft.com/office/drawing/2014/main" id="{13E46494-F08D-534F-4C97-FF60A1CCF2D9}"/>
              </a:ext>
            </a:extLst>
          </p:cNvPr>
          <p:cNvGrpSpPr/>
          <p:nvPr/>
        </p:nvGrpSpPr>
        <p:grpSpPr>
          <a:xfrm>
            <a:off x="-56561" y="3302123"/>
            <a:ext cx="4426713" cy="765256"/>
            <a:chOff x="988540" y="5761178"/>
            <a:chExt cx="1190456" cy="471251"/>
          </a:xfrm>
        </p:grpSpPr>
        <p:sp>
          <p:nvSpPr>
            <p:cNvPr id="9" name="向右箭號 7">
              <a:extLst>
                <a:ext uri="{FF2B5EF4-FFF2-40B4-BE49-F238E27FC236}">
                  <a16:creationId xmlns:a16="http://schemas.microsoft.com/office/drawing/2014/main" id="{24E85D99-B0BD-5345-59AD-0DA48DD75CB9}"/>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0" name="圓角矩形 3">
              <a:extLst>
                <a:ext uri="{FF2B5EF4-FFF2-40B4-BE49-F238E27FC236}">
                  <a16:creationId xmlns:a16="http://schemas.microsoft.com/office/drawing/2014/main" id="{0E1AED3E-75E0-1134-7BDC-E57BA2D88D4D}"/>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grpSp>
        <p:nvGrpSpPr>
          <p:cNvPr id="11" name="群組 10">
            <a:extLst>
              <a:ext uri="{FF2B5EF4-FFF2-40B4-BE49-F238E27FC236}">
                <a16:creationId xmlns:a16="http://schemas.microsoft.com/office/drawing/2014/main" id="{A763E443-D952-76D8-8C9D-42F67DB6F7B0}"/>
              </a:ext>
            </a:extLst>
          </p:cNvPr>
          <p:cNvGrpSpPr/>
          <p:nvPr/>
        </p:nvGrpSpPr>
        <p:grpSpPr>
          <a:xfrm>
            <a:off x="5750852" y="2725759"/>
            <a:ext cx="888274" cy="2611079"/>
            <a:chOff x="1468800" y="5761178"/>
            <a:chExt cx="710195" cy="471251"/>
          </a:xfrm>
        </p:grpSpPr>
        <p:sp>
          <p:nvSpPr>
            <p:cNvPr id="12" name="向右箭號 7">
              <a:extLst>
                <a:ext uri="{FF2B5EF4-FFF2-40B4-BE49-F238E27FC236}">
                  <a16:creationId xmlns:a16="http://schemas.microsoft.com/office/drawing/2014/main" id="{3BC32C6A-462B-301F-B31B-7E49C4C675B9}"/>
                </a:ext>
              </a:extLst>
            </p:cNvPr>
            <p:cNvSpPr/>
            <p:nvPr/>
          </p:nvSpPr>
          <p:spPr>
            <a:xfrm>
              <a:off x="1468800" y="5858031"/>
              <a:ext cx="255213" cy="754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3" name="圓角矩形 3">
              <a:extLst>
                <a:ext uri="{FF2B5EF4-FFF2-40B4-BE49-F238E27FC236}">
                  <a16:creationId xmlns:a16="http://schemas.microsoft.com/office/drawing/2014/main" id="{4DFD9D0B-9201-8DA5-3FDF-22AB37CE8DF2}"/>
                </a:ext>
              </a:extLst>
            </p:cNvPr>
            <p:cNvSpPr/>
            <p:nvPr/>
          </p:nvSpPr>
          <p:spPr>
            <a:xfrm>
              <a:off x="1724013" y="5761178"/>
              <a:ext cx="454982"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388081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10789BA2-A04F-7854-7533-439C601235B1}"/>
              </a:ext>
            </a:extLst>
          </p:cNvPr>
          <p:cNvPicPr>
            <a:picLocks noChangeAspect="1"/>
          </p:cNvPicPr>
          <p:nvPr/>
        </p:nvPicPr>
        <p:blipFill>
          <a:blip r:embed="rId2"/>
          <a:stretch>
            <a:fillRect/>
          </a:stretch>
        </p:blipFill>
        <p:spPr>
          <a:xfrm>
            <a:off x="4077730" y="1505980"/>
            <a:ext cx="4971170" cy="4344842"/>
          </a:xfrm>
          <a:prstGeom prst="rect">
            <a:avLst/>
          </a:prstGeom>
        </p:spPr>
      </p:pic>
      <p:sp>
        <p:nvSpPr>
          <p:cNvPr id="2" name="標題 1">
            <a:extLst>
              <a:ext uri="{FF2B5EF4-FFF2-40B4-BE49-F238E27FC236}">
                <a16:creationId xmlns:a16="http://schemas.microsoft.com/office/drawing/2014/main" id="{411CC293-256F-5129-BD4D-E2F58DCEDE1C}"/>
              </a:ext>
            </a:extLst>
          </p:cNvPr>
          <p:cNvSpPr>
            <a:spLocks noGrp="1"/>
          </p:cNvSpPr>
          <p:nvPr>
            <p:ph type="title"/>
          </p:nvPr>
        </p:nvSpPr>
        <p:spPr/>
        <p:txBody>
          <a:bodyPr/>
          <a:lstStyle/>
          <a:p>
            <a:r>
              <a:rPr kumimoji="1" lang="zh-TW" altLang="en-US" dirty="0"/>
              <a:t>教師督課</a:t>
            </a:r>
          </a:p>
        </p:txBody>
      </p:sp>
      <p:sp>
        <p:nvSpPr>
          <p:cNvPr id="3" name="內容版面配置區 2">
            <a:extLst>
              <a:ext uri="{FF2B5EF4-FFF2-40B4-BE49-F238E27FC236}">
                <a16:creationId xmlns:a16="http://schemas.microsoft.com/office/drawing/2014/main" id="{1FB3F07A-AB47-858F-27C3-4B8F89CE8A83}"/>
              </a:ext>
            </a:extLst>
          </p:cNvPr>
          <p:cNvSpPr>
            <a:spLocks noGrp="1"/>
          </p:cNvSpPr>
          <p:nvPr>
            <p:ph idx="1"/>
          </p:nvPr>
        </p:nvSpPr>
        <p:spPr>
          <a:xfrm>
            <a:off x="628650" y="2226469"/>
            <a:ext cx="3377140" cy="3263504"/>
          </a:xfrm>
        </p:spPr>
        <p:txBody>
          <a:bodyPr/>
          <a:lstStyle/>
          <a:p>
            <a:pPr>
              <a:lnSpc>
                <a:spcPct val="100000"/>
              </a:lnSpc>
            </a:pPr>
            <a:r>
              <a:rPr kumimoji="1" lang="zh-TW" altLang="en-US" sz="2400" dirty="0"/>
              <a:t>老師可以看到「</a:t>
            </a:r>
            <a:r>
              <a:rPr kumimoji="1" lang="zh-TW" altLang="en-US" sz="2400" dirty="0">
                <a:solidFill>
                  <a:srgbClr val="FF0000"/>
                </a:solidFill>
              </a:rPr>
              <a:t>學習分析</a:t>
            </a:r>
            <a:r>
              <a:rPr kumimoji="1" lang="zh-TW" altLang="en-US" sz="2400" dirty="0"/>
              <a:t>」</a:t>
            </a:r>
            <a:endParaRPr kumimoji="1" lang="en-US" altLang="zh-TW" sz="2400" dirty="0"/>
          </a:p>
          <a:p>
            <a:pPr>
              <a:lnSpc>
                <a:spcPct val="100000"/>
              </a:lnSpc>
            </a:pPr>
            <a:r>
              <a:rPr kumimoji="1" lang="zh-TW" altLang="en-US" sz="2400" dirty="0"/>
              <a:t>這個是查詢「學生學習進度」包含綜合學習分析。</a:t>
            </a:r>
            <a:endParaRPr kumimoji="1" lang="en-US" altLang="zh-TW" sz="2400" dirty="0"/>
          </a:p>
          <a:p>
            <a:endParaRPr kumimoji="1" lang="en-US" altLang="zh-TW" dirty="0"/>
          </a:p>
          <a:p>
            <a:endParaRPr kumimoji="1" lang="zh-TW" altLang="en-US" dirty="0"/>
          </a:p>
        </p:txBody>
      </p:sp>
      <p:sp>
        <p:nvSpPr>
          <p:cNvPr id="6" name="圓角矩形 5">
            <a:extLst>
              <a:ext uri="{FF2B5EF4-FFF2-40B4-BE49-F238E27FC236}">
                <a16:creationId xmlns:a16="http://schemas.microsoft.com/office/drawing/2014/main" id="{29697478-7E4C-C664-9627-ECE23553941D}"/>
              </a:ext>
            </a:extLst>
          </p:cNvPr>
          <p:cNvSpPr/>
          <p:nvPr/>
        </p:nvSpPr>
        <p:spPr>
          <a:xfrm>
            <a:off x="5884906" y="1489697"/>
            <a:ext cx="611660" cy="2769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88413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1595B9-C3C0-C330-1873-9AC9AA93C105}"/>
              </a:ext>
            </a:extLst>
          </p:cNvPr>
          <p:cNvSpPr>
            <a:spLocks noGrp="1"/>
          </p:cNvSpPr>
          <p:nvPr>
            <p:ph type="title"/>
          </p:nvPr>
        </p:nvSpPr>
        <p:spPr/>
        <p:txBody>
          <a:bodyPr/>
          <a:lstStyle/>
          <a:p>
            <a:r>
              <a:rPr kumimoji="1" lang="zh-TW" altLang="en-US" dirty="0"/>
              <a:t>課程完成度</a:t>
            </a:r>
          </a:p>
        </p:txBody>
      </p:sp>
      <p:sp>
        <p:nvSpPr>
          <p:cNvPr id="3" name="內容版面配置區 2">
            <a:extLst>
              <a:ext uri="{FF2B5EF4-FFF2-40B4-BE49-F238E27FC236}">
                <a16:creationId xmlns:a16="http://schemas.microsoft.com/office/drawing/2014/main" id="{D563B772-B3E8-BE70-C47D-1CC27F8920A1}"/>
              </a:ext>
            </a:extLst>
          </p:cNvPr>
          <p:cNvSpPr>
            <a:spLocks noGrp="1"/>
          </p:cNvSpPr>
          <p:nvPr>
            <p:ph idx="1"/>
          </p:nvPr>
        </p:nvSpPr>
        <p:spPr>
          <a:xfrm>
            <a:off x="628651" y="2226469"/>
            <a:ext cx="3439811" cy="3263504"/>
          </a:xfrm>
        </p:spPr>
        <p:txBody>
          <a:bodyPr>
            <a:normAutofit/>
          </a:bodyPr>
          <a:lstStyle/>
          <a:p>
            <a:pPr>
              <a:lnSpc>
                <a:spcPct val="100000"/>
              </a:lnSpc>
            </a:pPr>
            <a:r>
              <a:rPr kumimoji="1" lang="zh-TW" altLang="en-US" sz="2400" dirty="0"/>
              <a:t>「</a:t>
            </a:r>
            <a:r>
              <a:rPr kumimoji="1" lang="zh-TW" altLang="en-US" sz="2400" dirty="0">
                <a:solidFill>
                  <a:srgbClr val="FF0000"/>
                </a:solidFill>
              </a:rPr>
              <a:t>章節完成度</a:t>
            </a:r>
            <a:r>
              <a:rPr kumimoji="1" lang="zh-TW" altLang="en-US" sz="2400" dirty="0"/>
              <a:t>」內容必需打「</a:t>
            </a:r>
            <a:r>
              <a:rPr kumimoji="1" lang="en-US" altLang="zh-TW" sz="2400" dirty="0">
                <a:solidFill>
                  <a:srgbClr val="FF0000"/>
                </a:solidFill>
              </a:rPr>
              <a:t>V</a:t>
            </a:r>
            <a:r>
              <a:rPr kumimoji="1" lang="zh-TW" altLang="en-US" sz="2400" dirty="0"/>
              <a:t>」</a:t>
            </a:r>
            <a:endParaRPr kumimoji="1" lang="en-US" altLang="zh-TW" sz="2400" dirty="0"/>
          </a:p>
          <a:p>
            <a:pPr>
              <a:lnSpc>
                <a:spcPct val="100000"/>
              </a:lnSpc>
            </a:pPr>
            <a:r>
              <a:rPr kumimoji="1" lang="zh-TW" altLang="en-US" sz="2400" dirty="0"/>
              <a:t>「</a:t>
            </a:r>
            <a:r>
              <a:rPr kumimoji="1" lang="zh-TW" altLang="en-US" sz="2400" dirty="0">
                <a:solidFill>
                  <a:srgbClr val="FF0000"/>
                </a:solidFill>
              </a:rPr>
              <a:t>課程完成度</a:t>
            </a:r>
            <a:r>
              <a:rPr kumimoji="1" lang="zh-TW" altLang="en-US" sz="2400" dirty="0"/>
              <a:t>」則是總學習的進度，包含教材、測驗、等綜合完成度。</a:t>
            </a:r>
          </a:p>
        </p:txBody>
      </p:sp>
      <p:pic>
        <p:nvPicPr>
          <p:cNvPr id="5" name="圖片 4">
            <a:extLst>
              <a:ext uri="{FF2B5EF4-FFF2-40B4-BE49-F238E27FC236}">
                <a16:creationId xmlns:a16="http://schemas.microsoft.com/office/drawing/2014/main" id="{5B62493F-B3E9-1DB5-502F-CBC4AA0BACAE}"/>
              </a:ext>
            </a:extLst>
          </p:cNvPr>
          <p:cNvPicPr>
            <a:picLocks noChangeAspect="1"/>
          </p:cNvPicPr>
          <p:nvPr/>
        </p:nvPicPr>
        <p:blipFill>
          <a:blip r:embed="rId2"/>
          <a:stretch>
            <a:fillRect/>
          </a:stretch>
        </p:blipFill>
        <p:spPr>
          <a:xfrm>
            <a:off x="4151871" y="1487445"/>
            <a:ext cx="4992130" cy="4513306"/>
          </a:xfrm>
          <a:prstGeom prst="rect">
            <a:avLst/>
          </a:prstGeom>
        </p:spPr>
      </p:pic>
      <p:sp>
        <p:nvSpPr>
          <p:cNvPr id="6" name="圓角矩形 5">
            <a:extLst>
              <a:ext uri="{FF2B5EF4-FFF2-40B4-BE49-F238E27FC236}">
                <a16:creationId xmlns:a16="http://schemas.microsoft.com/office/drawing/2014/main" id="{43FCF9C8-B6D8-8ED4-C9EC-3B8928B27195}"/>
              </a:ext>
            </a:extLst>
          </p:cNvPr>
          <p:cNvSpPr/>
          <p:nvPr/>
        </p:nvSpPr>
        <p:spPr>
          <a:xfrm>
            <a:off x="5606879" y="2521969"/>
            <a:ext cx="3095367" cy="3204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39858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F983AF-8C84-F05A-FA4B-15CF68EE2AB3}"/>
              </a:ext>
            </a:extLst>
          </p:cNvPr>
          <p:cNvSpPr>
            <a:spLocks noGrp="1"/>
          </p:cNvSpPr>
          <p:nvPr>
            <p:ph type="ctrTitle"/>
          </p:nvPr>
        </p:nvSpPr>
        <p:spPr>
          <a:xfrm>
            <a:off x="1206166" y="2005828"/>
            <a:ext cx="6858000" cy="1790700"/>
          </a:xfrm>
        </p:spPr>
        <p:txBody>
          <a:bodyPr>
            <a:normAutofit/>
          </a:bodyPr>
          <a:lstStyle/>
          <a:p>
            <a:r>
              <a:rPr lang="en-US" altLang="zh-TW" sz="5400" dirty="0"/>
              <a:t>YouTube</a:t>
            </a:r>
            <a:r>
              <a:rPr lang="zh-TW" altLang="en-US" sz="5400" dirty="0"/>
              <a:t>掛載連結</a:t>
            </a:r>
          </a:p>
        </p:txBody>
      </p:sp>
    </p:spTree>
    <p:extLst>
      <p:ext uri="{BB962C8B-B14F-4D97-AF65-F5344CB8AC3E}">
        <p14:creationId xmlns:p14="http://schemas.microsoft.com/office/powerpoint/2010/main" val="307101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005892-17C3-9334-0297-522FD5040CED}"/>
              </a:ext>
            </a:extLst>
          </p:cNvPr>
          <p:cNvSpPr>
            <a:spLocks noGrp="1"/>
          </p:cNvSpPr>
          <p:nvPr>
            <p:ph type="title"/>
          </p:nvPr>
        </p:nvSpPr>
        <p:spPr/>
        <p:txBody>
          <a:bodyPr/>
          <a:lstStyle/>
          <a:p>
            <a:r>
              <a:rPr lang="en-US" altLang="zh-TW" dirty="0"/>
              <a:t>YouTube</a:t>
            </a:r>
            <a:r>
              <a:rPr lang="zh-TW" altLang="en-US" dirty="0"/>
              <a:t>上傳影片</a:t>
            </a:r>
          </a:p>
        </p:txBody>
      </p:sp>
      <p:pic>
        <p:nvPicPr>
          <p:cNvPr id="5" name="圖片 4">
            <a:extLst>
              <a:ext uri="{FF2B5EF4-FFF2-40B4-BE49-F238E27FC236}">
                <a16:creationId xmlns:a16="http://schemas.microsoft.com/office/drawing/2014/main" id="{24C8AAB6-1D9B-F9F4-4E87-D52112382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73" y="2125266"/>
            <a:ext cx="8410169" cy="3532584"/>
          </a:xfrm>
          <a:prstGeom prst="rect">
            <a:avLst/>
          </a:prstGeom>
        </p:spPr>
      </p:pic>
      <p:grpSp>
        <p:nvGrpSpPr>
          <p:cNvPr id="6" name="群組 5">
            <a:extLst>
              <a:ext uri="{FF2B5EF4-FFF2-40B4-BE49-F238E27FC236}">
                <a16:creationId xmlns:a16="http://schemas.microsoft.com/office/drawing/2014/main" id="{F4C2AD96-48ED-19FB-BA7D-F52101251D5A}"/>
              </a:ext>
            </a:extLst>
          </p:cNvPr>
          <p:cNvGrpSpPr/>
          <p:nvPr/>
        </p:nvGrpSpPr>
        <p:grpSpPr>
          <a:xfrm>
            <a:off x="7653236" y="2288015"/>
            <a:ext cx="1254867" cy="612045"/>
            <a:chOff x="988540" y="5761178"/>
            <a:chExt cx="1190456" cy="471251"/>
          </a:xfrm>
        </p:grpSpPr>
        <p:sp>
          <p:nvSpPr>
            <p:cNvPr id="7" name="向右箭號 7">
              <a:extLst>
                <a:ext uri="{FF2B5EF4-FFF2-40B4-BE49-F238E27FC236}">
                  <a16:creationId xmlns:a16="http://schemas.microsoft.com/office/drawing/2014/main" id="{58FDBC85-626E-552F-F839-FC36BB6015EA}"/>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8" name="圓角矩形 3">
              <a:extLst>
                <a:ext uri="{FF2B5EF4-FFF2-40B4-BE49-F238E27FC236}">
                  <a16:creationId xmlns:a16="http://schemas.microsoft.com/office/drawing/2014/main" id="{F100377A-60F9-E260-2003-D579EF238556}"/>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297430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20F041-05C5-EEF6-4466-1CCE837201FF}"/>
              </a:ext>
            </a:extLst>
          </p:cNvPr>
          <p:cNvSpPr>
            <a:spLocks noGrp="1"/>
          </p:cNvSpPr>
          <p:nvPr>
            <p:ph type="title"/>
          </p:nvPr>
        </p:nvSpPr>
        <p:spPr/>
        <p:txBody>
          <a:bodyPr/>
          <a:lstStyle/>
          <a:p>
            <a:r>
              <a:rPr lang="zh-TW" altLang="en-US" dirty="0"/>
              <a:t>影片設定（名稱）</a:t>
            </a:r>
          </a:p>
        </p:txBody>
      </p:sp>
      <p:pic>
        <p:nvPicPr>
          <p:cNvPr id="5" name="圖片 4">
            <a:extLst>
              <a:ext uri="{FF2B5EF4-FFF2-40B4-BE49-F238E27FC236}">
                <a16:creationId xmlns:a16="http://schemas.microsoft.com/office/drawing/2014/main" id="{5BDED239-5966-72B1-52F4-44F5C60D2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14" y="2169794"/>
            <a:ext cx="8521671" cy="3612084"/>
          </a:xfrm>
          <a:prstGeom prst="rect">
            <a:avLst/>
          </a:prstGeom>
        </p:spPr>
      </p:pic>
      <p:grpSp>
        <p:nvGrpSpPr>
          <p:cNvPr id="10" name="群組 9">
            <a:extLst>
              <a:ext uri="{FF2B5EF4-FFF2-40B4-BE49-F238E27FC236}">
                <a16:creationId xmlns:a16="http://schemas.microsoft.com/office/drawing/2014/main" id="{5DB7F053-AB42-2B2F-F876-74A62E779633}"/>
              </a:ext>
            </a:extLst>
          </p:cNvPr>
          <p:cNvGrpSpPr/>
          <p:nvPr/>
        </p:nvGrpSpPr>
        <p:grpSpPr>
          <a:xfrm>
            <a:off x="374515" y="3251053"/>
            <a:ext cx="3732989" cy="706889"/>
            <a:chOff x="988540" y="5761178"/>
            <a:chExt cx="1190456" cy="471251"/>
          </a:xfrm>
        </p:grpSpPr>
        <p:sp>
          <p:nvSpPr>
            <p:cNvPr id="11" name="向右箭號 7">
              <a:extLst>
                <a:ext uri="{FF2B5EF4-FFF2-40B4-BE49-F238E27FC236}">
                  <a16:creationId xmlns:a16="http://schemas.microsoft.com/office/drawing/2014/main" id="{0BCA5D45-58C9-CAC8-A5E5-14D6DE5AAFBB}"/>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2" name="圓角矩形 3">
              <a:extLst>
                <a:ext uri="{FF2B5EF4-FFF2-40B4-BE49-F238E27FC236}">
                  <a16:creationId xmlns:a16="http://schemas.microsoft.com/office/drawing/2014/main" id="{3B3E444C-763C-E375-ABFB-7B40C32F5C04}"/>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381712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0DE53A-0319-1684-E812-56644B92C792}"/>
              </a:ext>
            </a:extLst>
          </p:cNvPr>
          <p:cNvSpPr>
            <a:spLocks noGrp="1"/>
          </p:cNvSpPr>
          <p:nvPr>
            <p:ph type="title"/>
          </p:nvPr>
        </p:nvSpPr>
        <p:spPr/>
        <p:txBody>
          <a:bodyPr/>
          <a:lstStyle/>
          <a:p>
            <a:r>
              <a:rPr lang="zh-TW" altLang="en-US" dirty="0"/>
              <a:t>影片設定（非兒童）</a:t>
            </a:r>
          </a:p>
        </p:txBody>
      </p:sp>
      <p:pic>
        <p:nvPicPr>
          <p:cNvPr id="4" name="圖片 3">
            <a:extLst>
              <a:ext uri="{FF2B5EF4-FFF2-40B4-BE49-F238E27FC236}">
                <a16:creationId xmlns:a16="http://schemas.microsoft.com/office/drawing/2014/main" id="{245F0C2F-438C-CD90-58D4-02EEF7EDD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6" y="2336575"/>
            <a:ext cx="8277287" cy="3233726"/>
          </a:xfrm>
          <a:prstGeom prst="rect">
            <a:avLst/>
          </a:prstGeom>
        </p:spPr>
      </p:pic>
      <p:grpSp>
        <p:nvGrpSpPr>
          <p:cNvPr id="5" name="群組 4">
            <a:extLst>
              <a:ext uri="{FF2B5EF4-FFF2-40B4-BE49-F238E27FC236}">
                <a16:creationId xmlns:a16="http://schemas.microsoft.com/office/drawing/2014/main" id="{E157313B-17F6-1FA2-FAB5-5B45F7201E8F}"/>
              </a:ext>
            </a:extLst>
          </p:cNvPr>
          <p:cNvGrpSpPr/>
          <p:nvPr/>
        </p:nvGrpSpPr>
        <p:grpSpPr>
          <a:xfrm>
            <a:off x="206712" y="4301640"/>
            <a:ext cx="3732989" cy="706889"/>
            <a:chOff x="988540" y="5761178"/>
            <a:chExt cx="1190456" cy="471251"/>
          </a:xfrm>
        </p:grpSpPr>
        <p:sp>
          <p:nvSpPr>
            <p:cNvPr id="6" name="向右箭號 7">
              <a:extLst>
                <a:ext uri="{FF2B5EF4-FFF2-40B4-BE49-F238E27FC236}">
                  <a16:creationId xmlns:a16="http://schemas.microsoft.com/office/drawing/2014/main" id="{D782A68F-8B10-1593-A5AD-E305AAA507CC}"/>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7" name="圓角矩形 3">
              <a:extLst>
                <a:ext uri="{FF2B5EF4-FFF2-40B4-BE49-F238E27FC236}">
                  <a16:creationId xmlns:a16="http://schemas.microsoft.com/office/drawing/2014/main" id="{562472FC-E992-F754-1B14-419046E5B53C}"/>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162729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D726F0-731C-A343-2FF7-5EC3B0A32740}"/>
              </a:ext>
            </a:extLst>
          </p:cNvPr>
          <p:cNvSpPr>
            <a:spLocks noGrp="1"/>
          </p:cNvSpPr>
          <p:nvPr>
            <p:ph type="title"/>
          </p:nvPr>
        </p:nvSpPr>
        <p:spPr/>
        <p:txBody>
          <a:bodyPr/>
          <a:lstStyle/>
          <a:p>
            <a:r>
              <a:rPr lang="zh-TW" altLang="en-US" dirty="0"/>
              <a:t>影片設定（不公開）</a:t>
            </a:r>
            <a:r>
              <a:rPr lang="en-US" altLang="zh-TW" dirty="0"/>
              <a:t>&amp;</a:t>
            </a:r>
            <a:r>
              <a:rPr lang="zh-TW" altLang="en-US" dirty="0"/>
              <a:t>複製影片連結</a:t>
            </a:r>
          </a:p>
        </p:txBody>
      </p:sp>
      <p:pic>
        <p:nvPicPr>
          <p:cNvPr id="4" name="圖片 3">
            <a:extLst>
              <a:ext uri="{FF2B5EF4-FFF2-40B4-BE49-F238E27FC236}">
                <a16:creationId xmlns:a16="http://schemas.microsoft.com/office/drawing/2014/main" id="{601B7908-EE66-C527-E0DC-AA2CD66BF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00" y="2125267"/>
            <a:ext cx="8095484" cy="3601640"/>
          </a:xfrm>
          <a:prstGeom prst="rect">
            <a:avLst/>
          </a:prstGeom>
        </p:spPr>
      </p:pic>
      <p:grpSp>
        <p:nvGrpSpPr>
          <p:cNvPr id="5" name="群組 4">
            <a:extLst>
              <a:ext uri="{FF2B5EF4-FFF2-40B4-BE49-F238E27FC236}">
                <a16:creationId xmlns:a16="http://schemas.microsoft.com/office/drawing/2014/main" id="{2641ED0C-986E-2EB7-0B28-A8A231D5E92B}"/>
              </a:ext>
            </a:extLst>
          </p:cNvPr>
          <p:cNvGrpSpPr/>
          <p:nvPr/>
        </p:nvGrpSpPr>
        <p:grpSpPr>
          <a:xfrm>
            <a:off x="338035" y="3926086"/>
            <a:ext cx="3732989" cy="706889"/>
            <a:chOff x="988540" y="5761178"/>
            <a:chExt cx="1190456" cy="471251"/>
          </a:xfrm>
        </p:grpSpPr>
        <p:sp>
          <p:nvSpPr>
            <p:cNvPr id="6" name="向右箭號 7">
              <a:extLst>
                <a:ext uri="{FF2B5EF4-FFF2-40B4-BE49-F238E27FC236}">
                  <a16:creationId xmlns:a16="http://schemas.microsoft.com/office/drawing/2014/main" id="{73706718-6D81-4180-5A7E-02C29FA1ECF9}"/>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7" name="圓角矩形 3">
              <a:extLst>
                <a:ext uri="{FF2B5EF4-FFF2-40B4-BE49-F238E27FC236}">
                  <a16:creationId xmlns:a16="http://schemas.microsoft.com/office/drawing/2014/main" id="{BADF1856-EBDF-4AEE-2AD7-A7F4C8D96954}"/>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grpSp>
        <p:nvGrpSpPr>
          <p:cNvPr id="8" name="群組 7">
            <a:extLst>
              <a:ext uri="{FF2B5EF4-FFF2-40B4-BE49-F238E27FC236}">
                <a16:creationId xmlns:a16="http://schemas.microsoft.com/office/drawing/2014/main" id="{47DF2E74-7E3C-B5AD-DD4E-328136FACAD1}"/>
              </a:ext>
            </a:extLst>
          </p:cNvPr>
          <p:cNvGrpSpPr/>
          <p:nvPr/>
        </p:nvGrpSpPr>
        <p:grpSpPr>
          <a:xfrm>
            <a:off x="5034064" y="4732734"/>
            <a:ext cx="3122579" cy="436302"/>
            <a:chOff x="988540" y="5761178"/>
            <a:chExt cx="1190456" cy="471251"/>
          </a:xfrm>
        </p:grpSpPr>
        <p:sp>
          <p:nvSpPr>
            <p:cNvPr id="9" name="向右箭號 7">
              <a:extLst>
                <a:ext uri="{FF2B5EF4-FFF2-40B4-BE49-F238E27FC236}">
                  <a16:creationId xmlns:a16="http://schemas.microsoft.com/office/drawing/2014/main" id="{D4F1EB01-D645-D9E7-D1E2-791081AFFC1E}"/>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0" name="圓角矩形 3">
              <a:extLst>
                <a:ext uri="{FF2B5EF4-FFF2-40B4-BE49-F238E27FC236}">
                  <a16:creationId xmlns:a16="http://schemas.microsoft.com/office/drawing/2014/main" id="{5B3B08AE-8DE5-7295-CF7B-1883F72BAB4B}"/>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395848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C8BFF0-BEF1-916A-4B70-9B692F863B11}"/>
              </a:ext>
            </a:extLst>
          </p:cNvPr>
          <p:cNvSpPr>
            <a:spLocks noGrp="1"/>
          </p:cNvSpPr>
          <p:nvPr>
            <p:ph type="title"/>
          </p:nvPr>
        </p:nvSpPr>
        <p:spPr/>
        <p:txBody>
          <a:bodyPr/>
          <a:lstStyle/>
          <a:p>
            <a:r>
              <a:rPr lang="zh-TW" altLang="en-US" dirty="0"/>
              <a:t>新增創客學習活動（影音教材）</a:t>
            </a:r>
          </a:p>
        </p:txBody>
      </p:sp>
      <p:pic>
        <p:nvPicPr>
          <p:cNvPr id="5" name="圖片 4">
            <a:extLst>
              <a:ext uri="{FF2B5EF4-FFF2-40B4-BE49-F238E27FC236}">
                <a16:creationId xmlns:a16="http://schemas.microsoft.com/office/drawing/2014/main" id="{1415755A-15DE-9372-72D6-1CD13D567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19" y="2469136"/>
            <a:ext cx="4177881" cy="3206228"/>
          </a:xfrm>
          <a:prstGeom prst="rect">
            <a:avLst/>
          </a:prstGeom>
        </p:spPr>
      </p:pic>
      <p:grpSp>
        <p:nvGrpSpPr>
          <p:cNvPr id="6" name="群組 5">
            <a:extLst>
              <a:ext uri="{FF2B5EF4-FFF2-40B4-BE49-F238E27FC236}">
                <a16:creationId xmlns:a16="http://schemas.microsoft.com/office/drawing/2014/main" id="{90AEB479-2FA2-84BC-8A51-1501440F021D}"/>
              </a:ext>
            </a:extLst>
          </p:cNvPr>
          <p:cNvGrpSpPr/>
          <p:nvPr/>
        </p:nvGrpSpPr>
        <p:grpSpPr>
          <a:xfrm>
            <a:off x="1284051" y="3429000"/>
            <a:ext cx="904673" cy="436302"/>
            <a:chOff x="988540" y="5761178"/>
            <a:chExt cx="1190456" cy="471251"/>
          </a:xfrm>
        </p:grpSpPr>
        <p:sp>
          <p:nvSpPr>
            <p:cNvPr id="7" name="向右箭號 7">
              <a:extLst>
                <a:ext uri="{FF2B5EF4-FFF2-40B4-BE49-F238E27FC236}">
                  <a16:creationId xmlns:a16="http://schemas.microsoft.com/office/drawing/2014/main" id="{BCBFDEFA-B3D8-5A66-21B2-D60AE82A65ED}"/>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8" name="圓角矩形 3">
              <a:extLst>
                <a:ext uri="{FF2B5EF4-FFF2-40B4-BE49-F238E27FC236}">
                  <a16:creationId xmlns:a16="http://schemas.microsoft.com/office/drawing/2014/main" id="{56F0FFFF-8E15-CD9F-04EF-AFD99514803B}"/>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pic>
        <p:nvPicPr>
          <p:cNvPr id="10" name="圖片 9">
            <a:extLst>
              <a:ext uri="{FF2B5EF4-FFF2-40B4-BE49-F238E27FC236}">
                <a16:creationId xmlns:a16="http://schemas.microsoft.com/office/drawing/2014/main" id="{198EDCAA-F0F7-DA28-BCE4-8CD200DF6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412" y="2520679"/>
            <a:ext cx="4079763" cy="3206228"/>
          </a:xfrm>
          <a:prstGeom prst="rect">
            <a:avLst/>
          </a:prstGeom>
          <a:ln>
            <a:solidFill>
              <a:schemeClr val="accent1"/>
            </a:solidFill>
          </a:ln>
        </p:spPr>
      </p:pic>
      <p:grpSp>
        <p:nvGrpSpPr>
          <p:cNvPr id="11" name="群組 10">
            <a:extLst>
              <a:ext uri="{FF2B5EF4-FFF2-40B4-BE49-F238E27FC236}">
                <a16:creationId xmlns:a16="http://schemas.microsoft.com/office/drawing/2014/main" id="{13682D8D-C5A6-C208-BE5A-1F431078D674}"/>
              </a:ext>
            </a:extLst>
          </p:cNvPr>
          <p:cNvGrpSpPr/>
          <p:nvPr/>
        </p:nvGrpSpPr>
        <p:grpSpPr>
          <a:xfrm>
            <a:off x="5139852" y="3029804"/>
            <a:ext cx="2272625" cy="436302"/>
            <a:chOff x="988540" y="5761178"/>
            <a:chExt cx="1190456" cy="471251"/>
          </a:xfrm>
        </p:grpSpPr>
        <p:sp>
          <p:nvSpPr>
            <p:cNvPr id="12" name="向右箭號 7">
              <a:extLst>
                <a:ext uri="{FF2B5EF4-FFF2-40B4-BE49-F238E27FC236}">
                  <a16:creationId xmlns:a16="http://schemas.microsoft.com/office/drawing/2014/main" id="{C0850805-521A-0B41-33ED-D58C677DAF50}"/>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3" name="圓角矩形 3">
              <a:extLst>
                <a:ext uri="{FF2B5EF4-FFF2-40B4-BE49-F238E27FC236}">
                  <a16:creationId xmlns:a16="http://schemas.microsoft.com/office/drawing/2014/main" id="{1B1AE6FA-6DFA-8167-0431-41FC4B860541}"/>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grpSp>
        <p:nvGrpSpPr>
          <p:cNvPr id="14" name="群組 13">
            <a:extLst>
              <a:ext uri="{FF2B5EF4-FFF2-40B4-BE49-F238E27FC236}">
                <a16:creationId xmlns:a16="http://schemas.microsoft.com/office/drawing/2014/main" id="{9734C0AD-BF78-D963-B9D1-99B959290A15}"/>
              </a:ext>
            </a:extLst>
          </p:cNvPr>
          <p:cNvGrpSpPr/>
          <p:nvPr/>
        </p:nvGrpSpPr>
        <p:grpSpPr>
          <a:xfrm>
            <a:off x="4984210" y="5048294"/>
            <a:ext cx="3748797" cy="436302"/>
            <a:chOff x="988540" y="5761178"/>
            <a:chExt cx="1190456" cy="471251"/>
          </a:xfrm>
        </p:grpSpPr>
        <p:sp>
          <p:nvSpPr>
            <p:cNvPr id="15" name="向右箭號 7">
              <a:extLst>
                <a:ext uri="{FF2B5EF4-FFF2-40B4-BE49-F238E27FC236}">
                  <a16:creationId xmlns:a16="http://schemas.microsoft.com/office/drawing/2014/main" id="{68F692C9-B75C-EA70-B522-37C5873F7A45}"/>
                </a:ext>
              </a:extLst>
            </p:cNvPr>
            <p:cNvSpPr/>
            <p:nvPr/>
          </p:nvSpPr>
          <p:spPr>
            <a:xfrm>
              <a:off x="988540" y="5852478"/>
              <a:ext cx="180066" cy="258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sp>
          <p:nvSpPr>
            <p:cNvPr id="16" name="圓角矩形 3">
              <a:extLst>
                <a:ext uri="{FF2B5EF4-FFF2-40B4-BE49-F238E27FC236}">
                  <a16:creationId xmlns:a16="http://schemas.microsoft.com/office/drawing/2014/main" id="{03B55765-2833-B5F4-B0ED-245BD67193B3}"/>
                </a:ext>
              </a:extLst>
            </p:cNvPr>
            <p:cNvSpPr/>
            <p:nvPr/>
          </p:nvSpPr>
          <p:spPr>
            <a:xfrm>
              <a:off x="1168606" y="5761178"/>
              <a:ext cx="1010390" cy="47125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TW" altLang="en-US" sz="1350">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180804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8F8D6B-66FA-5B10-97C1-837BBD4191EA}"/>
              </a:ext>
            </a:extLst>
          </p:cNvPr>
          <p:cNvSpPr>
            <a:spLocks noGrp="1"/>
          </p:cNvSpPr>
          <p:nvPr>
            <p:ph type="title"/>
          </p:nvPr>
        </p:nvSpPr>
        <p:spPr/>
        <p:txBody>
          <a:bodyPr/>
          <a:lstStyle/>
          <a:p>
            <a:r>
              <a:rPr lang="zh-TW" altLang="en-US" dirty="0"/>
              <a:t>同學觀看介面（必須透過紀錄學習歷程）</a:t>
            </a:r>
          </a:p>
        </p:txBody>
      </p:sp>
      <p:pic>
        <p:nvPicPr>
          <p:cNvPr id="5" name="圖片 4">
            <a:extLst>
              <a:ext uri="{FF2B5EF4-FFF2-40B4-BE49-F238E27FC236}">
                <a16:creationId xmlns:a16="http://schemas.microsoft.com/office/drawing/2014/main" id="{2F6D0BB3-8B58-636F-728D-3872B54A2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985843"/>
            <a:ext cx="8165154" cy="3872657"/>
          </a:xfrm>
          <a:prstGeom prst="rect">
            <a:avLst/>
          </a:prstGeom>
        </p:spPr>
      </p:pic>
    </p:spTree>
    <p:extLst>
      <p:ext uri="{BB962C8B-B14F-4D97-AF65-F5344CB8AC3E}">
        <p14:creationId xmlns:p14="http://schemas.microsoft.com/office/powerpoint/2010/main" val="370440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460818" y="2695986"/>
            <a:ext cx="3877985" cy="830997"/>
          </a:xfrm>
          <a:prstGeom prst="rect">
            <a:avLst/>
          </a:prstGeom>
        </p:spPr>
        <p:txBody>
          <a:bodyPr wrap="none">
            <a:spAutoFit/>
          </a:bodyPr>
          <a:lstStyle/>
          <a:p>
            <a:r>
              <a:rPr lang="zh-TW" altLang="en-US" sz="4800" dirty="0">
                <a:solidFill>
                  <a:schemeClr val="tx1">
                    <a:lumMod val="50000"/>
                  </a:schemeClr>
                </a:solidFill>
                <a:latin typeface="標楷體" panose="03000509000000000000" pitchFamily="65" charset="-120"/>
                <a:ea typeface="標楷體" panose="03000509000000000000" pitchFamily="65" charset="-120"/>
              </a:rPr>
              <a:t>壹、主席致詞</a:t>
            </a:r>
            <a:endParaRPr lang="zh-TW" altLang="en-US" sz="4800" dirty="0">
              <a:solidFill>
                <a:schemeClr val="tx1">
                  <a:lumMod val="50000"/>
                </a:schemeClr>
              </a:solidFill>
            </a:endParaRPr>
          </a:p>
        </p:txBody>
      </p:sp>
    </p:spTree>
    <p:extLst>
      <p:ext uri="{BB962C8B-B14F-4D97-AF65-F5344CB8AC3E}">
        <p14:creationId xmlns:p14="http://schemas.microsoft.com/office/powerpoint/2010/main" val="2566819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C6FBB3-3333-259F-8EF3-01AB6BF6157F}"/>
              </a:ext>
            </a:extLst>
          </p:cNvPr>
          <p:cNvSpPr>
            <a:spLocks noGrp="1"/>
          </p:cNvSpPr>
          <p:nvPr>
            <p:ph type="title"/>
          </p:nvPr>
        </p:nvSpPr>
        <p:spPr/>
        <p:txBody>
          <a:bodyPr>
            <a:normAutofit/>
          </a:bodyPr>
          <a:lstStyle/>
          <a:p>
            <a:pPr algn="ctr"/>
            <a:r>
              <a:rPr lang="zh-TW" altLang="en-US" sz="4000" dirty="0">
                <a:latin typeface="標楷體" panose="03000509000000000000" pitchFamily="65" charset="-120"/>
                <a:ea typeface="標楷體" panose="03000509000000000000" pitchFamily="65" charset="-120"/>
              </a:rPr>
              <a:t>重要提醒</a:t>
            </a:r>
          </a:p>
        </p:txBody>
      </p:sp>
      <p:sp>
        <p:nvSpPr>
          <p:cNvPr id="3" name="內容版面配置區 2">
            <a:extLst>
              <a:ext uri="{FF2B5EF4-FFF2-40B4-BE49-F238E27FC236}">
                <a16:creationId xmlns:a16="http://schemas.microsoft.com/office/drawing/2014/main" id="{AE44EC56-5A7B-46B2-5CFC-15743E8E73B6}"/>
              </a:ext>
            </a:extLst>
          </p:cNvPr>
          <p:cNvSpPr>
            <a:spLocks noGrp="1"/>
          </p:cNvSpPr>
          <p:nvPr>
            <p:ph idx="1"/>
          </p:nvPr>
        </p:nvSpPr>
        <p:spPr>
          <a:xfrm>
            <a:off x="314325" y="1772816"/>
            <a:ext cx="8515350" cy="4351338"/>
          </a:xfrm>
        </p:spPr>
        <p:txBody>
          <a:bodyPr>
            <a:normAutofit/>
          </a:bodyPr>
          <a:lstStyle/>
          <a:p>
            <a:r>
              <a:rPr lang="zh-TW" altLang="en-US" sz="3200" dirty="0">
                <a:latin typeface="Arial" panose="020B0604020202020204" pitchFamily="34" charset="0"/>
                <a:ea typeface="標楷體" panose="03000509000000000000" pitchFamily="65" charset="-120"/>
                <a:cs typeface="Arial" panose="020B0604020202020204" pitchFamily="34" charset="0"/>
              </a:rPr>
              <a:t>營區</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自備電腦。</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r>
              <a:rPr lang="zh-TW" altLang="en-US" sz="3200" dirty="0">
                <a:latin typeface="Arial" panose="020B0604020202020204" pitchFamily="34" charset="0"/>
                <a:ea typeface="標楷體" panose="03000509000000000000" pitchFamily="65" charset="-120"/>
                <a:cs typeface="Arial" panose="020B0604020202020204" pitchFamily="34" charset="0"/>
              </a:rPr>
              <a:t>          （包含</a:t>
            </a:r>
            <a:r>
              <a:rPr lang="en-US" altLang="zh-TW" sz="3200" dirty="0">
                <a:latin typeface="Arial" panose="020B0604020202020204" pitchFamily="34" charset="0"/>
                <a:ea typeface="標楷體" panose="03000509000000000000" pitchFamily="65" charset="-120"/>
                <a:cs typeface="Arial" panose="020B0604020202020204" pitchFamily="34" charset="0"/>
              </a:rPr>
              <a:t>VGA</a:t>
            </a:r>
            <a:r>
              <a:rPr lang="zh-TW" altLang="en-US" sz="3200" dirty="0">
                <a:latin typeface="Arial" panose="020B0604020202020204" pitchFamily="34" charset="0"/>
                <a:ea typeface="標楷體" panose="03000509000000000000" pitchFamily="65" charset="-120"/>
                <a:cs typeface="Arial" panose="020B0604020202020204" pitchFamily="34" charset="0"/>
              </a:rPr>
              <a:t>、</a:t>
            </a:r>
            <a:r>
              <a:rPr lang="en-US" altLang="zh-TW" sz="3200" dirty="0">
                <a:latin typeface="Arial" panose="020B0604020202020204" pitchFamily="34" charset="0"/>
                <a:ea typeface="標楷體" panose="03000509000000000000" pitchFamily="65" charset="-120"/>
                <a:cs typeface="Arial" panose="020B0604020202020204" pitchFamily="34" charset="0"/>
              </a:rPr>
              <a:t>HDMI</a:t>
            </a:r>
            <a:r>
              <a:rPr lang="zh-TW" altLang="en-US" sz="3200" dirty="0">
                <a:latin typeface="Arial" panose="020B0604020202020204" pitchFamily="34" charset="0"/>
                <a:ea typeface="標楷體" panose="03000509000000000000" pitchFamily="65" charset="-120"/>
                <a:cs typeface="Arial" panose="020B0604020202020204" pitchFamily="34" charset="0"/>
              </a:rPr>
              <a:t>視訊轉接頭）。</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r>
              <a:rPr lang="zh-TW" altLang="en-US" sz="3200" dirty="0">
                <a:latin typeface="Arial" panose="020B0604020202020204" pitchFamily="34" charset="0"/>
                <a:ea typeface="標楷體" panose="03000509000000000000" pitchFamily="65" charset="-120"/>
                <a:cs typeface="Arial" panose="020B0604020202020204" pitchFamily="34" charset="0"/>
              </a:rPr>
              <a:t>營區</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u="sng" dirty="0">
                <a:solidFill>
                  <a:srgbClr val="FF0000"/>
                </a:solidFill>
                <a:latin typeface="Arial" panose="020B0604020202020204" pitchFamily="34" charset="0"/>
                <a:ea typeface="標楷體" panose="03000509000000000000" pitchFamily="65" charset="-120"/>
                <a:cs typeface="Arial" panose="020B0604020202020204" pitchFamily="34" charset="0"/>
              </a:rPr>
              <a:t>禁止攝影（鏡頭請遮蔽）</a:t>
            </a:r>
            <a:endParaRPr lang="en-US" altLang="zh-TW" sz="3200" u="sng" dirty="0">
              <a:solidFill>
                <a:srgbClr val="FF0000"/>
              </a:solidFill>
              <a:latin typeface="Arial" panose="020B0604020202020204" pitchFamily="34" charset="0"/>
              <a:ea typeface="標楷體" panose="03000509000000000000" pitchFamily="65" charset="-120"/>
              <a:cs typeface="Arial" panose="020B0604020202020204" pitchFamily="34" charset="0"/>
            </a:endParaRPr>
          </a:p>
          <a:p>
            <a:r>
              <a:rPr lang="zh-TW" altLang="en-US" sz="3200" dirty="0">
                <a:latin typeface="Arial" panose="020B0604020202020204" pitchFamily="34" charset="0"/>
                <a:ea typeface="標楷體" panose="03000509000000000000" pitchFamily="65" charset="-120"/>
                <a:cs typeface="Arial" panose="020B0604020202020204" pitchFamily="34" charset="0"/>
              </a:rPr>
              <a:t>營區</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禁止熱點分享。</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r>
              <a:rPr lang="zh-TW" altLang="en-US" sz="3200" dirty="0">
                <a:latin typeface="Arial" panose="020B0604020202020204" pitchFamily="34" charset="0"/>
                <a:ea typeface="標楷體" panose="03000509000000000000" pitchFamily="65" charset="-120"/>
                <a:cs typeface="Arial" panose="020B0604020202020204" pitchFamily="34" charset="0"/>
              </a:rPr>
              <a:t>          （</a:t>
            </a:r>
            <a:r>
              <a:rPr lang="en-US" altLang="zh-TW" sz="3200" dirty="0">
                <a:latin typeface="Arial" panose="020B0604020202020204" pitchFamily="34" charset="0"/>
                <a:ea typeface="標楷體" panose="03000509000000000000" pitchFamily="65" charset="-120"/>
                <a:cs typeface="Arial" panose="020B0604020202020204" pitchFamily="34" charset="0"/>
              </a:rPr>
              <a:t>USB</a:t>
            </a:r>
            <a:r>
              <a:rPr lang="zh-TW" altLang="en-US" sz="3200" dirty="0">
                <a:latin typeface="Arial" panose="020B0604020202020204" pitchFamily="34" charset="0"/>
                <a:ea typeface="標楷體" panose="03000509000000000000" pitchFamily="65" charset="-120"/>
                <a:cs typeface="Arial" panose="020B0604020202020204" pitchFamily="34" charset="0"/>
              </a:rPr>
              <a:t>網路分享或存在電腦內）</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r>
              <a:rPr lang="zh-TW" altLang="en-US" sz="3200" dirty="0">
                <a:latin typeface="Arial" panose="020B0604020202020204" pitchFamily="34" charset="0"/>
                <a:ea typeface="標楷體" panose="03000509000000000000" pitchFamily="65" charset="-120"/>
                <a:cs typeface="Arial" panose="020B0604020202020204" pitchFamily="34" charset="0"/>
              </a:rPr>
              <a:t>營區</a:t>
            </a:r>
            <a:r>
              <a:rPr lang="en-US" altLang="zh-TW" sz="3200" dirty="0">
                <a:latin typeface="Arial" panose="020B0604020202020204" pitchFamily="34" charset="0"/>
                <a:ea typeface="標楷體" panose="03000509000000000000" pitchFamily="65" charset="-120"/>
                <a:cs typeface="Arial" panose="020B0604020202020204" pitchFamily="34" charset="0"/>
              </a:rPr>
              <a:t>—PPT</a:t>
            </a:r>
            <a:r>
              <a:rPr lang="zh-TW" altLang="en-US" sz="3200" dirty="0">
                <a:latin typeface="Arial" panose="020B0604020202020204" pitchFamily="34" charset="0"/>
                <a:ea typeface="標楷體" panose="03000509000000000000" pitchFamily="65" charset="-120"/>
                <a:cs typeface="Arial" panose="020B0604020202020204" pitchFamily="34" charset="0"/>
              </a:rPr>
              <a:t>以邊授課、錄旁白，再另轉檔上傳。            </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r>
              <a:rPr lang="zh-TW" altLang="en-US" sz="3200" dirty="0">
                <a:latin typeface="Arial" panose="020B0604020202020204" pitchFamily="34" charset="0"/>
                <a:ea typeface="標楷體" panose="03000509000000000000" pitchFamily="65" charset="-120"/>
                <a:cs typeface="Arial" panose="020B0604020202020204" pitchFamily="34" charset="0"/>
              </a:rPr>
              <a:t>營區</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透過本校數位學習平台上傳，都有紀  </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marL="0" indent="0">
              <a:buNone/>
            </a:pPr>
            <a:r>
              <a:rPr lang="zh-TW" altLang="en-US" sz="3200" dirty="0">
                <a:latin typeface="Arial" panose="020B0604020202020204" pitchFamily="34" charset="0"/>
                <a:ea typeface="標楷體" panose="03000509000000000000" pitchFamily="65" charset="-120"/>
                <a:cs typeface="Arial" panose="020B0604020202020204" pitchFamily="34" charset="0"/>
              </a:rPr>
              <a:t>             錄可以稽核，作為國防部督課使用。</a:t>
            </a:r>
            <a:endParaRPr lang="en-US" altLang="zh-TW" sz="3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139066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403648" y="3013501"/>
            <a:ext cx="66067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0" i="0" u="none" strike="noStrike" kern="1200" cap="none" spc="0" normalizeH="0" baseline="0" noProof="0" dirty="0">
                <a:ln>
                  <a:noFill/>
                </a:ln>
                <a:effectLst/>
                <a:uLnTx/>
                <a:uFillTx/>
                <a:latin typeface="Arial"/>
                <a:ea typeface="微软雅黑"/>
                <a:cs typeface="+mn-cs"/>
              </a:rPr>
              <a:t>三、點名表單操作介紹</a:t>
            </a:r>
          </a:p>
        </p:txBody>
      </p:sp>
    </p:spTree>
    <p:extLst>
      <p:ext uri="{BB962C8B-B14F-4D97-AF65-F5344CB8AC3E}">
        <p14:creationId xmlns:p14="http://schemas.microsoft.com/office/powerpoint/2010/main" val="3966460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755576" y="908720"/>
            <a:ext cx="72728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三</a:t>
            </a:r>
            <a:r>
              <a:rPr kumimoji="0" lang="zh-TW" altLang="en-US" sz="4000" b="0" i="0" u="none" strike="noStrike" kern="1200" cap="none" spc="0" normalizeH="0" baseline="0" noProof="0" dirty="0">
                <a:ln>
                  <a:noFill/>
                </a:ln>
                <a:effectLst/>
                <a:uLnTx/>
                <a:uFillTx/>
                <a:latin typeface="標楷體"/>
                <a:ea typeface="標楷體"/>
                <a:cs typeface="+mn-cs"/>
              </a:rPr>
              <a:t>、點名表單操作介紹</a:t>
            </a:r>
            <a:endParaRPr kumimoji="0" lang="zh-TW" altLang="en-US" sz="4000" b="0" i="0" u="none" strike="noStrike" kern="1200" cap="none" spc="0" normalizeH="0" baseline="0" noProof="0" dirty="0">
              <a:ln>
                <a:noFill/>
              </a:ln>
              <a:effectLst/>
              <a:uLnTx/>
              <a:uFillTx/>
              <a:latin typeface="Arial"/>
              <a:ea typeface="微软雅黑"/>
              <a:cs typeface="+mn-cs"/>
            </a:endParaRPr>
          </a:p>
        </p:txBody>
      </p:sp>
      <p:sp>
        <p:nvSpPr>
          <p:cNvPr id="3" name="文字方塊 2"/>
          <p:cNvSpPr txBox="1"/>
          <p:nvPr/>
        </p:nvSpPr>
        <p:spPr>
          <a:xfrm>
            <a:off x="2003462" y="2348880"/>
            <a:ext cx="603967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0" i="0" u="none" strike="noStrike" kern="1200" cap="none" spc="0" normalizeH="0" baseline="0" noProof="0" dirty="0">
                <a:ln>
                  <a:noFill/>
                </a:ln>
                <a:effectLst/>
                <a:uLnTx/>
                <a:uFillTx/>
                <a:latin typeface="Arial" pitchFamily="34" charset="0"/>
                <a:ea typeface="標楷體" panose="03000509000000000000" pitchFamily="65" charset="-120"/>
                <a:cs typeface="Arial" pitchFamily="34" charset="0"/>
              </a:rPr>
              <a:t>1.</a:t>
            </a:r>
            <a:r>
              <a:rPr kumimoji="0" lang="zh-TW" altLang="en-US" sz="4000" b="0" i="0" u="none" strike="noStrike" kern="1200" cap="none" spc="0" normalizeH="0" baseline="0" noProof="0" dirty="0">
                <a:ln>
                  <a:noFill/>
                </a:ln>
                <a:effectLst/>
                <a:uLnTx/>
                <a:uFillTx/>
                <a:latin typeface="Arial" pitchFamily="34" charset="0"/>
                <a:ea typeface="標楷體" panose="03000509000000000000" pitchFamily="65" charset="-120"/>
                <a:cs typeface="Arial" pitchFamily="34" charset="0"/>
              </a:rPr>
              <a:t>表單</a:t>
            </a:r>
            <a:r>
              <a:rPr kumimoji="0" lang="zh-TW" altLang="en-US" sz="4000" b="0" i="0" u="none" strike="noStrike" kern="1200" cap="none" spc="0" normalizeH="0" baseline="0" noProof="0" dirty="0">
                <a:ln>
                  <a:noFill/>
                </a:ln>
                <a:effectLst/>
                <a:uLnTx/>
                <a:uFillTx/>
                <a:latin typeface="Arial" pitchFamily="34" charset="0"/>
                <a:ea typeface="標楷體"/>
                <a:cs typeface="Arial" pitchFamily="34" charset="0"/>
              </a:rPr>
              <a:t>測試連結 </a:t>
            </a:r>
            <a:endParaRPr kumimoji="0" lang="en-US" altLang="zh-TW" sz="4000" b="0" i="0" u="none" strike="noStrike" kern="1200" cap="none" spc="0" normalizeH="0" baseline="0" noProof="0" dirty="0">
              <a:ln>
                <a:noFill/>
              </a:ln>
              <a:effectLst/>
              <a:uLnTx/>
              <a:uFillTx/>
              <a:latin typeface="Arial" pitchFamily="34" charset="0"/>
              <a:ea typeface="標楷體"/>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0" i="0" u="none" strike="noStrike" kern="1200" cap="none" spc="0" normalizeH="0" baseline="0" noProof="0" dirty="0">
                <a:ln>
                  <a:noFill/>
                </a:ln>
                <a:effectLst/>
                <a:uLnTx/>
                <a:uFillTx/>
                <a:latin typeface="Arial" pitchFamily="34" charset="0"/>
                <a:ea typeface="標楷體"/>
                <a:cs typeface="Arial" pitchFamily="34" charset="0"/>
              </a:rPr>
              <a:t>2.</a:t>
            </a:r>
            <a:r>
              <a:rPr kumimoji="0" lang="zh-TW" altLang="en-US" sz="4000" b="0" i="0" u="none" strike="noStrike" kern="1200" cap="none" spc="0" normalizeH="0" baseline="0" noProof="0" dirty="0">
                <a:ln>
                  <a:noFill/>
                </a:ln>
                <a:effectLst/>
                <a:uLnTx/>
                <a:uFillTx/>
                <a:latin typeface="Arial" pitchFamily="34" charset="0"/>
                <a:ea typeface="標楷體"/>
                <a:cs typeface="Arial" pitchFamily="34" charset="0"/>
              </a:rPr>
              <a:t>表單欄位簡介</a:t>
            </a:r>
            <a:endParaRPr kumimoji="0" lang="en-US" altLang="zh-TW" sz="4000" b="0" i="0" u="none" strike="noStrike" kern="1200" cap="none" spc="0" normalizeH="0" baseline="0" noProof="0" dirty="0">
              <a:ln>
                <a:noFill/>
              </a:ln>
              <a:effectLst/>
              <a:uLnTx/>
              <a:uFillTx/>
              <a:latin typeface="Arial" pitchFamily="34" charset="0"/>
              <a:ea typeface="標楷體"/>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0" i="0" u="none" strike="noStrike" kern="1200" cap="none" spc="0" normalizeH="0" baseline="0" noProof="0" dirty="0">
                <a:ln>
                  <a:noFill/>
                </a:ln>
                <a:effectLst/>
                <a:uLnTx/>
                <a:uFillTx/>
                <a:latin typeface="Arial" pitchFamily="34" charset="0"/>
                <a:ea typeface="標楷體"/>
                <a:cs typeface="Arial" pitchFamily="34" charset="0"/>
              </a:rPr>
              <a:t>3.</a:t>
            </a:r>
            <a:r>
              <a:rPr kumimoji="0" lang="zh-TW" altLang="en-US" sz="4000" b="0" i="0" u="none" strike="noStrike" kern="1200" cap="none" spc="0" normalizeH="0" baseline="0" noProof="0" dirty="0">
                <a:ln>
                  <a:noFill/>
                </a:ln>
                <a:effectLst/>
                <a:uLnTx/>
                <a:uFillTx/>
                <a:latin typeface="Arial" pitchFamily="34" charset="0"/>
                <a:ea typeface="標楷體"/>
                <a:cs typeface="Arial" pitchFamily="34" charset="0"/>
              </a:rPr>
              <a:t>點名單可供編輯</a:t>
            </a:r>
            <a:endParaRPr kumimoji="0" lang="en-US" altLang="zh-TW" sz="4000" b="0" i="0" u="none" strike="noStrike" kern="1200" cap="none" spc="0" normalizeH="0" baseline="0" noProof="0" dirty="0">
              <a:ln>
                <a:noFill/>
              </a:ln>
              <a:effectLst/>
              <a:uLnTx/>
              <a:uFillTx/>
              <a:latin typeface="Arial" pitchFamily="34" charset="0"/>
              <a:ea typeface="標楷體"/>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0" i="0" u="none" strike="noStrike" kern="1200" cap="none" spc="0" normalizeH="0" baseline="0" noProof="0" dirty="0">
                <a:ln>
                  <a:noFill/>
                </a:ln>
                <a:effectLst/>
                <a:uLnTx/>
                <a:uFillTx/>
                <a:latin typeface="Arial" pitchFamily="34" charset="0"/>
                <a:ea typeface="標楷體"/>
                <a:cs typeface="Arial" pitchFamily="34" charset="0"/>
              </a:rPr>
              <a:t>5.</a:t>
            </a:r>
            <a:r>
              <a:rPr kumimoji="0" lang="zh-TW" altLang="en-US" sz="4000" b="0" i="0" u="none" strike="noStrike" kern="1200" cap="none" spc="0" normalizeH="0" baseline="0" noProof="0" dirty="0">
                <a:ln>
                  <a:noFill/>
                </a:ln>
                <a:effectLst/>
                <a:uLnTx/>
                <a:uFillTx/>
                <a:latin typeface="Arial" pitchFamily="34" charset="0"/>
                <a:ea typeface="標楷體"/>
                <a:cs typeface="Arial" pitchFamily="34" charset="0"/>
              </a:rPr>
              <a:t>補課記錄註記</a:t>
            </a:r>
            <a:endParaRPr kumimoji="0" lang="zh-TW" altLang="en-US" sz="4000" b="0" i="0" u="none" strike="noStrike" kern="1200" cap="none" spc="0" normalizeH="0" baseline="0" noProof="0" dirty="0">
              <a:ln>
                <a:noFill/>
              </a:ln>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25191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7502480" y="1787480"/>
            <a:ext cx="3283041" cy="328304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4" name="Group 4"/>
          <p:cNvGrpSpPr/>
          <p:nvPr/>
        </p:nvGrpSpPr>
        <p:grpSpPr>
          <a:xfrm rot="2700000">
            <a:off x="7680780" y="1965780"/>
            <a:ext cx="2926440" cy="292644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6" name="Group 6"/>
          <p:cNvGrpSpPr/>
          <p:nvPr/>
        </p:nvGrpSpPr>
        <p:grpSpPr>
          <a:xfrm rot="2700000">
            <a:off x="5571710" y="4878765"/>
            <a:ext cx="3082170" cy="308217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8" name="Group 8"/>
          <p:cNvGrpSpPr/>
          <p:nvPr/>
        </p:nvGrpSpPr>
        <p:grpSpPr>
          <a:xfrm rot="2700000">
            <a:off x="5571710" y="-1102935"/>
            <a:ext cx="3082170" cy="308217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sp>
        <p:nvSpPr>
          <p:cNvPr id="10" name="TextBox 10"/>
          <p:cNvSpPr txBox="1"/>
          <p:nvPr/>
        </p:nvSpPr>
        <p:spPr>
          <a:xfrm>
            <a:off x="514350" y="1689520"/>
            <a:ext cx="4567878" cy="538609"/>
          </a:xfrm>
          <a:prstGeom prst="rect">
            <a:avLst/>
          </a:prstGeom>
        </p:spPr>
        <p:txBody>
          <a:bodyPr lIns="0" tIns="0" rIns="0" bIns="0" rtlCol="0" anchor="t">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4000" b="1" i="0" u="none" strike="noStrike" kern="1200" cap="none" spc="200" normalizeH="0" baseline="0" noProof="0">
                <a:ln>
                  <a:noFill/>
                </a:ln>
                <a:solidFill>
                  <a:srgbClr val="2B4A9D"/>
                </a:solidFill>
                <a:effectLst/>
                <a:uLnTx/>
                <a:uFillTx/>
                <a:latin typeface="Poppins Ultra-Bold"/>
                <a:ea typeface="Poppins Ultra-Bold"/>
                <a:cs typeface="Poppins Ultra-Bold"/>
                <a:sym typeface="Poppins Ultra-Bold"/>
              </a:rPr>
              <a:t>測試用連結</a:t>
            </a:r>
          </a:p>
        </p:txBody>
      </p:sp>
      <p:grpSp>
        <p:nvGrpSpPr>
          <p:cNvPr id="11" name="Group 11"/>
          <p:cNvGrpSpPr/>
          <p:nvPr/>
        </p:nvGrpSpPr>
        <p:grpSpPr>
          <a:xfrm rot="5400000">
            <a:off x="-655" y="857905"/>
            <a:ext cx="817982" cy="816673"/>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sp>
        <p:nvSpPr>
          <p:cNvPr id="13" name="Freeform 13"/>
          <p:cNvSpPr/>
          <p:nvPr/>
        </p:nvSpPr>
        <p:spPr>
          <a:xfrm>
            <a:off x="1600958" y="2461507"/>
            <a:ext cx="2394663" cy="2394663"/>
          </a:xfrm>
          <a:custGeom>
            <a:avLst/>
            <a:gdLst/>
            <a:ahLst/>
            <a:cxnLst/>
            <a:rect l="l" t="t" r="r" b="b"/>
            <a:pathLst>
              <a:path w="4789325" h="4789325">
                <a:moveTo>
                  <a:pt x="0" y="0"/>
                </a:moveTo>
                <a:lnTo>
                  <a:pt x="4789325" y="0"/>
                </a:lnTo>
                <a:lnTo>
                  <a:pt x="4789325" y="4789325"/>
                </a:lnTo>
                <a:lnTo>
                  <a:pt x="0" y="47893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4" name="TextBox 14"/>
          <p:cNvSpPr txBox="1"/>
          <p:nvPr/>
        </p:nvSpPr>
        <p:spPr>
          <a:xfrm>
            <a:off x="908083" y="4822832"/>
            <a:ext cx="3780413" cy="282898"/>
          </a:xfrm>
          <a:prstGeom prst="rect">
            <a:avLst/>
          </a:prstGeom>
        </p:spPr>
        <p:txBody>
          <a:bodyPr lIns="0" tIns="0" rIns="0" bIns="0" rtlCol="0" anchor="t">
            <a:spAutoFit/>
          </a:bodyPr>
          <a:lstStyle/>
          <a:p>
            <a:pPr marL="0" marR="0" lvl="0" indent="0" algn="ctr" defTabSz="914400" rtl="0" eaLnBrk="1" fontAlgn="auto" latinLnBrk="0" hangingPunct="1">
              <a:lnSpc>
                <a:spcPts val="238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B4A9D"/>
                </a:solidFill>
                <a:effectLst/>
                <a:uLnTx/>
                <a:uFillTx/>
                <a:latin typeface="Noto Sans T Chinese"/>
                <a:ea typeface="Noto Sans T Chinese"/>
                <a:cs typeface="Noto Sans T Chinese"/>
                <a:sym typeface="Noto Sans T Chinese"/>
              </a:rPr>
              <a:t>https://forms.gle/Voii9JS17spRGKyF7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856501" y="293091"/>
            <a:ext cx="2885084" cy="288508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4" name="Group 4"/>
          <p:cNvGrpSpPr/>
          <p:nvPr/>
        </p:nvGrpSpPr>
        <p:grpSpPr>
          <a:xfrm>
            <a:off x="4595836" y="1140326"/>
            <a:ext cx="1198466" cy="4577349"/>
            <a:chOff x="0" y="0"/>
            <a:chExt cx="874407" cy="3339658"/>
          </a:xfrm>
        </p:grpSpPr>
        <p:sp>
          <p:nvSpPr>
            <p:cNvPr id="5" name="Freeform 5"/>
            <p:cNvSpPr/>
            <p:nvPr/>
          </p:nvSpPr>
          <p:spPr>
            <a:xfrm>
              <a:off x="0" y="0"/>
              <a:ext cx="874407" cy="3339659"/>
            </a:xfrm>
            <a:custGeom>
              <a:avLst/>
              <a:gdLst/>
              <a:ahLst/>
              <a:cxnLst/>
              <a:rect l="l" t="t" r="r" b="b"/>
              <a:pathLst>
                <a:path w="874407" h="3339659">
                  <a:moveTo>
                    <a:pt x="0" y="0"/>
                  </a:moveTo>
                  <a:lnTo>
                    <a:pt x="874407" y="0"/>
                  </a:lnTo>
                  <a:lnTo>
                    <a:pt x="874407" y="3339659"/>
                  </a:lnTo>
                  <a:lnTo>
                    <a:pt x="0" y="3339659"/>
                  </a:lnTo>
                  <a:close/>
                </a:path>
              </a:pathLst>
            </a:custGeom>
            <a:solidFill>
              <a:srgbClr val="527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6" name="Group 6"/>
          <p:cNvGrpSpPr/>
          <p:nvPr/>
        </p:nvGrpSpPr>
        <p:grpSpPr>
          <a:xfrm>
            <a:off x="309769" y="4943627"/>
            <a:ext cx="817982" cy="816673"/>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8" name="Group 8"/>
          <p:cNvGrpSpPr/>
          <p:nvPr/>
        </p:nvGrpSpPr>
        <p:grpSpPr>
          <a:xfrm rot="5400000">
            <a:off x="309114" y="1140326"/>
            <a:ext cx="817982" cy="816673"/>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sp>
        <p:nvSpPr>
          <p:cNvPr id="10" name="Freeform 10"/>
          <p:cNvSpPr/>
          <p:nvPr/>
        </p:nvSpPr>
        <p:spPr>
          <a:xfrm>
            <a:off x="4707443" y="3020615"/>
            <a:ext cx="3156287" cy="2739685"/>
          </a:xfrm>
          <a:custGeom>
            <a:avLst/>
            <a:gdLst/>
            <a:ahLst/>
            <a:cxnLst/>
            <a:rect l="l" t="t" r="r" b="b"/>
            <a:pathLst>
              <a:path w="6312574" h="5479370">
                <a:moveTo>
                  <a:pt x="0" y="0"/>
                </a:moveTo>
                <a:lnTo>
                  <a:pt x="6312574" y="0"/>
                </a:lnTo>
                <a:lnTo>
                  <a:pt x="6312574" y="5479371"/>
                </a:lnTo>
                <a:lnTo>
                  <a:pt x="0" y="54793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1" name="Freeform 11"/>
          <p:cNvSpPr/>
          <p:nvPr/>
        </p:nvSpPr>
        <p:spPr>
          <a:xfrm>
            <a:off x="4707443" y="1413628"/>
            <a:ext cx="1718437" cy="1358764"/>
          </a:xfrm>
          <a:custGeom>
            <a:avLst/>
            <a:gdLst/>
            <a:ahLst/>
            <a:cxnLst/>
            <a:rect l="l" t="t" r="r" b="b"/>
            <a:pathLst>
              <a:path w="3436873" h="2717528">
                <a:moveTo>
                  <a:pt x="0" y="0"/>
                </a:moveTo>
                <a:lnTo>
                  <a:pt x="3436874" y="0"/>
                </a:lnTo>
                <a:lnTo>
                  <a:pt x="3436874" y="2717528"/>
                </a:lnTo>
                <a:lnTo>
                  <a:pt x="0" y="271752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2" name="Freeform 12"/>
          <p:cNvSpPr/>
          <p:nvPr/>
        </p:nvSpPr>
        <p:spPr>
          <a:xfrm>
            <a:off x="6425880" y="2093010"/>
            <a:ext cx="2367430" cy="1752683"/>
          </a:xfrm>
          <a:custGeom>
            <a:avLst/>
            <a:gdLst/>
            <a:ahLst/>
            <a:cxnLst/>
            <a:rect l="l" t="t" r="r" b="b"/>
            <a:pathLst>
              <a:path w="4734859" h="3505365">
                <a:moveTo>
                  <a:pt x="0" y="0"/>
                </a:moveTo>
                <a:lnTo>
                  <a:pt x="4734859" y="0"/>
                </a:lnTo>
                <a:lnTo>
                  <a:pt x="4734859" y="3505365"/>
                </a:lnTo>
                <a:lnTo>
                  <a:pt x="0" y="350536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3" name="TextBox 13"/>
          <p:cNvSpPr txBox="1"/>
          <p:nvPr/>
        </p:nvSpPr>
        <p:spPr>
          <a:xfrm>
            <a:off x="309769" y="1676974"/>
            <a:ext cx="4091638" cy="411908"/>
          </a:xfrm>
          <a:prstGeom prst="rect">
            <a:avLst/>
          </a:prstGeom>
        </p:spPr>
        <p:txBody>
          <a:bodyPr lIns="0" tIns="0" rIns="0" bIns="0" rtlCol="0" anchor="t">
            <a:spAutoFit/>
          </a:bodyPr>
          <a:lstStyle/>
          <a:p>
            <a:pPr marL="0" marR="0" lvl="0" indent="0" algn="ctr" defTabSz="914400" rtl="0" eaLnBrk="1" fontAlgn="auto" latinLnBrk="0" hangingPunct="1">
              <a:lnSpc>
                <a:spcPts val="3150"/>
              </a:lnSpc>
              <a:spcBef>
                <a:spcPts val="0"/>
              </a:spcBef>
              <a:spcAft>
                <a:spcPts val="0"/>
              </a:spcAft>
              <a:buClrTx/>
              <a:buSzTx/>
              <a:buFontTx/>
              <a:buNone/>
              <a:tabLst/>
              <a:defRPr/>
            </a:pPr>
            <a:r>
              <a:rPr kumimoji="0" lang="en-US" sz="3000" b="0" i="0" u="none" strike="noStrike" kern="1200" cap="none" spc="150" normalizeH="0" baseline="0" noProof="0">
                <a:ln>
                  <a:noFill/>
                </a:ln>
                <a:solidFill>
                  <a:srgbClr val="2B4A9D"/>
                </a:solidFill>
                <a:effectLst/>
                <a:uLnTx/>
                <a:uFillTx/>
                <a:latin typeface="Poppins ExtraBold"/>
                <a:ea typeface="Poppins ExtraBold"/>
                <a:cs typeface="Poppins ExtraBold"/>
                <a:sym typeface="Poppins ExtraBold"/>
              </a:rPr>
              <a:t>表單欄位</a:t>
            </a:r>
          </a:p>
        </p:txBody>
      </p:sp>
      <p:sp>
        <p:nvSpPr>
          <p:cNvPr id="14" name="TextBox 14"/>
          <p:cNvSpPr txBox="1"/>
          <p:nvPr/>
        </p:nvSpPr>
        <p:spPr>
          <a:xfrm>
            <a:off x="1430826" y="2729529"/>
            <a:ext cx="1849524" cy="2014590"/>
          </a:xfrm>
          <a:prstGeom prst="rect">
            <a:avLst/>
          </a:prstGeom>
        </p:spPr>
        <p:txBody>
          <a:bodyPr lIns="0" tIns="0" rIns="0" bIns="0" rtlCol="0" anchor="t">
            <a:spAutoFit/>
          </a:bodyPr>
          <a:lstStyle/>
          <a:p>
            <a:pPr marL="0" marR="0" lvl="0" indent="0" algn="l" defTabSz="914400" rtl="0" eaLnBrk="1" fontAlgn="auto" latinLnBrk="0" hangingPunct="1">
              <a:lnSpc>
                <a:spcPts val="3150"/>
              </a:lnSpc>
              <a:spcBef>
                <a:spcPts val="0"/>
              </a:spcBef>
              <a:spcAft>
                <a:spcPts val="0"/>
              </a:spcAft>
              <a:buClrTx/>
              <a:buSzTx/>
              <a:buFontTx/>
              <a:buNone/>
              <a:tabLst/>
              <a:defRPr/>
            </a:pPr>
            <a:r>
              <a:rPr kumimoji="0" lang="en-US" sz="2250" b="0" i="0" u="none" strike="noStrike" kern="1200" cap="none" spc="225" normalizeH="0" baseline="0" noProof="0">
                <a:ln>
                  <a:noFill/>
                </a:ln>
                <a:solidFill>
                  <a:srgbClr val="000000"/>
                </a:solidFill>
                <a:effectLst/>
                <a:uLnTx/>
                <a:uFillTx/>
                <a:latin typeface="Lato"/>
                <a:ea typeface="Lato"/>
                <a:cs typeface="Lato"/>
                <a:sym typeface="Lato"/>
              </a:rPr>
              <a:t>1.電子郵件</a:t>
            </a:r>
          </a:p>
          <a:p>
            <a:pPr marL="0" marR="0" lvl="0" indent="0" algn="l" defTabSz="914400" rtl="0" eaLnBrk="1" fontAlgn="auto" latinLnBrk="0" hangingPunct="1">
              <a:lnSpc>
                <a:spcPts val="3150"/>
              </a:lnSpc>
              <a:spcBef>
                <a:spcPts val="0"/>
              </a:spcBef>
              <a:spcAft>
                <a:spcPts val="0"/>
              </a:spcAft>
              <a:buClrTx/>
              <a:buSzTx/>
              <a:buFontTx/>
              <a:buNone/>
              <a:tabLst/>
              <a:defRPr/>
            </a:pPr>
            <a:r>
              <a:rPr kumimoji="0" lang="en-US" sz="2250" b="0" i="0" u="none" strike="noStrike" kern="1200" cap="none" spc="225" normalizeH="0" baseline="0" noProof="0">
                <a:ln>
                  <a:noFill/>
                </a:ln>
                <a:solidFill>
                  <a:srgbClr val="000000"/>
                </a:solidFill>
                <a:effectLst/>
                <a:uLnTx/>
                <a:uFillTx/>
                <a:latin typeface="Lato"/>
                <a:ea typeface="Lato"/>
                <a:cs typeface="Lato"/>
                <a:sym typeface="Lato"/>
              </a:rPr>
              <a:t>2.課名</a:t>
            </a:r>
          </a:p>
          <a:p>
            <a:pPr marL="0" marR="0" lvl="0" indent="0" algn="l" defTabSz="914400" rtl="0" eaLnBrk="1" fontAlgn="auto" latinLnBrk="0" hangingPunct="1">
              <a:lnSpc>
                <a:spcPts val="3150"/>
              </a:lnSpc>
              <a:spcBef>
                <a:spcPts val="0"/>
              </a:spcBef>
              <a:spcAft>
                <a:spcPts val="0"/>
              </a:spcAft>
              <a:buClrTx/>
              <a:buSzTx/>
              <a:buFontTx/>
              <a:buNone/>
              <a:tabLst/>
              <a:defRPr/>
            </a:pPr>
            <a:r>
              <a:rPr kumimoji="0" lang="en-US" sz="2250" b="0" i="0" u="none" strike="noStrike" kern="1200" cap="none" spc="225" normalizeH="0" baseline="0" noProof="0">
                <a:ln>
                  <a:noFill/>
                </a:ln>
                <a:solidFill>
                  <a:srgbClr val="000000"/>
                </a:solidFill>
                <a:effectLst/>
                <a:uLnTx/>
                <a:uFillTx/>
                <a:latin typeface="Lato"/>
                <a:ea typeface="Lato"/>
                <a:cs typeface="Lato"/>
                <a:sym typeface="Lato"/>
              </a:rPr>
              <a:t>3.上課日期</a:t>
            </a:r>
          </a:p>
          <a:p>
            <a:pPr marL="0" marR="0" lvl="0" indent="0" algn="l" defTabSz="914400" rtl="0" eaLnBrk="1" fontAlgn="auto" latinLnBrk="0" hangingPunct="1">
              <a:lnSpc>
                <a:spcPts val="3150"/>
              </a:lnSpc>
              <a:spcBef>
                <a:spcPts val="0"/>
              </a:spcBef>
              <a:spcAft>
                <a:spcPts val="0"/>
              </a:spcAft>
              <a:buClrTx/>
              <a:buSzTx/>
              <a:buFontTx/>
              <a:buNone/>
              <a:tabLst/>
              <a:defRPr/>
            </a:pPr>
            <a:r>
              <a:rPr kumimoji="0" lang="en-US" sz="2250" b="0" i="0" u="none" strike="noStrike" kern="1200" cap="none" spc="225" normalizeH="0" baseline="0" noProof="0">
                <a:ln>
                  <a:noFill/>
                </a:ln>
                <a:solidFill>
                  <a:srgbClr val="000000"/>
                </a:solidFill>
                <a:effectLst/>
                <a:uLnTx/>
                <a:uFillTx/>
                <a:latin typeface="Lato"/>
                <a:ea typeface="Lato"/>
                <a:cs typeface="Lato"/>
                <a:sym typeface="Lato"/>
              </a:rPr>
              <a:t>4.節次</a:t>
            </a:r>
          </a:p>
          <a:p>
            <a:pPr marL="0" marR="0" lvl="0" indent="0" algn="l" defTabSz="914400" rtl="0" eaLnBrk="1" fontAlgn="auto" latinLnBrk="0" hangingPunct="1">
              <a:lnSpc>
                <a:spcPts val="3150"/>
              </a:lnSpc>
              <a:spcBef>
                <a:spcPts val="0"/>
              </a:spcBef>
              <a:spcAft>
                <a:spcPts val="0"/>
              </a:spcAft>
              <a:buClrTx/>
              <a:buSzTx/>
              <a:buFontTx/>
              <a:buNone/>
              <a:tabLst/>
              <a:defRPr/>
            </a:pPr>
            <a:r>
              <a:rPr kumimoji="0" lang="en-US" sz="2250" b="0" i="0" u="none" strike="noStrike" kern="1200" cap="none" spc="225" normalizeH="0" baseline="0" noProof="0">
                <a:ln>
                  <a:noFill/>
                </a:ln>
                <a:solidFill>
                  <a:srgbClr val="000000"/>
                </a:solidFill>
                <a:effectLst/>
                <a:uLnTx/>
                <a:uFillTx/>
                <a:latin typeface="Lato"/>
                <a:ea typeface="Lato"/>
                <a:cs typeface="Lato"/>
                <a:sym typeface="Lato"/>
              </a:rPr>
              <a:t>5.出席狀況</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856501" y="293091"/>
            <a:ext cx="2885084" cy="288508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4" name="Group 4"/>
          <p:cNvGrpSpPr/>
          <p:nvPr/>
        </p:nvGrpSpPr>
        <p:grpSpPr>
          <a:xfrm>
            <a:off x="4595836" y="1140326"/>
            <a:ext cx="1198466" cy="4577349"/>
            <a:chOff x="0" y="0"/>
            <a:chExt cx="874407" cy="3339658"/>
          </a:xfrm>
        </p:grpSpPr>
        <p:sp>
          <p:nvSpPr>
            <p:cNvPr id="5" name="Freeform 5"/>
            <p:cNvSpPr/>
            <p:nvPr/>
          </p:nvSpPr>
          <p:spPr>
            <a:xfrm>
              <a:off x="0" y="0"/>
              <a:ext cx="874407" cy="3339659"/>
            </a:xfrm>
            <a:custGeom>
              <a:avLst/>
              <a:gdLst/>
              <a:ahLst/>
              <a:cxnLst/>
              <a:rect l="l" t="t" r="r" b="b"/>
              <a:pathLst>
                <a:path w="874407" h="3339659">
                  <a:moveTo>
                    <a:pt x="0" y="0"/>
                  </a:moveTo>
                  <a:lnTo>
                    <a:pt x="874407" y="0"/>
                  </a:lnTo>
                  <a:lnTo>
                    <a:pt x="874407" y="3339659"/>
                  </a:lnTo>
                  <a:lnTo>
                    <a:pt x="0" y="3339659"/>
                  </a:lnTo>
                  <a:close/>
                </a:path>
              </a:pathLst>
            </a:custGeom>
            <a:solidFill>
              <a:srgbClr val="527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6" name="Group 6"/>
          <p:cNvGrpSpPr/>
          <p:nvPr/>
        </p:nvGrpSpPr>
        <p:grpSpPr>
          <a:xfrm>
            <a:off x="4934677" y="1430652"/>
            <a:ext cx="3652348" cy="3996696"/>
            <a:chOff x="0" y="0"/>
            <a:chExt cx="9739593" cy="10657856"/>
          </a:xfrm>
        </p:grpSpPr>
        <p:pic>
          <p:nvPicPr>
            <p:cNvPr id="7" name="Picture 7"/>
            <p:cNvPicPr>
              <a:picLocks noChangeAspect="1"/>
            </p:cNvPicPr>
            <p:nvPr/>
          </p:nvPicPr>
          <p:blipFill>
            <a:blip r:embed="rId2"/>
            <a:srcRect r="45544"/>
            <a:stretch>
              <a:fillRect/>
            </a:stretch>
          </p:blipFill>
          <p:spPr>
            <a:xfrm>
              <a:off x="0" y="0"/>
              <a:ext cx="9739593" cy="10657856"/>
            </a:xfrm>
            <a:prstGeom prst="rect">
              <a:avLst/>
            </a:prstGeom>
          </p:spPr>
        </p:pic>
      </p:grpSp>
      <p:grpSp>
        <p:nvGrpSpPr>
          <p:cNvPr id="8" name="Group 8"/>
          <p:cNvGrpSpPr/>
          <p:nvPr/>
        </p:nvGrpSpPr>
        <p:grpSpPr>
          <a:xfrm>
            <a:off x="309769" y="4943627"/>
            <a:ext cx="817982" cy="816673"/>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10" name="Group 10"/>
          <p:cNvGrpSpPr/>
          <p:nvPr/>
        </p:nvGrpSpPr>
        <p:grpSpPr>
          <a:xfrm rot="5400000">
            <a:off x="309114" y="1140326"/>
            <a:ext cx="817982" cy="816673"/>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sp>
        <p:nvSpPr>
          <p:cNvPr id="12" name="Freeform 12"/>
          <p:cNvSpPr/>
          <p:nvPr/>
        </p:nvSpPr>
        <p:spPr>
          <a:xfrm rot="1572530">
            <a:off x="3667547" y="4662926"/>
            <a:ext cx="1563843" cy="706399"/>
          </a:xfrm>
          <a:custGeom>
            <a:avLst/>
            <a:gdLst/>
            <a:ahLst/>
            <a:cxnLst/>
            <a:rect l="l" t="t" r="r" b="b"/>
            <a:pathLst>
              <a:path w="3127685" h="1412797">
                <a:moveTo>
                  <a:pt x="0" y="0"/>
                </a:moveTo>
                <a:lnTo>
                  <a:pt x="3127686" y="0"/>
                </a:lnTo>
                <a:lnTo>
                  <a:pt x="3127686" y="1412798"/>
                </a:lnTo>
                <a:lnTo>
                  <a:pt x="0" y="1412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3" name="TextBox 13"/>
          <p:cNvSpPr txBox="1"/>
          <p:nvPr/>
        </p:nvSpPr>
        <p:spPr>
          <a:xfrm>
            <a:off x="270014" y="2851624"/>
            <a:ext cx="4091638" cy="411908"/>
          </a:xfrm>
          <a:prstGeom prst="rect">
            <a:avLst/>
          </a:prstGeom>
        </p:spPr>
        <p:txBody>
          <a:bodyPr lIns="0" tIns="0" rIns="0" bIns="0" rtlCol="0" anchor="t">
            <a:spAutoFit/>
          </a:bodyPr>
          <a:lstStyle/>
          <a:p>
            <a:pPr marL="0" marR="0" lvl="0" indent="0" algn="ctr" defTabSz="914400" rtl="0" eaLnBrk="1" fontAlgn="auto" latinLnBrk="0" hangingPunct="1">
              <a:lnSpc>
                <a:spcPts val="3150"/>
              </a:lnSpc>
              <a:spcBef>
                <a:spcPts val="0"/>
              </a:spcBef>
              <a:spcAft>
                <a:spcPts val="0"/>
              </a:spcAft>
              <a:buClrTx/>
              <a:buSzTx/>
              <a:buFontTx/>
              <a:buNone/>
              <a:tabLst/>
              <a:defRPr/>
            </a:pPr>
            <a:r>
              <a:rPr kumimoji="0" lang="en-US" sz="3000" b="0" i="0" u="none" strike="noStrike" kern="1200" cap="none" spc="150" normalizeH="0" baseline="0" noProof="0">
                <a:ln>
                  <a:noFill/>
                </a:ln>
                <a:solidFill>
                  <a:srgbClr val="2B4A9D"/>
                </a:solidFill>
                <a:effectLst/>
                <a:uLnTx/>
                <a:uFillTx/>
                <a:latin typeface="Poppins ExtraBold"/>
                <a:ea typeface="Poppins ExtraBold"/>
                <a:cs typeface="Poppins ExtraBold"/>
                <a:sym typeface="Poppins ExtraBold"/>
              </a:rPr>
              <a:t>點名表單可編輯</a:t>
            </a:r>
          </a:p>
        </p:txBody>
      </p:sp>
      <p:sp>
        <p:nvSpPr>
          <p:cNvPr id="14" name="TextBox 14"/>
          <p:cNvSpPr txBox="1"/>
          <p:nvPr/>
        </p:nvSpPr>
        <p:spPr>
          <a:xfrm>
            <a:off x="470039" y="3487363"/>
            <a:ext cx="3691588" cy="514821"/>
          </a:xfrm>
          <a:prstGeom prst="rect">
            <a:avLst/>
          </a:prstGeom>
        </p:spPr>
        <p:txBody>
          <a:bodyPr lIns="0" tIns="0" rIns="0" bIns="0" rtlCol="0" anchor="t">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150" normalizeH="0" baseline="0" noProof="0">
                <a:ln>
                  <a:noFill/>
                </a:ln>
                <a:solidFill>
                  <a:srgbClr val="000000"/>
                </a:solidFill>
                <a:effectLst/>
                <a:uLnTx/>
                <a:uFillTx/>
                <a:latin typeface="Lato"/>
                <a:ea typeface="Lato"/>
                <a:cs typeface="Lato"/>
                <a:sym typeface="Lato"/>
              </a:rPr>
              <a:t>點名後會收到GOOGLE傳送的E-MAIL可利用信中連結編輯點名資訊。</a:t>
            </a:r>
          </a:p>
        </p:txBody>
      </p:sp>
      <p:sp>
        <p:nvSpPr>
          <p:cNvPr id="15" name="TextBox 15"/>
          <p:cNvSpPr txBox="1"/>
          <p:nvPr/>
        </p:nvSpPr>
        <p:spPr>
          <a:xfrm>
            <a:off x="1586803" y="4791228"/>
            <a:ext cx="2223806" cy="292709"/>
          </a:xfrm>
          <a:prstGeom prst="rect">
            <a:avLst/>
          </a:prstGeom>
        </p:spPr>
        <p:txBody>
          <a:bodyPr lIns="0" tIns="0" rIns="0" bIns="0" rtlCol="0" anchor="t">
            <a:spAutoFit/>
          </a:bodyPr>
          <a:lstStyle/>
          <a:p>
            <a:pPr marL="0" marR="0" lvl="0" indent="0" algn="l"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80" normalizeH="0" baseline="0" noProof="0">
                <a:ln>
                  <a:noFill/>
                </a:ln>
                <a:solidFill>
                  <a:srgbClr val="5271FF"/>
                </a:solidFill>
                <a:effectLst/>
                <a:uLnTx/>
                <a:uFillTx/>
                <a:latin typeface="Lato"/>
                <a:ea typeface="Lato"/>
                <a:cs typeface="Lato"/>
                <a:sym typeface="Lato"/>
              </a:rPr>
              <a:t>點選後可編輯內容</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856501" y="293091"/>
            <a:ext cx="2885084" cy="288508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4" name="Group 4"/>
          <p:cNvGrpSpPr/>
          <p:nvPr/>
        </p:nvGrpSpPr>
        <p:grpSpPr>
          <a:xfrm>
            <a:off x="4595836" y="1140326"/>
            <a:ext cx="1198466" cy="4577349"/>
            <a:chOff x="0" y="0"/>
            <a:chExt cx="874407" cy="3339658"/>
          </a:xfrm>
        </p:grpSpPr>
        <p:sp>
          <p:nvSpPr>
            <p:cNvPr id="5" name="Freeform 5"/>
            <p:cNvSpPr/>
            <p:nvPr/>
          </p:nvSpPr>
          <p:spPr>
            <a:xfrm>
              <a:off x="0" y="0"/>
              <a:ext cx="874407" cy="3339659"/>
            </a:xfrm>
            <a:custGeom>
              <a:avLst/>
              <a:gdLst/>
              <a:ahLst/>
              <a:cxnLst/>
              <a:rect l="l" t="t" r="r" b="b"/>
              <a:pathLst>
                <a:path w="874407" h="3339659">
                  <a:moveTo>
                    <a:pt x="0" y="0"/>
                  </a:moveTo>
                  <a:lnTo>
                    <a:pt x="874407" y="0"/>
                  </a:lnTo>
                  <a:lnTo>
                    <a:pt x="874407" y="3339659"/>
                  </a:lnTo>
                  <a:lnTo>
                    <a:pt x="0" y="3339659"/>
                  </a:lnTo>
                  <a:close/>
                </a:path>
              </a:pathLst>
            </a:custGeom>
            <a:solidFill>
              <a:srgbClr val="527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6" name="Group 6"/>
          <p:cNvGrpSpPr/>
          <p:nvPr/>
        </p:nvGrpSpPr>
        <p:grpSpPr>
          <a:xfrm>
            <a:off x="309769" y="4943627"/>
            <a:ext cx="817982" cy="816673"/>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grpSp>
        <p:nvGrpSpPr>
          <p:cNvPr id="8" name="Group 8"/>
          <p:cNvGrpSpPr/>
          <p:nvPr/>
        </p:nvGrpSpPr>
        <p:grpSpPr>
          <a:xfrm rot="5400000">
            <a:off x="309114" y="1140326"/>
            <a:ext cx="817982" cy="816673"/>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grpSp>
      <p:sp>
        <p:nvSpPr>
          <p:cNvPr id="10" name="Freeform 10"/>
          <p:cNvSpPr/>
          <p:nvPr/>
        </p:nvSpPr>
        <p:spPr>
          <a:xfrm>
            <a:off x="4743983" y="1371600"/>
            <a:ext cx="5878999" cy="4142524"/>
          </a:xfrm>
          <a:custGeom>
            <a:avLst/>
            <a:gdLst/>
            <a:ahLst/>
            <a:cxnLst/>
            <a:rect l="l" t="t" r="r" b="b"/>
            <a:pathLst>
              <a:path w="11757998" h="8285047">
                <a:moveTo>
                  <a:pt x="0" y="0"/>
                </a:moveTo>
                <a:lnTo>
                  <a:pt x="11757997" y="0"/>
                </a:lnTo>
                <a:lnTo>
                  <a:pt x="11757997" y="8285047"/>
                </a:lnTo>
                <a:lnTo>
                  <a:pt x="0" y="82850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1" name="TextBox 11"/>
          <p:cNvSpPr txBox="1"/>
          <p:nvPr/>
        </p:nvSpPr>
        <p:spPr>
          <a:xfrm>
            <a:off x="470039" y="3487363"/>
            <a:ext cx="3691588" cy="514821"/>
          </a:xfrm>
          <a:prstGeom prst="rect">
            <a:avLst/>
          </a:prstGeom>
        </p:spPr>
        <p:txBody>
          <a:bodyPr lIns="0" tIns="0" rIns="0" bIns="0" rtlCol="0" anchor="t">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150" normalizeH="0" baseline="0" noProof="0">
                <a:ln>
                  <a:noFill/>
                </a:ln>
                <a:solidFill>
                  <a:srgbClr val="000000"/>
                </a:solidFill>
                <a:effectLst/>
                <a:uLnTx/>
                <a:uFillTx/>
                <a:latin typeface="Lato"/>
                <a:ea typeface="Lato"/>
                <a:cs typeface="Lato"/>
                <a:sym typeface="Lato"/>
              </a:rPr>
              <a:t>老師可依作業或是觀看教學影片等補課機制完成補課並在點名單留下註記</a:t>
            </a:r>
          </a:p>
        </p:txBody>
      </p:sp>
      <p:sp>
        <p:nvSpPr>
          <p:cNvPr id="12" name="Freeform 12"/>
          <p:cNvSpPr/>
          <p:nvPr/>
        </p:nvSpPr>
        <p:spPr>
          <a:xfrm rot="1197612">
            <a:off x="3456946" y="4322097"/>
            <a:ext cx="1563843" cy="706399"/>
          </a:xfrm>
          <a:custGeom>
            <a:avLst/>
            <a:gdLst/>
            <a:ahLst/>
            <a:cxnLst/>
            <a:rect l="l" t="t" r="r" b="b"/>
            <a:pathLst>
              <a:path w="3127685" h="1412797">
                <a:moveTo>
                  <a:pt x="0" y="0"/>
                </a:moveTo>
                <a:lnTo>
                  <a:pt x="3127686" y="0"/>
                </a:lnTo>
                <a:lnTo>
                  <a:pt x="3127686" y="1412797"/>
                </a:lnTo>
                <a:lnTo>
                  <a:pt x="0" y="14127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3" name="Freeform 13"/>
          <p:cNvSpPr/>
          <p:nvPr/>
        </p:nvSpPr>
        <p:spPr>
          <a:xfrm>
            <a:off x="5991216" y="2515362"/>
            <a:ext cx="1266256" cy="2721722"/>
          </a:xfrm>
          <a:custGeom>
            <a:avLst/>
            <a:gdLst/>
            <a:ahLst/>
            <a:cxnLst/>
            <a:rect l="l" t="t" r="r" b="b"/>
            <a:pathLst>
              <a:path w="2532511" h="5443444">
                <a:moveTo>
                  <a:pt x="0" y="0"/>
                </a:moveTo>
                <a:lnTo>
                  <a:pt x="2532512" y="0"/>
                </a:lnTo>
                <a:lnTo>
                  <a:pt x="2532512" y="5443444"/>
                </a:lnTo>
                <a:lnTo>
                  <a:pt x="0" y="544344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4" name="Freeform 14"/>
          <p:cNvSpPr/>
          <p:nvPr/>
        </p:nvSpPr>
        <p:spPr>
          <a:xfrm>
            <a:off x="7247947" y="2539625"/>
            <a:ext cx="1823052" cy="2734577"/>
          </a:xfrm>
          <a:custGeom>
            <a:avLst/>
            <a:gdLst/>
            <a:ahLst/>
            <a:cxnLst/>
            <a:rect l="l" t="t" r="r" b="b"/>
            <a:pathLst>
              <a:path w="3646103" h="5469154">
                <a:moveTo>
                  <a:pt x="0" y="0"/>
                </a:moveTo>
                <a:lnTo>
                  <a:pt x="3646103" y="0"/>
                </a:lnTo>
                <a:lnTo>
                  <a:pt x="3646103" y="5469154"/>
                </a:lnTo>
                <a:lnTo>
                  <a:pt x="0" y="5469154"/>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5" name="TextBox 15"/>
          <p:cNvSpPr txBox="1"/>
          <p:nvPr/>
        </p:nvSpPr>
        <p:spPr>
          <a:xfrm>
            <a:off x="270014" y="2158624"/>
            <a:ext cx="4091638" cy="822276"/>
          </a:xfrm>
          <a:prstGeom prst="rect">
            <a:avLst/>
          </a:prstGeom>
        </p:spPr>
        <p:txBody>
          <a:bodyPr lIns="0" tIns="0" rIns="0" bIns="0" rtlCol="0" anchor="t">
            <a:spAutoFit/>
          </a:bodyPr>
          <a:lstStyle/>
          <a:p>
            <a:pPr marL="0" marR="0" lvl="0" indent="0" algn="ctr" defTabSz="914400" rtl="0" eaLnBrk="1" fontAlgn="auto" latinLnBrk="0" hangingPunct="1">
              <a:lnSpc>
                <a:spcPts val="3150"/>
              </a:lnSpc>
              <a:spcBef>
                <a:spcPts val="0"/>
              </a:spcBef>
              <a:spcAft>
                <a:spcPts val="0"/>
              </a:spcAft>
              <a:buClrTx/>
              <a:buSzTx/>
              <a:buFontTx/>
              <a:buNone/>
              <a:tabLst/>
              <a:defRPr/>
            </a:pPr>
            <a:r>
              <a:rPr kumimoji="0" lang="en-US" sz="3000" b="0" i="0" u="none" strike="noStrike" kern="1200" cap="none" spc="150" normalizeH="0" baseline="0" noProof="0">
                <a:ln>
                  <a:noFill/>
                </a:ln>
                <a:solidFill>
                  <a:srgbClr val="2B4A9D"/>
                </a:solidFill>
                <a:effectLst/>
                <a:uLnTx/>
                <a:uFillTx/>
                <a:latin typeface="Poppins ExtraBold"/>
                <a:ea typeface="Poppins ExtraBold"/>
                <a:cs typeface="Poppins ExtraBold"/>
                <a:sym typeface="Poppins ExtraBold"/>
              </a:rPr>
              <a:t>特殊情況使用補課</a:t>
            </a:r>
          </a:p>
          <a:p>
            <a:pPr marL="0" marR="0" lvl="0" indent="0" algn="ctr" defTabSz="914400" rtl="0" eaLnBrk="1" fontAlgn="auto" latinLnBrk="0" hangingPunct="1">
              <a:lnSpc>
                <a:spcPts val="3150"/>
              </a:lnSpc>
              <a:spcBef>
                <a:spcPts val="0"/>
              </a:spcBef>
              <a:spcAft>
                <a:spcPts val="0"/>
              </a:spcAft>
              <a:buClrTx/>
              <a:buSzTx/>
              <a:buFontTx/>
              <a:buNone/>
              <a:tabLst/>
              <a:defRPr/>
            </a:pPr>
            <a:r>
              <a:rPr kumimoji="0" lang="en-US" sz="3000" b="0" i="0" u="none" strike="noStrike" kern="1200" cap="none" spc="150" normalizeH="0" baseline="0" noProof="0">
                <a:ln>
                  <a:noFill/>
                </a:ln>
                <a:solidFill>
                  <a:srgbClr val="2B4A9D"/>
                </a:solidFill>
                <a:effectLst/>
                <a:uLnTx/>
                <a:uFillTx/>
                <a:latin typeface="Poppins ExtraBold"/>
                <a:ea typeface="Poppins ExtraBold"/>
                <a:cs typeface="Poppins ExtraBold"/>
                <a:sym typeface="Poppins ExtraBold"/>
              </a:rPr>
              <a:t>留下相關紀錄</a:t>
            </a:r>
          </a:p>
        </p:txBody>
      </p:sp>
      <p:sp>
        <p:nvSpPr>
          <p:cNvPr id="16" name="TextBox 16"/>
          <p:cNvSpPr txBox="1"/>
          <p:nvPr/>
        </p:nvSpPr>
        <p:spPr>
          <a:xfrm>
            <a:off x="898805" y="4765410"/>
            <a:ext cx="2834056" cy="587405"/>
          </a:xfrm>
          <a:prstGeom prst="rect">
            <a:avLst/>
          </a:prstGeom>
        </p:spPr>
        <p:txBody>
          <a:bodyPr lIns="0" tIns="0" rIns="0" bIns="0" rtlCol="0" anchor="t">
            <a:spAutoFit/>
          </a:bodyPr>
          <a:lstStyle/>
          <a:p>
            <a:pPr marL="0" marR="0" lvl="0" indent="0" algn="ctr" defTabSz="914400" rtl="0" eaLnBrk="1" fontAlgn="auto" latinLnBrk="0" hangingPunct="1">
              <a:lnSpc>
                <a:spcPts val="2353"/>
              </a:lnSpc>
              <a:spcBef>
                <a:spcPts val="0"/>
              </a:spcBef>
              <a:spcAft>
                <a:spcPts val="0"/>
              </a:spcAft>
              <a:buClrTx/>
              <a:buSzTx/>
              <a:buFontTx/>
              <a:buNone/>
              <a:tabLst/>
              <a:defRPr/>
            </a:pPr>
            <a:r>
              <a:rPr kumimoji="0" lang="en-US" sz="1681" b="0" i="0" u="none" strike="noStrike" kern="1200" cap="none" spc="168" normalizeH="0" baseline="0" noProof="0">
                <a:ln>
                  <a:noFill/>
                </a:ln>
                <a:solidFill>
                  <a:srgbClr val="5271FF"/>
                </a:solidFill>
                <a:effectLst/>
                <a:uLnTx/>
                <a:uFillTx/>
                <a:latin typeface="Lato"/>
                <a:ea typeface="Lato"/>
                <a:cs typeface="Lato"/>
                <a:sym typeface="Lato"/>
              </a:rPr>
              <a:t>可約2~3週檢查學生</a:t>
            </a:r>
          </a:p>
          <a:p>
            <a:pPr marL="0" marR="0" lvl="0" indent="0" algn="ctr" defTabSz="914400" rtl="0" eaLnBrk="1" fontAlgn="auto" latinLnBrk="0" hangingPunct="1">
              <a:lnSpc>
                <a:spcPts val="2353"/>
              </a:lnSpc>
              <a:spcBef>
                <a:spcPts val="0"/>
              </a:spcBef>
              <a:spcAft>
                <a:spcPts val="0"/>
              </a:spcAft>
              <a:buClrTx/>
              <a:buSzTx/>
              <a:buFontTx/>
              <a:buNone/>
              <a:tabLst/>
              <a:defRPr/>
            </a:pPr>
            <a:r>
              <a:rPr kumimoji="0" lang="en-US" sz="1681" b="0" i="0" u="none" strike="noStrike" kern="1200" cap="none" spc="168" normalizeH="0" baseline="0" noProof="0">
                <a:ln>
                  <a:noFill/>
                </a:ln>
                <a:solidFill>
                  <a:srgbClr val="5271FF"/>
                </a:solidFill>
                <a:effectLst/>
                <a:uLnTx/>
                <a:uFillTx/>
                <a:latin typeface="Lato"/>
                <a:ea typeface="Lato"/>
                <a:cs typeface="Lato"/>
                <a:sym typeface="Lato"/>
              </a:rPr>
              <a:t>補課情況並記錄相關資訊</a:t>
            </a:r>
          </a:p>
        </p:txBody>
      </p:sp>
      <p:sp>
        <p:nvSpPr>
          <p:cNvPr id="17" name="Freeform 17"/>
          <p:cNvSpPr/>
          <p:nvPr/>
        </p:nvSpPr>
        <p:spPr>
          <a:xfrm>
            <a:off x="5719525" y="3836981"/>
            <a:ext cx="320073" cy="139864"/>
          </a:xfrm>
          <a:custGeom>
            <a:avLst/>
            <a:gdLst/>
            <a:ahLst/>
            <a:cxnLst/>
            <a:rect l="l" t="t" r="r" b="b"/>
            <a:pathLst>
              <a:path w="640146" h="279727">
                <a:moveTo>
                  <a:pt x="0" y="0"/>
                </a:moveTo>
                <a:lnTo>
                  <a:pt x="640146" y="0"/>
                </a:lnTo>
                <a:lnTo>
                  <a:pt x="640146" y="279727"/>
                </a:lnTo>
                <a:lnTo>
                  <a:pt x="0" y="2797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
        <p:nvSpPr>
          <p:cNvPr id="18" name="Freeform 18"/>
          <p:cNvSpPr/>
          <p:nvPr/>
        </p:nvSpPr>
        <p:spPr>
          <a:xfrm>
            <a:off x="6856501" y="3836981"/>
            <a:ext cx="320073" cy="139864"/>
          </a:xfrm>
          <a:custGeom>
            <a:avLst/>
            <a:gdLst/>
            <a:ahLst/>
            <a:cxnLst/>
            <a:rect l="l" t="t" r="r" b="b"/>
            <a:pathLst>
              <a:path w="640146" h="279727">
                <a:moveTo>
                  <a:pt x="0" y="0"/>
                </a:moveTo>
                <a:lnTo>
                  <a:pt x="640146" y="0"/>
                </a:lnTo>
                <a:lnTo>
                  <a:pt x="640146" y="279727"/>
                </a:lnTo>
                <a:lnTo>
                  <a:pt x="0" y="2797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5469"/>
              </a:solidFill>
              <a:effectLst/>
              <a:uLnTx/>
              <a:uFillTx/>
              <a:latin typeface="Arial"/>
              <a:ea typeface="微软雅黑"/>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475656" y="2852936"/>
            <a:ext cx="6606734" cy="830997"/>
          </a:xfrm>
          <a:prstGeom prst="rect">
            <a:avLst/>
          </a:prstGeom>
          <a:noFill/>
        </p:spPr>
        <p:txBody>
          <a:bodyPr wrap="square" rtlCol="0">
            <a:spAutoFit/>
          </a:bodyPr>
          <a:lstStyle/>
          <a:p>
            <a:pPr algn="ctr"/>
            <a:r>
              <a:rPr lang="zh-TW" altLang="en-US" sz="4800" dirty="0"/>
              <a:t>四、授課老師作業介紹</a:t>
            </a:r>
          </a:p>
        </p:txBody>
      </p:sp>
    </p:spTree>
    <p:extLst>
      <p:ext uri="{BB962C8B-B14F-4D97-AF65-F5344CB8AC3E}">
        <p14:creationId xmlns:p14="http://schemas.microsoft.com/office/powerpoint/2010/main" val="3627226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字方塊 2"/>
          <p:cNvSpPr txBox="1"/>
          <p:nvPr/>
        </p:nvSpPr>
        <p:spPr>
          <a:xfrm>
            <a:off x="1403648" y="1772816"/>
            <a:ext cx="6804759" cy="3939540"/>
          </a:xfrm>
          <a:prstGeom prst="rect">
            <a:avLst/>
          </a:prstGeom>
          <a:noFill/>
        </p:spPr>
        <p:txBody>
          <a:bodyPr wrap="square" rtlCol="0">
            <a:spAutoFit/>
          </a:bodyPr>
          <a:lstStyle/>
          <a:p>
            <a:pPr>
              <a:lnSpc>
                <a:spcPts val="5000"/>
              </a:lnSpc>
            </a:pPr>
            <a:r>
              <a:rPr lang="en-US" altLang="zh-TW" sz="3600" dirty="0">
                <a:latin typeface="Arial" panose="020B0604020202020204" pitchFamily="34" charset="0"/>
                <a:ea typeface="標楷體"/>
                <a:cs typeface="Arial" panose="020B0604020202020204" pitchFamily="34" charset="0"/>
              </a:rPr>
              <a:t>1</a:t>
            </a:r>
            <a:r>
              <a:rPr lang="zh-TW" altLang="en-US" sz="3200" dirty="0">
                <a:latin typeface="Arial" panose="020B0604020202020204" pitchFamily="34" charset="0"/>
                <a:ea typeface="標楷體"/>
                <a:cs typeface="Arial" panose="020B0604020202020204" pitchFamily="34" charset="0"/>
              </a:rPr>
              <a:t>、遵守部隊門禁管制。</a:t>
            </a:r>
            <a:endParaRPr lang="en-US" altLang="zh-TW" sz="3200" dirty="0">
              <a:latin typeface="Arial" panose="020B0604020202020204" pitchFamily="34" charset="0"/>
              <a:ea typeface="標楷體"/>
              <a:cs typeface="Arial" panose="020B0604020202020204" pitchFamily="34" charset="0"/>
            </a:endParaRPr>
          </a:p>
          <a:p>
            <a:pPr>
              <a:lnSpc>
                <a:spcPts val="5000"/>
              </a:lnSpc>
            </a:pPr>
            <a:r>
              <a:rPr lang="en-US" altLang="zh-TW" sz="3200" dirty="0">
                <a:latin typeface="Arial" panose="020B0604020202020204" pitchFamily="34" charset="0"/>
                <a:ea typeface="標楷體"/>
                <a:cs typeface="Arial" panose="020B0604020202020204" pitchFamily="34" charset="0"/>
              </a:rPr>
              <a:t>2</a:t>
            </a:r>
            <a:r>
              <a:rPr lang="zh-TW" altLang="en-US" sz="3200" dirty="0">
                <a:latin typeface="Arial" panose="020B0604020202020204" pitchFamily="34" charset="0"/>
                <a:ea typeface="標楷體"/>
                <a:cs typeface="Arial" panose="020B0604020202020204" pitchFamily="34" charset="0"/>
              </a:rPr>
              <a:t>、部隊資訊管制介紹。</a:t>
            </a:r>
            <a:endParaRPr lang="en-US" altLang="zh-TW" sz="3200" dirty="0">
              <a:latin typeface="Arial" panose="020B0604020202020204" pitchFamily="34" charset="0"/>
              <a:ea typeface="標楷體"/>
              <a:cs typeface="Arial" panose="020B0604020202020204" pitchFamily="34" charset="0"/>
            </a:endParaRPr>
          </a:p>
          <a:p>
            <a:pPr>
              <a:lnSpc>
                <a:spcPts val="5000"/>
              </a:lnSpc>
            </a:pPr>
            <a:r>
              <a:rPr lang="en-US" altLang="zh-TW" sz="3200" dirty="0">
                <a:latin typeface="Arial" panose="020B0604020202020204" pitchFamily="34" charset="0"/>
                <a:ea typeface="標楷體"/>
                <a:cs typeface="Arial" panose="020B0604020202020204" pitchFamily="34" charset="0"/>
              </a:rPr>
              <a:t>3</a:t>
            </a:r>
            <a:r>
              <a:rPr lang="zh-TW" altLang="en-US" sz="3200" dirty="0">
                <a:latin typeface="Arial" panose="020B0604020202020204" pitchFamily="34" charset="0"/>
                <a:ea typeface="標楷體"/>
                <a:cs typeface="Arial" panose="020B0604020202020204" pitchFamily="34" charset="0"/>
              </a:rPr>
              <a:t>、營區授課方式說明。</a:t>
            </a:r>
            <a:endParaRPr lang="en-US" altLang="zh-TW" sz="3200" dirty="0">
              <a:latin typeface="Arial" panose="020B0604020202020204" pitchFamily="34" charset="0"/>
              <a:ea typeface="標楷體"/>
              <a:cs typeface="Arial" panose="020B0604020202020204" pitchFamily="34" charset="0"/>
            </a:endParaRPr>
          </a:p>
          <a:p>
            <a:pPr>
              <a:lnSpc>
                <a:spcPts val="5000"/>
              </a:lnSpc>
            </a:pPr>
            <a:r>
              <a:rPr lang="zh-TW" altLang="en-US" sz="3200" dirty="0">
                <a:latin typeface="Arial" panose="020B0604020202020204" pitchFamily="34" charset="0"/>
                <a:ea typeface="標楷體" panose="03000509000000000000" pitchFamily="65" charset="-120"/>
                <a:cs typeface="Arial" panose="020B0604020202020204" pitchFamily="34" charset="0"/>
              </a:rPr>
              <a:t>    </a:t>
            </a:r>
            <a:r>
              <a:rPr lang="en-US" altLang="zh-TW" sz="3200" dirty="0">
                <a:latin typeface="Arial" panose="020B0604020202020204" pitchFamily="34" charset="0"/>
                <a:ea typeface="標楷體" panose="03000509000000000000" pitchFamily="65" charset="-120"/>
                <a:cs typeface="Arial" panose="020B0604020202020204" pitchFamily="34" charset="0"/>
              </a:rPr>
              <a:t>(</a:t>
            </a:r>
            <a:r>
              <a:rPr lang="zh-TW" altLang="en-US" sz="3200" dirty="0">
                <a:latin typeface="Arial" panose="020B0604020202020204" pitchFamily="34" charset="0"/>
                <a:ea typeface="標楷體" panose="03000509000000000000" pitchFamily="65" charset="-120"/>
                <a:cs typeface="Arial" panose="020B0604020202020204" pitchFamily="34" charset="0"/>
              </a:rPr>
              <a:t>備課：上傳課程、課前錄影</a:t>
            </a:r>
            <a:r>
              <a:rPr lang="en-US" altLang="zh-TW" sz="3200" dirty="0">
                <a:latin typeface="Arial" panose="020B0604020202020204" pitchFamily="34" charset="0"/>
                <a:ea typeface="標楷體" panose="03000509000000000000" pitchFamily="65" charset="-120"/>
                <a:cs typeface="Arial" panose="020B0604020202020204" pitchFamily="34" charset="0"/>
              </a:rPr>
              <a:t>)</a:t>
            </a:r>
          </a:p>
          <a:p>
            <a:pPr>
              <a:lnSpc>
                <a:spcPts val="5000"/>
              </a:lnSpc>
            </a:pPr>
            <a:r>
              <a:rPr lang="en-US" altLang="zh-TW" sz="3200" dirty="0">
                <a:latin typeface="Arial" panose="020B0604020202020204" pitchFamily="34" charset="0"/>
                <a:ea typeface="標楷體"/>
                <a:cs typeface="Arial" panose="020B0604020202020204" pitchFamily="34" charset="0"/>
              </a:rPr>
              <a:t>4</a:t>
            </a:r>
            <a:r>
              <a:rPr lang="zh-TW" altLang="en-US" sz="3200" dirty="0">
                <a:latin typeface="Arial" panose="020B0604020202020204" pitchFamily="34" charset="0"/>
                <a:ea typeface="標楷體"/>
                <a:cs typeface="Arial" panose="020B0604020202020204" pitchFamily="34" charset="0"/>
              </a:rPr>
              <a:t>、點名系統操作。</a:t>
            </a:r>
            <a:endParaRPr lang="en-US" altLang="zh-TW" sz="3200" dirty="0">
              <a:latin typeface="Arial" panose="020B0604020202020204" pitchFamily="34" charset="0"/>
              <a:ea typeface="標楷體"/>
              <a:cs typeface="Arial" panose="020B0604020202020204" pitchFamily="34" charset="0"/>
            </a:endParaRPr>
          </a:p>
          <a:p>
            <a:pPr>
              <a:lnSpc>
                <a:spcPts val="5000"/>
              </a:lnSpc>
            </a:pPr>
            <a:r>
              <a:rPr lang="en-US" altLang="zh-TW" sz="3200" dirty="0">
                <a:latin typeface="Arial" panose="020B0604020202020204" pitchFamily="34" charset="0"/>
                <a:ea typeface="標楷體" panose="03000509000000000000" pitchFamily="65" charset="-120"/>
                <a:cs typeface="Arial" panose="020B0604020202020204" pitchFamily="34" charset="0"/>
              </a:rPr>
              <a:t>5</a:t>
            </a:r>
            <a:r>
              <a:rPr lang="zh-TW" altLang="en-US" sz="3200" dirty="0">
                <a:latin typeface="Arial" panose="020B0604020202020204" pitchFamily="34" charset="0"/>
                <a:ea typeface="標楷體" panose="03000509000000000000" pitchFamily="65" charset="-120"/>
                <a:cs typeface="Arial" panose="020B0604020202020204" pitchFamily="34" charset="0"/>
              </a:rPr>
              <a:t>、課程上傳操作。</a:t>
            </a:r>
            <a:endParaRPr lang="zh-TW" altLang="en-US" sz="3200" dirty="0">
              <a:latin typeface="Arial" panose="020B0604020202020204" pitchFamily="34" charset="0"/>
              <a:cs typeface="Arial" panose="020B0604020202020204" pitchFamily="34" charset="0"/>
            </a:endParaRPr>
          </a:p>
        </p:txBody>
      </p:sp>
      <p:sp>
        <p:nvSpPr>
          <p:cNvPr id="2" name="矩形 1"/>
          <p:cNvSpPr/>
          <p:nvPr/>
        </p:nvSpPr>
        <p:spPr>
          <a:xfrm>
            <a:off x="2771798" y="908720"/>
            <a:ext cx="3744415" cy="646331"/>
          </a:xfrm>
          <a:prstGeom prst="rect">
            <a:avLst/>
          </a:prstGeom>
        </p:spPr>
        <p:txBody>
          <a:bodyPr wrap="square">
            <a:spAutoFit/>
          </a:bodyPr>
          <a:lstStyle/>
          <a:p>
            <a:pPr algn="ctr"/>
            <a:r>
              <a:rPr lang="zh-TW" altLang="en-US" sz="3600" dirty="0">
                <a:latin typeface="標楷體" pitchFamily="65" charset="-120"/>
                <a:ea typeface="標楷體" pitchFamily="65" charset="-120"/>
              </a:rPr>
              <a:t>授課老師</a:t>
            </a:r>
          </a:p>
        </p:txBody>
      </p:sp>
    </p:spTree>
    <p:extLst>
      <p:ext uri="{BB962C8B-B14F-4D97-AF65-F5344CB8AC3E}">
        <p14:creationId xmlns:p14="http://schemas.microsoft.com/office/powerpoint/2010/main" val="25965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02875"/>
            <a:ext cx="3168352"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字方塊 3"/>
          <p:cNvSpPr txBox="1"/>
          <p:nvPr/>
        </p:nvSpPr>
        <p:spPr>
          <a:xfrm>
            <a:off x="1043000" y="764704"/>
            <a:ext cx="7272808" cy="707886"/>
          </a:xfrm>
          <a:prstGeom prst="rect">
            <a:avLst/>
          </a:prstGeom>
          <a:noFill/>
        </p:spPr>
        <p:txBody>
          <a:bodyPr wrap="square" rtlCol="0">
            <a:spAutoFit/>
          </a:bodyPr>
          <a:lstStyle/>
          <a:p>
            <a:pPr algn="ctr"/>
            <a:r>
              <a:rPr lang="en-US" altLang="zh-TW" sz="4000" dirty="0">
                <a:latin typeface="標楷體"/>
                <a:ea typeface="標楷體"/>
              </a:rPr>
              <a:t>1</a:t>
            </a:r>
            <a:r>
              <a:rPr lang="zh-TW" altLang="en-US" sz="4000" dirty="0">
                <a:latin typeface="標楷體"/>
                <a:ea typeface="標楷體"/>
              </a:rPr>
              <a:t>、遵守部隊門禁管制</a:t>
            </a:r>
            <a:endParaRPr lang="zh-TW" altLang="en-US" sz="4000" dirty="0"/>
          </a:p>
        </p:txBody>
      </p:sp>
      <p:sp>
        <p:nvSpPr>
          <p:cNvPr id="5" name="文字方塊 4"/>
          <p:cNvSpPr txBox="1"/>
          <p:nvPr/>
        </p:nvSpPr>
        <p:spPr>
          <a:xfrm>
            <a:off x="4572000" y="2080007"/>
            <a:ext cx="4248472" cy="3446136"/>
          </a:xfrm>
          <a:prstGeom prst="rect">
            <a:avLst/>
          </a:prstGeom>
          <a:noFill/>
        </p:spPr>
        <p:txBody>
          <a:bodyPr wrap="square" rtlCol="0">
            <a:spAutoFit/>
          </a:bodyPr>
          <a:lstStyle/>
          <a:p>
            <a:pPr>
              <a:lnSpc>
                <a:spcPts val="4400"/>
              </a:lnSpc>
            </a:pPr>
            <a:r>
              <a:rPr lang="en-US" altLang="zh-TW" sz="4000" dirty="0">
                <a:latin typeface="Arial" panose="020B0604020202020204" pitchFamily="34" charset="0"/>
                <a:ea typeface="標楷體" panose="03000509000000000000" pitchFamily="65" charset="-120"/>
                <a:cs typeface="Arial" panose="020B0604020202020204" pitchFamily="34" charset="0"/>
              </a:rPr>
              <a:t>(</a:t>
            </a:r>
            <a:r>
              <a:rPr lang="en-US" altLang="zh-TW" sz="3600" dirty="0">
                <a:latin typeface="Arial" panose="020B0604020202020204" pitchFamily="34" charset="0"/>
                <a:ea typeface="標楷體" panose="03000509000000000000" pitchFamily="65" charset="-120"/>
                <a:cs typeface="Arial" panose="020B0604020202020204" pitchFamily="34" charset="0"/>
              </a:rPr>
              <a:t>1).</a:t>
            </a:r>
            <a:r>
              <a:rPr lang="zh-TW" altLang="en-US" sz="3600" dirty="0">
                <a:latin typeface="Arial" panose="020B0604020202020204" pitchFamily="34" charset="0"/>
                <a:ea typeface="標楷體" panose="03000509000000000000" pitchFamily="65" charset="-120"/>
                <a:cs typeface="Arial" panose="020B0604020202020204" pitchFamily="34" charset="0"/>
              </a:rPr>
              <a:t>依衛哨兵指引  </a:t>
            </a:r>
            <a:endParaRPr lang="en-US" altLang="zh-TW" sz="3600" dirty="0">
              <a:latin typeface="Arial" panose="020B0604020202020204" pitchFamily="34" charset="0"/>
              <a:ea typeface="標楷體" panose="03000509000000000000" pitchFamily="65" charset="-120"/>
              <a:cs typeface="Arial" panose="020B0604020202020204" pitchFamily="34" charset="0"/>
            </a:endParaRPr>
          </a:p>
          <a:p>
            <a:pPr>
              <a:lnSpc>
                <a:spcPts val="4400"/>
              </a:lnSpc>
            </a:pPr>
            <a:r>
              <a:rPr lang="en-US" altLang="zh-TW" sz="3600" dirty="0">
                <a:latin typeface="Arial" panose="020B0604020202020204" pitchFamily="34" charset="0"/>
                <a:ea typeface="標楷體" panose="03000509000000000000" pitchFamily="65" charset="-120"/>
                <a:cs typeface="Arial" panose="020B0604020202020204" pitchFamily="34" charset="0"/>
              </a:rPr>
              <a:t>(2).</a:t>
            </a:r>
            <a:r>
              <a:rPr lang="zh-TW" altLang="en-US" sz="3600" dirty="0">
                <a:latin typeface="Arial" panose="020B0604020202020204" pitchFamily="34" charset="0"/>
                <a:ea typeface="標楷體" panose="03000509000000000000" pitchFamily="65" charset="-120"/>
                <a:cs typeface="Arial" panose="020B0604020202020204" pitchFamily="34" charset="0"/>
              </a:rPr>
              <a:t>查驗個人證件</a:t>
            </a:r>
            <a:endParaRPr lang="en-US" altLang="zh-TW" sz="3600" dirty="0">
              <a:latin typeface="Arial" panose="020B0604020202020204" pitchFamily="34" charset="0"/>
              <a:ea typeface="標楷體" panose="03000509000000000000" pitchFamily="65" charset="-120"/>
              <a:cs typeface="Arial" panose="020B0604020202020204" pitchFamily="34" charset="0"/>
            </a:endParaRPr>
          </a:p>
          <a:p>
            <a:pPr>
              <a:lnSpc>
                <a:spcPts val="4400"/>
              </a:lnSpc>
            </a:pPr>
            <a:r>
              <a:rPr lang="en-US" altLang="zh-TW" sz="3600" dirty="0">
                <a:latin typeface="Arial" panose="020B0604020202020204" pitchFamily="34" charset="0"/>
                <a:ea typeface="標楷體" panose="03000509000000000000" pitchFamily="65" charset="-120"/>
                <a:cs typeface="Arial" panose="020B0604020202020204" pitchFamily="34" charset="0"/>
              </a:rPr>
              <a:t>(3).</a:t>
            </a:r>
            <a:r>
              <a:rPr lang="zh-TW" altLang="en-US" sz="3600" dirty="0">
                <a:latin typeface="Arial" panose="020B0604020202020204" pitchFamily="34" charset="0"/>
                <a:ea typeface="標楷體" panose="03000509000000000000" pitchFamily="65" charset="-120"/>
                <a:cs typeface="Arial" panose="020B0604020202020204" pitchFamily="34" charset="0"/>
              </a:rPr>
              <a:t>車輛放行檢查</a:t>
            </a:r>
            <a:endParaRPr lang="en-US" altLang="zh-TW" sz="3600" dirty="0">
              <a:latin typeface="Arial" panose="020B0604020202020204" pitchFamily="34" charset="0"/>
              <a:ea typeface="標楷體" panose="03000509000000000000" pitchFamily="65" charset="-120"/>
              <a:cs typeface="Arial" panose="020B0604020202020204" pitchFamily="34" charset="0"/>
            </a:endParaRPr>
          </a:p>
          <a:p>
            <a:pPr algn="ctr">
              <a:lnSpc>
                <a:spcPts val="4400"/>
              </a:lnSpc>
            </a:pPr>
            <a:r>
              <a:rPr lang="en-US" altLang="zh-TW" sz="2000" dirty="0">
                <a:solidFill>
                  <a:srgbClr val="FF0000"/>
                </a:solidFill>
                <a:latin typeface="Arial" panose="020B0604020202020204" pitchFamily="34" charset="0"/>
                <a:ea typeface="標楷體" panose="03000509000000000000" pitchFamily="65" charset="-120"/>
                <a:cs typeface="Arial" panose="020B0604020202020204" pitchFamily="34" charset="0"/>
              </a:rPr>
              <a:t>(</a:t>
            </a:r>
            <a:r>
              <a:rPr lang="zh-TW" altLang="en-US" sz="2000" dirty="0">
                <a:solidFill>
                  <a:srgbClr val="FF0000"/>
                </a:solidFill>
                <a:latin typeface="Arial" panose="020B0604020202020204" pitchFamily="34" charset="0"/>
                <a:ea typeface="標楷體" panose="03000509000000000000" pitchFamily="65" charset="-120"/>
                <a:cs typeface="Arial" panose="020B0604020202020204" pitchFamily="34" charset="0"/>
              </a:rPr>
              <a:t>前置物箱、前後座車窗及後行李箱</a:t>
            </a:r>
            <a:r>
              <a:rPr lang="en-US" altLang="zh-TW" sz="2000" dirty="0">
                <a:latin typeface="Arial" panose="020B0604020202020204" pitchFamily="34" charset="0"/>
                <a:ea typeface="標楷體" panose="03000509000000000000" pitchFamily="65" charset="-120"/>
                <a:cs typeface="Arial" panose="020B0604020202020204" pitchFamily="34" charset="0"/>
              </a:rPr>
              <a:t>)</a:t>
            </a:r>
          </a:p>
          <a:p>
            <a:pPr>
              <a:lnSpc>
                <a:spcPts val="4400"/>
              </a:lnSpc>
            </a:pPr>
            <a:r>
              <a:rPr lang="en-US" altLang="zh-TW" sz="3600" dirty="0">
                <a:latin typeface="Arial" panose="020B0604020202020204" pitchFamily="34" charset="0"/>
                <a:ea typeface="標楷體" panose="03000509000000000000" pitchFamily="65" charset="-120"/>
                <a:cs typeface="Arial" panose="020B0604020202020204" pitchFamily="34" charset="0"/>
              </a:rPr>
              <a:t>(4).</a:t>
            </a:r>
            <a:r>
              <a:rPr lang="zh-TW" altLang="en-US" sz="3600" dirty="0">
                <a:latin typeface="Arial" panose="020B0604020202020204" pitchFamily="34" charset="0"/>
                <a:ea typeface="標楷體" panose="03000509000000000000" pitchFamily="65" charset="-120"/>
                <a:cs typeface="Arial" panose="020B0604020202020204" pitchFamily="34" charset="0"/>
              </a:rPr>
              <a:t>依引導進入營</a:t>
            </a:r>
            <a:endParaRPr lang="en-US" altLang="zh-TW" sz="3600" dirty="0">
              <a:latin typeface="Arial" panose="020B0604020202020204" pitchFamily="34" charset="0"/>
              <a:ea typeface="標楷體" panose="03000509000000000000" pitchFamily="65" charset="-120"/>
              <a:cs typeface="Arial" panose="020B0604020202020204" pitchFamily="34" charset="0"/>
            </a:endParaRPr>
          </a:p>
          <a:p>
            <a:pPr>
              <a:lnSpc>
                <a:spcPts val="4400"/>
              </a:lnSpc>
            </a:pPr>
            <a:r>
              <a:rPr lang="en-US" altLang="zh-TW" sz="3600" dirty="0">
                <a:latin typeface="Arial" panose="020B0604020202020204" pitchFamily="34" charset="0"/>
                <a:ea typeface="標楷體" panose="03000509000000000000" pitchFamily="65" charset="-120"/>
                <a:cs typeface="Arial" panose="020B0604020202020204" pitchFamily="34" charset="0"/>
              </a:rPr>
              <a:t>(5).</a:t>
            </a:r>
            <a:r>
              <a:rPr lang="zh-TW" altLang="en-US" sz="3600" dirty="0">
                <a:latin typeface="Arial" panose="020B0604020202020204" pitchFamily="34" charset="0"/>
                <a:ea typeface="標楷體" panose="03000509000000000000" pitchFamily="65" charset="-120"/>
                <a:cs typeface="Arial" panose="020B0604020202020204" pitchFamily="34" charset="0"/>
              </a:rPr>
              <a:t>不私自閒逛</a:t>
            </a:r>
          </a:p>
        </p:txBody>
      </p:sp>
    </p:spTree>
    <p:extLst>
      <p:ext uri="{BB962C8B-B14F-4D97-AF65-F5344CB8AC3E}">
        <p14:creationId xmlns:p14="http://schemas.microsoft.com/office/powerpoint/2010/main" val="112715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555776" y="2695986"/>
            <a:ext cx="3877985" cy="830997"/>
          </a:xfrm>
          <a:prstGeom prst="rect">
            <a:avLst/>
          </a:prstGeom>
        </p:spPr>
        <p:txBody>
          <a:bodyPr wrap="none">
            <a:spAutoFit/>
          </a:bodyPr>
          <a:lstStyle/>
          <a:p>
            <a:r>
              <a:rPr lang="zh-TW" altLang="en-US" sz="4800" dirty="0">
                <a:solidFill>
                  <a:schemeClr val="tx1">
                    <a:lumMod val="50000"/>
                  </a:schemeClr>
                </a:solidFill>
                <a:latin typeface="標楷體" panose="03000509000000000000" pitchFamily="65" charset="-120"/>
                <a:ea typeface="標楷體" panose="03000509000000000000" pitchFamily="65" charset="-120"/>
              </a:rPr>
              <a:t>貳、人員介紹</a:t>
            </a:r>
            <a:endParaRPr lang="zh-TW" altLang="en-US" sz="4800" dirty="0">
              <a:solidFill>
                <a:schemeClr val="tx1">
                  <a:lumMod val="50000"/>
                </a:schemeClr>
              </a:solidFill>
            </a:endParaRPr>
          </a:p>
        </p:txBody>
      </p:sp>
    </p:spTree>
    <p:extLst>
      <p:ext uri="{BB962C8B-B14F-4D97-AF65-F5344CB8AC3E}">
        <p14:creationId xmlns:p14="http://schemas.microsoft.com/office/powerpoint/2010/main" val="1391470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群組 2"/>
          <p:cNvGrpSpPr/>
          <p:nvPr/>
        </p:nvGrpSpPr>
        <p:grpSpPr>
          <a:xfrm>
            <a:off x="395536" y="1700808"/>
            <a:ext cx="3787419" cy="3816424"/>
            <a:chOff x="638334" y="1628800"/>
            <a:chExt cx="3787419" cy="3816424"/>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060848"/>
              <a:ext cx="2736304"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直線接點 3"/>
            <p:cNvCxnSpPr/>
            <p:nvPr/>
          </p:nvCxnSpPr>
          <p:spPr>
            <a:xfrm>
              <a:off x="638334" y="1628800"/>
              <a:ext cx="3787419" cy="38164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flipV="1">
              <a:off x="683568" y="1700808"/>
              <a:ext cx="3672408" cy="36724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4283968" y="2367751"/>
            <a:ext cx="4572000" cy="2554545"/>
          </a:xfrm>
          <a:prstGeom prst="rect">
            <a:avLst/>
          </a:prstGeom>
        </p:spPr>
        <p:txBody>
          <a:bodyPr>
            <a:spAutoFit/>
          </a:bodyPr>
          <a:lstStyle/>
          <a:p>
            <a:r>
              <a:rPr lang="zh-TW" altLang="en-US" sz="4000" dirty="0">
                <a:solidFill>
                  <a:schemeClr val="tx1">
                    <a:lumMod val="50000"/>
                  </a:schemeClr>
                </a:solidFill>
                <a:latin typeface="標楷體" panose="03000509000000000000" pitchFamily="65" charset="-120"/>
                <a:ea typeface="標楷體" panose="03000509000000000000" pitchFamily="65" charset="-120"/>
              </a:rPr>
              <a:t>國軍嚴禁於營內使用民用通信資訊器材支照相、攝</a:t>
            </a:r>
            <a:r>
              <a:rPr lang="en-US" altLang="zh-TW" sz="4000" dirty="0">
                <a:solidFill>
                  <a:schemeClr val="tx1">
                    <a:lumMod val="50000"/>
                  </a:schemeClr>
                </a:solidFill>
                <a:latin typeface="標楷體" panose="03000509000000000000" pitchFamily="65" charset="-120"/>
                <a:ea typeface="標楷體" panose="03000509000000000000" pitchFamily="65" charset="-120"/>
              </a:rPr>
              <a:t>(</a:t>
            </a:r>
            <a:r>
              <a:rPr lang="zh-TW" altLang="en-US" sz="4000" dirty="0">
                <a:solidFill>
                  <a:schemeClr val="tx1">
                    <a:lumMod val="50000"/>
                  </a:schemeClr>
                </a:solidFill>
                <a:latin typeface="標楷體" panose="03000509000000000000" pitchFamily="65" charset="-120"/>
                <a:ea typeface="標楷體" panose="03000509000000000000" pitchFamily="65" charset="-120"/>
              </a:rPr>
              <a:t>錄</a:t>
            </a:r>
            <a:r>
              <a:rPr lang="en-US" altLang="zh-TW" sz="4000" dirty="0">
                <a:solidFill>
                  <a:schemeClr val="tx1">
                    <a:lumMod val="50000"/>
                  </a:schemeClr>
                </a:solidFill>
                <a:latin typeface="標楷體" panose="03000509000000000000" pitchFamily="65" charset="-120"/>
                <a:ea typeface="標楷體" panose="03000509000000000000" pitchFamily="65" charset="-120"/>
              </a:rPr>
              <a:t>)</a:t>
            </a:r>
            <a:r>
              <a:rPr lang="zh-TW" altLang="en-US" sz="4000" dirty="0">
                <a:solidFill>
                  <a:schemeClr val="tx1">
                    <a:lumMod val="50000"/>
                  </a:schemeClr>
                </a:solidFill>
                <a:latin typeface="標楷體" panose="03000509000000000000" pitchFamily="65" charset="-120"/>
                <a:ea typeface="標楷體" panose="03000509000000000000" pitchFamily="65" charset="-120"/>
              </a:rPr>
              <a:t>等</a:t>
            </a:r>
          </a:p>
        </p:txBody>
      </p:sp>
      <p:sp>
        <p:nvSpPr>
          <p:cNvPr id="6" name="文字方塊 5"/>
          <p:cNvSpPr txBox="1"/>
          <p:nvPr/>
        </p:nvSpPr>
        <p:spPr>
          <a:xfrm>
            <a:off x="1259632" y="693936"/>
            <a:ext cx="7272808" cy="707886"/>
          </a:xfrm>
          <a:prstGeom prst="rect">
            <a:avLst/>
          </a:prstGeom>
          <a:noFill/>
        </p:spPr>
        <p:txBody>
          <a:bodyPr wrap="square" rtlCol="0">
            <a:spAutoFit/>
          </a:bodyPr>
          <a:lstStyle/>
          <a:p>
            <a:pPr algn="ctr"/>
            <a:r>
              <a:rPr lang="en-US" altLang="zh-TW" sz="4000" dirty="0">
                <a:solidFill>
                  <a:schemeClr val="tx1">
                    <a:lumMod val="50000"/>
                  </a:schemeClr>
                </a:solidFill>
                <a:latin typeface="標楷體"/>
                <a:ea typeface="標楷體"/>
              </a:rPr>
              <a:t>2</a:t>
            </a:r>
            <a:r>
              <a:rPr lang="zh-TW" altLang="en-US" sz="4000" dirty="0">
                <a:solidFill>
                  <a:schemeClr val="tx1">
                    <a:lumMod val="50000"/>
                  </a:schemeClr>
                </a:solidFill>
                <a:latin typeface="標楷體"/>
                <a:ea typeface="標楷體"/>
              </a:rPr>
              <a:t>、部隊資訊管制介紹。</a:t>
            </a:r>
            <a:endParaRPr lang="zh-TW" altLang="en-US" sz="4000" dirty="0">
              <a:solidFill>
                <a:schemeClr val="tx1">
                  <a:lumMod val="50000"/>
                </a:schemeClr>
              </a:solidFill>
            </a:endParaRPr>
          </a:p>
        </p:txBody>
      </p:sp>
    </p:spTree>
    <p:extLst>
      <p:ext uri="{BB962C8B-B14F-4D97-AF65-F5344CB8AC3E}">
        <p14:creationId xmlns:p14="http://schemas.microsoft.com/office/powerpoint/2010/main" val="1117941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115616" y="836712"/>
            <a:ext cx="7272808" cy="707886"/>
          </a:xfrm>
          <a:prstGeom prst="rect">
            <a:avLst/>
          </a:prstGeom>
          <a:noFill/>
        </p:spPr>
        <p:txBody>
          <a:bodyPr wrap="square" rtlCol="0">
            <a:spAutoFit/>
          </a:bodyPr>
          <a:lstStyle/>
          <a:p>
            <a:pPr algn="ctr"/>
            <a:r>
              <a:rPr lang="en-US" altLang="zh-TW" sz="4000" dirty="0">
                <a:solidFill>
                  <a:schemeClr val="tx1">
                    <a:lumMod val="50000"/>
                  </a:schemeClr>
                </a:solidFill>
                <a:latin typeface="Arial" panose="020B0604020202020204" pitchFamily="34" charset="0"/>
                <a:ea typeface="標楷體"/>
                <a:cs typeface="Arial" panose="020B0604020202020204" pitchFamily="34" charset="0"/>
              </a:rPr>
              <a:t>3</a:t>
            </a:r>
            <a:r>
              <a:rPr lang="zh-TW" altLang="en-US" sz="4000" dirty="0">
                <a:solidFill>
                  <a:schemeClr val="tx1">
                    <a:lumMod val="50000"/>
                  </a:schemeClr>
                </a:solidFill>
                <a:latin typeface="Arial" panose="020B0604020202020204" pitchFamily="34" charset="0"/>
                <a:ea typeface="標楷體"/>
                <a:cs typeface="Arial" panose="020B0604020202020204" pitchFamily="34" charset="0"/>
              </a:rPr>
              <a:t>、營區授課方式說明。</a:t>
            </a:r>
            <a:endParaRPr lang="zh-TW" altLang="en-US" sz="4000" dirty="0">
              <a:solidFill>
                <a:schemeClr val="tx1">
                  <a:lumMod val="50000"/>
                </a:schemeClr>
              </a:solidFill>
              <a:latin typeface="Arial" panose="020B0604020202020204" pitchFamily="34" charset="0"/>
              <a:cs typeface="Arial" panose="020B0604020202020204" pitchFamily="34" charset="0"/>
            </a:endParaRPr>
          </a:p>
        </p:txBody>
      </p:sp>
      <p:sp>
        <p:nvSpPr>
          <p:cNvPr id="3" name="文字方塊 2"/>
          <p:cNvSpPr txBox="1"/>
          <p:nvPr/>
        </p:nvSpPr>
        <p:spPr>
          <a:xfrm>
            <a:off x="4139952" y="2269591"/>
            <a:ext cx="4680520" cy="3235245"/>
          </a:xfrm>
          <a:prstGeom prst="rect">
            <a:avLst/>
          </a:prstGeom>
          <a:noFill/>
        </p:spPr>
        <p:txBody>
          <a:bodyPr wrap="square" rtlCol="0">
            <a:spAutoFit/>
          </a:bodyPr>
          <a:lstStyle/>
          <a:p>
            <a:pPr>
              <a:lnSpc>
                <a:spcPts val="5000"/>
              </a:lnSpc>
            </a:pP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1</a:t>
            </a: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落實點名機制。</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2.</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以實體上課為主。</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3.</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數位學習平台系統介紹</a:t>
            </a:r>
            <a:r>
              <a:rPr lang="zh-TW" altLang="en-US" sz="3200" dirty="0">
                <a:solidFill>
                  <a:schemeClr val="tx1">
                    <a:lumMod val="50000"/>
                  </a:schemeClr>
                </a:solidFill>
                <a:latin typeface="標楷體" panose="03000509000000000000" pitchFamily="65" charset="-120"/>
                <a:ea typeface="標楷體" panose="03000509000000000000" pitchFamily="65" charset="-120"/>
                <a:cs typeface="Arial" panose="020B0604020202020204" pitchFamily="34" charset="0"/>
              </a:rPr>
              <a:t>。</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  </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4.</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缺課要有補課紀錄。</a:t>
            </a:r>
            <a:endPar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5.</a:t>
            </a:r>
            <a:r>
              <a:rPr lang="zh-TW" altLang="en-US" sz="32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出勤情況列入考評。</a:t>
            </a: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5555" t="12233" b="9126"/>
          <a:stretch/>
        </p:blipFill>
        <p:spPr>
          <a:xfrm>
            <a:off x="467544" y="2060848"/>
            <a:ext cx="3384376" cy="3652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861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403648" y="2852936"/>
            <a:ext cx="6606734" cy="830997"/>
          </a:xfrm>
          <a:prstGeom prst="rect">
            <a:avLst/>
          </a:prstGeom>
          <a:noFill/>
        </p:spPr>
        <p:txBody>
          <a:bodyPr wrap="square" rtlCol="0">
            <a:spAutoFit/>
          </a:bodyPr>
          <a:lstStyle/>
          <a:p>
            <a:pPr algn="ctr"/>
            <a:r>
              <a:rPr lang="zh-TW" altLang="en-US" sz="4800" dirty="0">
                <a:solidFill>
                  <a:schemeClr val="tx1">
                    <a:lumMod val="50000"/>
                  </a:schemeClr>
                </a:solidFill>
                <a:latin typeface="標楷體" panose="03000509000000000000" pitchFamily="65" charset="-120"/>
                <a:ea typeface="標楷體" panose="03000509000000000000" pitchFamily="65" charset="-120"/>
              </a:rPr>
              <a:t>五、班級導師作業介紹</a:t>
            </a:r>
          </a:p>
        </p:txBody>
      </p:sp>
    </p:spTree>
    <p:extLst>
      <p:ext uri="{BB962C8B-B14F-4D97-AF65-F5344CB8AC3E}">
        <p14:creationId xmlns:p14="http://schemas.microsoft.com/office/powerpoint/2010/main" val="267197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字方塊 4"/>
          <p:cNvSpPr txBox="1"/>
          <p:nvPr/>
        </p:nvSpPr>
        <p:spPr>
          <a:xfrm>
            <a:off x="2123728" y="1052736"/>
            <a:ext cx="4680520" cy="707886"/>
          </a:xfrm>
          <a:prstGeom prst="rect">
            <a:avLst/>
          </a:prstGeom>
          <a:noFill/>
        </p:spPr>
        <p:txBody>
          <a:bodyPr wrap="square" rtlCol="0">
            <a:spAutoFit/>
          </a:bodyPr>
          <a:lstStyle/>
          <a:p>
            <a:pPr algn="ctr"/>
            <a:r>
              <a:rPr lang="zh-TW" altLang="en-US" sz="4000" dirty="0">
                <a:solidFill>
                  <a:schemeClr val="tx1">
                    <a:lumMod val="50000"/>
                  </a:schemeClr>
                </a:solidFill>
              </a:rPr>
              <a:t>班級導師</a:t>
            </a:r>
          </a:p>
        </p:txBody>
      </p:sp>
      <p:sp>
        <p:nvSpPr>
          <p:cNvPr id="6" name="文字方塊 5"/>
          <p:cNvSpPr txBox="1"/>
          <p:nvPr/>
        </p:nvSpPr>
        <p:spPr>
          <a:xfrm>
            <a:off x="1979712" y="2204864"/>
            <a:ext cx="5760640" cy="3298339"/>
          </a:xfrm>
          <a:prstGeom prst="rect">
            <a:avLst/>
          </a:prstGeom>
          <a:noFill/>
        </p:spPr>
        <p:txBody>
          <a:bodyPr wrap="square" rtlCol="0">
            <a:spAutoFit/>
          </a:bodyPr>
          <a:lstStyle/>
          <a:p>
            <a:pPr>
              <a:lnSpc>
                <a:spcPts val="5000"/>
              </a:lnSpc>
            </a:pPr>
            <a:r>
              <a:rPr lang="zh-TW" altLang="en-US" sz="3600" dirty="0">
                <a:solidFill>
                  <a:schemeClr val="tx1">
                    <a:lumMod val="50000"/>
                  </a:schemeClr>
                </a:solidFill>
                <a:latin typeface="標楷體" pitchFamily="65" charset="-120"/>
                <a:ea typeface="標楷體" pitchFamily="65" charset="-120"/>
              </a:rPr>
              <a:t>一、定期召開導師會議</a:t>
            </a:r>
            <a:r>
              <a:rPr lang="zh-TW" altLang="en-US" sz="3600" dirty="0">
                <a:solidFill>
                  <a:schemeClr val="tx1">
                    <a:lumMod val="50000"/>
                  </a:schemeClr>
                </a:solidFill>
                <a:latin typeface="標楷體"/>
                <a:ea typeface="標楷體"/>
              </a:rPr>
              <a:t>。</a:t>
            </a:r>
            <a:endParaRPr lang="en-US" altLang="zh-TW" sz="3600" dirty="0">
              <a:solidFill>
                <a:schemeClr val="tx1">
                  <a:lumMod val="50000"/>
                </a:schemeClr>
              </a:solidFill>
              <a:latin typeface="標楷體"/>
              <a:ea typeface="標楷體"/>
            </a:endParaRPr>
          </a:p>
          <a:p>
            <a:pPr>
              <a:lnSpc>
                <a:spcPts val="5000"/>
              </a:lnSpc>
            </a:pPr>
            <a:r>
              <a:rPr lang="zh-TW" altLang="en-US" sz="3600" dirty="0">
                <a:solidFill>
                  <a:schemeClr val="tx1">
                    <a:lumMod val="50000"/>
                  </a:schemeClr>
                </a:solidFill>
                <a:latin typeface="標楷體"/>
                <a:ea typeface="標楷體"/>
              </a:rPr>
              <a:t>二、建立同學晤談管道</a:t>
            </a:r>
            <a:r>
              <a:rPr lang="zh-TW" altLang="en-US" sz="3600" dirty="0">
                <a:solidFill>
                  <a:schemeClr val="tx1">
                    <a:lumMod val="50000"/>
                  </a:schemeClr>
                </a:solidFill>
                <a:latin typeface="標楷體" pitchFamily="65" charset="-120"/>
                <a:ea typeface="標楷體" pitchFamily="65" charset="-120"/>
              </a:rPr>
              <a:t>。</a:t>
            </a:r>
            <a:endParaRPr lang="en-US" altLang="zh-TW" sz="3600" dirty="0">
              <a:solidFill>
                <a:schemeClr val="tx1">
                  <a:lumMod val="50000"/>
                </a:schemeClr>
              </a:solidFill>
              <a:latin typeface="標楷體" pitchFamily="65" charset="-120"/>
              <a:ea typeface="標楷體" pitchFamily="65" charset="-120"/>
            </a:endParaRPr>
          </a:p>
          <a:p>
            <a:pPr>
              <a:lnSpc>
                <a:spcPts val="5000"/>
              </a:lnSpc>
            </a:pPr>
            <a:r>
              <a:rPr lang="zh-TW" altLang="en-US" sz="3600" dirty="0">
                <a:solidFill>
                  <a:schemeClr val="tx1">
                    <a:lumMod val="50000"/>
                  </a:schemeClr>
                </a:solidFill>
                <a:latin typeface="標楷體" pitchFamily="65" charset="-120"/>
                <a:ea typeface="標楷體" pitchFamily="65" charset="-120"/>
              </a:rPr>
              <a:t>三</a:t>
            </a:r>
            <a:r>
              <a:rPr lang="zh-TW" altLang="en-US" sz="3600" dirty="0">
                <a:solidFill>
                  <a:schemeClr val="tx1">
                    <a:lumMod val="50000"/>
                  </a:schemeClr>
                </a:solidFill>
                <a:latin typeface="標楷體"/>
                <a:ea typeface="標楷體"/>
              </a:rPr>
              <a:t>、學習諮詢防止流失。</a:t>
            </a:r>
            <a:endParaRPr lang="en-US" altLang="zh-TW" sz="3600" dirty="0">
              <a:solidFill>
                <a:schemeClr val="tx1">
                  <a:lumMod val="50000"/>
                </a:schemeClr>
              </a:solidFill>
              <a:latin typeface="標楷體"/>
              <a:ea typeface="標楷體"/>
            </a:endParaRPr>
          </a:p>
          <a:p>
            <a:pPr>
              <a:lnSpc>
                <a:spcPts val="5000"/>
              </a:lnSpc>
            </a:pPr>
            <a:r>
              <a:rPr lang="zh-TW" altLang="en-US" sz="3600" dirty="0">
                <a:solidFill>
                  <a:schemeClr val="tx1">
                    <a:lumMod val="50000"/>
                  </a:schemeClr>
                </a:solidFill>
                <a:latin typeface="標楷體"/>
                <a:ea typeface="標楷體"/>
              </a:rPr>
              <a:t>四</a:t>
            </a:r>
            <a:r>
              <a:rPr lang="zh-TW" altLang="en-US" sz="3600" dirty="0">
                <a:solidFill>
                  <a:schemeClr val="tx1">
                    <a:lumMod val="50000"/>
                  </a:schemeClr>
                </a:solidFill>
                <a:latin typeface="標楷體" panose="03000509000000000000" pitchFamily="65" charset="-120"/>
                <a:ea typeface="標楷體" panose="03000509000000000000" pitchFamily="65" charset="-120"/>
              </a:rPr>
              <a:t>、</a:t>
            </a:r>
            <a:r>
              <a:rPr lang="zh-TW" altLang="en-US" sz="3600" dirty="0">
                <a:solidFill>
                  <a:schemeClr val="tx1">
                    <a:lumMod val="50000"/>
                  </a:schemeClr>
                </a:solidFill>
                <a:latin typeface="標楷體"/>
                <a:ea typeface="標楷體"/>
              </a:rPr>
              <a:t>期末同學獎懲建議</a:t>
            </a:r>
            <a:r>
              <a:rPr lang="zh-TW" altLang="en-US" sz="3600" dirty="0">
                <a:solidFill>
                  <a:schemeClr val="tx1">
                    <a:lumMod val="50000"/>
                  </a:schemeClr>
                </a:solidFill>
                <a:latin typeface="標楷體" pitchFamily="65" charset="-120"/>
                <a:ea typeface="標楷體" pitchFamily="65" charset="-120"/>
              </a:rPr>
              <a:t>。</a:t>
            </a:r>
            <a:endParaRPr lang="en-US" altLang="zh-TW" sz="3600" dirty="0">
              <a:solidFill>
                <a:schemeClr val="tx1">
                  <a:lumMod val="50000"/>
                </a:schemeClr>
              </a:solidFill>
              <a:latin typeface="標楷體" pitchFamily="65" charset="-120"/>
              <a:ea typeface="標楷體" pitchFamily="65" charset="-120"/>
            </a:endParaRPr>
          </a:p>
          <a:p>
            <a:pPr>
              <a:lnSpc>
                <a:spcPts val="5000"/>
              </a:lnSpc>
            </a:pPr>
            <a:r>
              <a:rPr lang="zh-TW" altLang="en-US" sz="3600" dirty="0">
                <a:solidFill>
                  <a:schemeClr val="tx1">
                    <a:lumMod val="50000"/>
                  </a:schemeClr>
                </a:solidFill>
                <a:latin typeface="標楷體" pitchFamily="65" charset="-120"/>
                <a:ea typeface="標楷體" pitchFamily="65" charset="-120"/>
              </a:rPr>
              <a:t>五</a:t>
            </a:r>
            <a:r>
              <a:rPr lang="zh-TW" altLang="en-US" sz="3600" dirty="0">
                <a:solidFill>
                  <a:schemeClr val="tx1">
                    <a:lumMod val="50000"/>
                  </a:schemeClr>
                </a:solidFill>
                <a:latin typeface="標楷體"/>
                <a:ea typeface="標楷體"/>
              </a:rPr>
              <a:t>、推薦績優同學評比。</a:t>
            </a:r>
            <a:endParaRPr lang="zh-TW" altLang="en-US" sz="3600" dirty="0">
              <a:solidFill>
                <a:schemeClr val="tx1">
                  <a:lumMod val="50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2682060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字方塊 4"/>
          <p:cNvSpPr txBox="1"/>
          <p:nvPr/>
        </p:nvSpPr>
        <p:spPr>
          <a:xfrm>
            <a:off x="1259632" y="1052736"/>
            <a:ext cx="5616624" cy="707886"/>
          </a:xfrm>
          <a:prstGeom prst="rect">
            <a:avLst/>
          </a:prstGeom>
          <a:noFill/>
        </p:spPr>
        <p:txBody>
          <a:bodyPr wrap="square" rtlCol="0">
            <a:spAutoFit/>
          </a:bodyPr>
          <a:lstStyle/>
          <a:p>
            <a:pPr algn="ctr"/>
            <a:r>
              <a:rPr lang="zh-TW" altLang="en-US" sz="4000" dirty="0">
                <a:solidFill>
                  <a:schemeClr val="tx1">
                    <a:lumMod val="50000"/>
                  </a:schemeClr>
                </a:solidFill>
                <a:latin typeface="Alef" panose="00000500000000000000" pitchFamily="2" charset="-79"/>
                <a:ea typeface="標楷體" panose="03000509000000000000" pitchFamily="65" charset="-120"/>
                <a:cs typeface="Alef" panose="00000500000000000000" pitchFamily="2" charset="-79"/>
              </a:rPr>
              <a:t>一、定期召開導師會議</a:t>
            </a:r>
          </a:p>
        </p:txBody>
      </p:sp>
      <p:sp>
        <p:nvSpPr>
          <p:cNvPr id="3" name="文字方塊 2"/>
          <p:cNvSpPr txBox="1"/>
          <p:nvPr/>
        </p:nvSpPr>
        <p:spPr>
          <a:xfrm>
            <a:off x="2123728" y="2348880"/>
            <a:ext cx="5544616" cy="3298339"/>
          </a:xfrm>
          <a:prstGeom prst="rect">
            <a:avLst/>
          </a:prstGeom>
          <a:noFill/>
        </p:spPr>
        <p:txBody>
          <a:bodyPr wrap="square" rtlCol="0">
            <a:spAutoFit/>
          </a:bodyPr>
          <a:lstStyle/>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召開班級會議四次。</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班級代表等的選拔</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a:t>
            </a:r>
            <a:endParaRPr lang="en-US" altLang="zh-TW" sz="3600" dirty="0">
              <a:solidFill>
                <a:schemeClr val="tx1">
                  <a:lumMod val="50000"/>
                </a:schemeClr>
              </a:solidFill>
              <a:latin typeface="Arial" panose="020B0604020202020204" pitchFamily="34" charset="0"/>
              <a:ea typeface="標楷體"/>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(3)</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協助引導授課入營。</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(4)</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上課人數清查紀錄。</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(5)</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品德及課業的考評。</a:t>
            </a:r>
          </a:p>
        </p:txBody>
      </p:sp>
    </p:spTree>
    <p:extLst>
      <p:ext uri="{BB962C8B-B14F-4D97-AF65-F5344CB8AC3E}">
        <p14:creationId xmlns:p14="http://schemas.microsoft.com/office/powerpoint/2010/main" val="3473607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字方塊 4"/>
          <p:cNvSpPr txBox="1"/>
          <p:nvPr/>
        </p:nvSpPr>
        <p:spPr>
          <a:xfrm>
            <a:off x="1043608" y="1268760"/>
            <a:ext cx="6408712" cy="707886"/>
          </a:xfrm>
          <a:prstGeom prst="rect">
            <a:avLst/>
          </a:prstGeom>
          <a:noFill/>
        </p:spPr>
        <p:txBody>
          <a:bodyPr wrap="square" rtlCol="0">
            <a:spAutoFit/>
          </a:bodyPr>
          <a:lstStyle/>
          <a:p>
            <a:pPr algn="ctr"/>
            <a:r>
              <a:rPr lang="zh-TW" altLang="en-US" sz="4000" dirty="0">
                <a:solidFill>
                  <a:schemeClr val="tx1">
                    <a:lumMod val="50000"/>
                  </a:schemeClr>
                </a:solidFill>
                <a:latin typeface="標楷體" panose="03000509000000000000" pitchFamily="65" charset="-120"/>
                <a:ea typeface="標楷體" panose="03000509000000000000" pitchFamily="65" charset="-120"/>
              </a:rPr>
              <a:t>二</a:t>
            </a:r>
            <a:r>
              <a:rPr lang="zh-TW" altLang="en-US" sz="4000" dirty="0">
                <a:solidFill>
                  <a:schemeClr val="tx1">
                    <a:lumMod val="50000"/>
                  </a:schemeClr>
                </a:solidFill>
              </a:rPr>
              <a:t>、</a:t>
            </a:r>
            <a:r>
              <a:rPr lang="zh-TW" altLang="en-US" sz="4000" dirty="0">
                <a:solidFill>
                  <a:schemeClr val="tx1">
                    <a:lumMod val="50000"/>
                  </a:schemeClr>
                </a:solidFill>
                <a:latin typeface="標楷體" panose="03000509000000000000" pitchFamily="65" charset="-120"/>
                <a:ea typeface="標楷體" panose="03000509000000000000" pitchFamily="65" charset="-120"/>
              </a:rPr>
              <a:t>建立同學晤談管道</a:t>
            </a:r>
          </a:p>
        </p:txBody>
      </p:sp>
      <p:sp>
        <p:nvSpPr>
          <p:cNvPr id="6" name="文字方塊 5"/>
          <p:cNvSpPr txBox="1"/>
          <p:nvPr/>
        </p:nvSpPr>
        <p:spPr>
          <a:xfrm>
            <a:off x="1763688" y="2132856"/>
            <a:ext cx="5796644" cy="3298339"/>
          </a:xfrm>
          <a:prstGeom prst="rect">
            <a:avLst/>
          </a:prstGeom>
          <a:noFill/>
        </p:spPr>
        <p:txBody>
          <a:bodyPr wrap="square" rtlCol="0">
            <a:spAutoFit/>
          </a:bodyPr>
          <a:lstStyle/>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(1)</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、以系統建置晤談管道。</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、本校政策與規定宣導。</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(3)</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、了解同學求學的情境。</a:t>
            </a:r>
            <a:endParaRPr lang="en-US" altLang="zh-TW" sz="3600" dirty="0">
              <a:solidFill>
                <a:schemeClr val="tx1">
                  <a:lumMod val="50000"/>
                </a:schemeClr>
              </a:solidFill>
              <a:latin typeface="Arial" panose="020B0604020202020204" pitchFamily="34" charset="0"/>
              <a:ea typeface="標楷體"/>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(4)</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、未到課人員查察輔導</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(5)</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、勵學金發放考評對象</a:t>
            </a:r>
            <a:r>
              <a:rPr lang="zh-TW" altLang="en-US" sz="3600" dirty="0">
                <a:solidFill>
                  <a:schemeClr val="bg1">
                    <a:lumMod val="95000"/>
                  </a:schemeClr>
                </a:solidFill>
                <a:latin typeface="標楷體"/>
                <a:ea typeface="標楷體"/>
              </a:rPr>
              <a:t>。</a:t>
            </a:r>
            <a:endParaRPr lang="zh-TW" altLang="en-US" sz="3600" dirty="0">
              <a:solidFill>
                <a:schemeClr val="bg1">
                  <a:lumMod val="95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746349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043608" y="980728"/>
            <a:ext cx="6408712" cy="707886"/>
          </a:xfrm>
          <a:prstGeom prst="rect">
            <a:avLst/>
          </a:prstGeom>
          <a:noFill/>
        </p:spPr>
        <p:txBody>
          <a:bodyPr wrap="square" rtlCol="0">
            <a:spAutoFit/>
          </a:bodyPr>
          <a:lstStyle/>
          <a:p>
            <a:pPr algn="ctr"/>
            <a:r>
              <a:rPr lang="zh-TW" altLang="en-US" sz="4000" dirty="0">
                <a:solidFill>
                  <a:schemeClr val="tx1">
                    <a:lumMod val="50000"/>
                  </a:schemeClr>
                </a:solidFill>
                <a:latin typeface="標楷體"/>
                <a:ea typeface="標楷體"/>
              </a:rPr>
              <a:t>三、學習諮詢防止流失</a:t>
            </a:r>
            <a:endParaRPr lang="zh-TW" altLang="en-US" sz="4000" dirty="0">
              <a:solidFill>
                <a:schemeClr val="tx1">
                  <a:lumMod val="50000"/>
                </a:schemeClr>
              </a:solidFill>
            </a:endParaRPr>
          </a:p>
        </p:txBody>
      </p:sp>
      <p:sp>
        <p:nvSpPr>
          <p:cNvPr id="3" name="文字方塊 2"/>
          <p:cNvSpPr txBox="1"/>
          <p:nvPr/>
        </p:nvSpPr>
        <p:spPr>
          <a:xfrm>
            <a:off x="2123728" y="2132856"/>
            <a:ext cx="5040560" cy="3298339"/>
          </a:xfrm>
          <a:prstGeom prst="rect">
            <a:avLst/>
          </a:prstGeom>
          <a:noFill/>
        </p:spPr>
        <p:txBody>
          <a:bodyPr wrap="square" rtlCol="0">
            <a:spAutoFit/>
          </a:bodyPr>
          <a:lstStyle/>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學</a:t>
            </a: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課</a:t>
            </a: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業諮詢輔導</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a:t>
            </a:r>
            <a:endParaRPr lang="en-US" altLang="zh-TW" sz="3600" dirty="0">
              <a:solidFill>
                <a:schemeClr val="tx1">
                  <a:lumMod val="50000"/>
                </a:schemeClr>
              </a:solidFill>
              <a:latin typeface="Arial" panose="020B0604020202020204" pitchFamily="34" charset="0"/>
              <a:ea typeface="標楷體"/>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(2)</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部隊任務輪</a:t>
            </a: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機</a:t>
            </a: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調。</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(3)</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參加短期部隊訓練。</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(4)</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因求學意志力動搖。</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(5)</a:t>
            </a:r>
            <a:r>
              <a:rPr lang="zh-TW" altLang="en-US" sz="3600" dirty="0">
                <a:solidFill>
                  <a:schemeClr val="tx1">
                    <a:lumMod val="50000"/>
                  </a:schemeClr>
                </a:solidFill>
                <a:latin typeface="標楷體" pitchFamily="65" charset="-120"/>
                <a:ea typeface="標楷體" pitchFamily="65" charset="-120"/>
              </a:rPr>
              <a:t>家庭因素中斷求學。</a:t>
            </a:r>
          </a:p>
        </p:txBody>
      </p:sp>
    </p:spTree>
    <p:extLst>
      <p:ext uri="{BB962C8B-B14F-4D97-AF65-F5344CB8AC3E}">
        <p14:creationId xmlns:p14="http://schemas.microsoft.com/office/powerpoint/2010/main" val="2871302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字方塊 4"/>
          <p:cNvSpPr txBox="1"/>
          <p:nvPr/>
        </p:nvSpPr>
        <p:spPr>
          <a:xfrm>
            <a:off x="1907704" y="1196752"/>
            <a:ext cx="5616624" cy="707886"/>
          </a:xfrm>
          <a:prstGeom prst="rect">
            <a:avLst/>
          </a:prstGeom>
          <a:noFill/>
        </p:spPr>
        <p:txBody>
          <a:bodyPr wrap="square" rtlCol="0">
            <a:spAutoFit/>
          </a:bodyPr>
          <a:lstStyle/>
          <a:p>
            <a:pPr algn="ctr"/>
            <a:r>
              <a:rPr lang="zh-TW" altLang="en-US" sz="4000" dirty="0">
                <a:solidFill>
                  <a:schemeClr val="tx1">
                    <a:lumMod val="50000"/>
                  </a:schemeClr>
                </a:solidFill>
                <a:latin typeface="標楷體" panose="03000509000000000000" pitchFamily="65" charset="-120"/>
                <a:ea typeface="標楷體" panose="03000509000000000000" pitchFamily="65" charset="-120"/>
              </a:rPr>
              <a:t>四、期末同學獎懲建議</a:t>
            </a:r>
            <a:r>
              <a:rPr lang="zh-TW" altLang="en-US" sz="4000" dirty="0">
                <a:solidFill>
                  <a:schemeClr val="bg1"/>
                </a:solidFill>
              </a:rPr>
              <a:t>。</a:t>
            </a:r>
          </a:p>
        </p:txBody>
      </p:sp>
      <p:sp>
        <p:nvSpPr>
          <p:cNvPr id="6" name="文字方塊 5"/>
          <p:cNvSpPr txBox="1"/>
          <p:nvPr/>
        </p:nvSpPr>
        <p:spPr>
          <a:xfrm>
            <a:off x="1763688" y="2348880"/>
            <a:ext cx="5760640" cy="3248390"/>
          </a:xfrm>
          <a:prstGeom prst="rect">
            <a:avLst/>
          </a:prstGeom>
          <a:noFill/>
        </p:spPr>
        <p:txBody>
          <a:bodyPr wrap="square" rtlCol="0">
            <a:spAutoFit/>
          </a:bodyPr>
          <a:lstStyle/>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(1)</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熱心公益同學申辦獎勵。</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(2)</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學業成績同學申辦獎勵。</a:t>
            </a:r>
          </a:p>
          <a:p>
            <a:pPr>
              <a:lnSpc>
                <a:spcPts val="5000"/>
              </a:lnSpc>
            </a:pP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(3)</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對長期未到課原因查察。</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(4)</a:t>
            </a:r>
            <a:r>
              <a:rPr lang="zh-TW" altLang="en-US"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未依期程繳交作業同學。</a:t>
            </a:r>
            <a:endPar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anose="03000509000000000000" pitchFamily="65" charset="-120"/>
                <a:cs typeface="Arial" panose="020B0604020202020204" pitchFamily="34" charset="0"/>
              </a:rPr>
              <a:t>(5)</a:t>
            </a:r>
            <a:r>
              <a:rPr lang="zh-TW" altLang="en-US" sz="3600" dirty="0">
                <a:solidFill>
                  <a:schemeClr val="tx1">
                    <a:lumMod val="50000"/>
                  </a:schemeClr>
                </a:solidFill>
                <a:latin typeface="標楷體" panose="03000509000000000000" pitchFamily="65" charset="-120"/>
                <a:ea typeface="標楷體" panose="03000509000000000000" pitchFamily="65" charset="-120"/>
              </a:rPr>
              <a:t>聯繫已讀久不回應處理。</a:t>
            </a:r>
            <a:endParaRPr lang="en-US" altLang="zh-TW" sz="4000" dirty="0">
              <a:solidFill>
                <a:schemeClr val="tx1">
                  <a:lumMod val="50000"/>
                </a:schemeClr>
              </a:solidFill>
              <a:latin typeface="標楷體"/>
              <a:ea typeface="標楷體"/>
            </a:endParaRPr>
          </a:p>
        </p:txBody>
      </p:sp>
    </p:spTree>
    <p:extLst>
      <p:ext uri="{BB962C8B-B14F-4D97-AF65-F5344CB8AC3E}">
        <p14:creationId xmlns:p14="http://schemas.microsoft.com/office/powerpoint/2010/main" val="1184559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331640" y="1556792"/>
            <a:ext cx="6120680" cy="707886"/>
          </a:xfrm>
          <a:prstGeom prst="rect">
            <a:avLst/>
          </a:prstGeom>
          <a:noFill/>
        </p:spPr>
        <p:txBody>
          <a:bodyPr wrap="square" rtlCol="0">
            <a:spAutoFit/>
          </a:bodyPr>
          <a:lstStyle/>
          <a:p>
            <a:pPr algn="ctr"/>
            <a:r>
              <a:rPr lang="zh-TW" altLang="en-US" sz="4000" dirty="0">
                <a:solidFill>
                  <a:schemeClr val="tx1">
                    <a:lumMod val="50000"/>
                  </a:schemeClr>
                </a:solidFill>
                <a:latin typeface="標楷體"/>
                <a:ea typeface="標楷體"/>
              </a:rPr>
              <a:t>五、推薦績優同學評比</a:t>
            </a:r>
            <a:endParaRPr lang="zh-TW" altLang="en-US" sz="4000" dirty="0">
              <a:solidFill>
                <a:schemeClr val="bg1"/>
              </a:solidFill>
            </a:endParaRPr>
          </a:p>
        </p:txBody>
      </p:sp>
      <p:sp>
        <p:nvSpPr>
          <p:cNvPr id="3" name="文字方塊 2"/>
          <p:cNvSpPr txBox="1"/>
          <p:nvPr/>
        </p:nvSpPr>
        <p:spPr>
          <a:xfrm>
            <a:off x="1259632" y="2708920"/>
            <a:ext cx="7200800" cy="1964961"/>
          </a:xfrm>
          <a:prstGeom prst="rect">
            <a:avLst/>
          </a:prstGeom>
          <a:noFill/>
        </p:spPr>
        <p:txBody>
          <a:bodyPr wrap="square" rtlCol="0">
            <a:spAutoFit/>
          </a:bodyPr>
          <a:lstStyle/>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3600" dirty="0">
                <a:solidFill>
                  <a:schemeClr val="tx1">
                    <a:lumMod val="50000"/>
                  </a:schemeClr>
                </a:solidFill>
                <a:latin typeface="Arial" panose="020B0604020202020204" pitchFamily="34" charset="0"/>
                <a:ea typeface="標楷體" pitchFamily="65" charset="-120"/>
                <a:cs typeface="Arial" panose="020B0604020202020204" pitchFamily="34" charset="0"/>
              </a:rPr>
              <a:t>推薦品學績優獎學金。</a:t>
            </a:r>
            <a:endParaRPr lang="en-US" altLang="zh-TW" sz="3600" dirty="0">
              <a:solidFill>
                <a:schemeClr val="tx1">
                  <a:lumMod val="50000"/>
                </a:schemeClr>
              </a:solidFill>
              <a:latin typeface="Arial" panose="020B0604020202020204" pitchFamily="34" charset="0"/>
              <a:ea typeface="標楷體"/>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(2)</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入學成績</a:t>
            </a:r>
            <a:r>
              <a:rPr lang="en-US" altLang="zh-TW" sz="3600" dirty="0">
                <a:solidFill>
                  <a:schemeClr val="tx1">
                    <a:lumMod val="50000"/>
                  </a:schemeClr>
                </a:solidFill>
                <a:latin typeface="Arial" panose="020B0604020202020204" pitchFamily="34" charset="0"/>
                <a:ea typeface="標楷體"/>
                <a:cs typeface="Arial" panose="020B0604020202020204" pitchFamily="34" charset="0"/>
              </a:rPr>
              <a:t>1-3</a:t>
            </a:r>
            <a:r>
              <a:rPr lang="zh-TW" altLang="en-US" sz="3600" dirty="0">
                <a:solidFill>
                  <a:schemeClr val="tx1">
                    <a:lumMod val="50000"/>
                  </a:schemeClr>
                </a:solidFill>
                <a:latin typeface="Arial" panose="020B0604020202020204" pitchFamily="34" charset="0"/>
                <a:ea typeface="標楷體"/>
                <a:cs typeface="Arial" panose="020B0604020202020204" pitchFamily="34" charset="0"/>
              </a:rPr>
              <a:t>名遴選出國參訪。</a:t>
            </a:r>
            <a:endPar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pPr>
              <a:lnSpc>
                <a:spcPts val="5000"/>
              </a:lnSpc>
            </a:pPr>
            <a:r>
              <a:rPr lang="en-US" altLang="zh-TW" sz="3600" dirty="0">
                <a:solidFill>
                  <a:schemeClr val="tx1">
                    <a:lumMod val="50000"/>
                  </a:schemeClr>
                </a:solidFill>
                <a:latin typeface="Arial" panose="020B0604020202020204" pitchFamily="34" charset="0"/>
                <a:ea typeface="標楷體" pitchFamily="65" charset="-120"/>
                <a:cs typeface="Arial" panose="020B0604020202020204" pitchFamily="34" charset="0"/>
              </a:rPr>
              <a:t>(3)</a:t>
            </a:r>
            <a:r>
              <a:rPr lang="zh-TW" altLang="en-US" sz="3600" dirty="0">
                <a:solidFill>
                  <a:schemeClr val="tx1">
                    <a:lumMod val="50000"/>
                  </a:schemeClr>
                </a:solidFill>
                <a:latin typeface="標楷體"/>
                <a:ea typeface="標楷體"/>
              </a:rPr>
              <a:t>績優班級代表。</a:t>
            </a:r>
            <a:endParaRPr lang="zh-TW" altLang="en-US" sz="3600" dirty="0">
              <a:solidFill>
                <a:schemeClr val="tx1">
                  <a:lumMod val="50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164849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字方塊 2"/>
          <p:cNvSpPr txBox="1"/>
          <p:nvPr/>
        </p:nvSpPr>
        <p:spPr>
          <a:xfrm>
            <a:off x="1907704" y="2276872"/>
            <a:ext cx="5832648" cy="1965987"/>
          </a:xfrm>
          <a:prstGeom prst="rect">
            <a:avLst/>
          </a:prstGeom>
          <a:noFill/>
        </p:spPr>
        <p:txBody>
          <a:bodyPr wrap="square" rtlCol="0">
            <a:spAutoFit/>
          </a:bodyPr>
          <a:lstStyle/>
          <a:p>
            <a:pPr>
              <a:lnSpc>
                <a:spcPts val="5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一、缺曠課管理介紹。</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nSpc>
                <a:spcPts val="5000"/>
              </a:lnSpc>
            </a:pPr>
            <a:r>
              <a:rPr lang="zh-TW" altLang="en-US" sz="3600" dirty="0">
                <a:solidFill>
                  <a:schemeClr val="tx1">
                    <a:lumMod val="50000"/>
                  </a:schemeClr>
                </a:solidFill>
                <a:latin typeface="標楷體" pitchFamily="65" charset="-120"/>
                <a:ea typeface="標楷體" pitchFamily="65" charset="-120"/>
              </a:rPr>
              <a:t>二、作業資訊化研討。</a:t>
            </a:r>
            <a:endParaRPr lang="en-US" altLang="zh-TW" sz="3600" dirty="0">
              <a:solidFill>
                <a:schemeClr val="tx1">
                  <a:lumMod val="50000"/>
                </a:schemeClr>
              </a:solidFill>
              <a:latin typeface="標楷體" panose="03000509000000000000" pitchFamily="65" charset="-120"/>
              <a:ea typeface="標楷體" panose="03000509000000000000" pitchFamily="65" charset="-120"/>
            </a:endParaRPr>
          </a:p>
          <a:p>
            <a:pPr>
              <a:lnSpc>
                <a:spcPts val="5000"/>
              </a:lnSpc>
            </a:pPr>
            <a:r>
              <a:rPr lang="zh-TW" altLang="en-US" sz="3600" dirty="0">
                <a:solidFill>
                  <a:schemeClr val="tx1">
                    <a:lumMod val="50000"/>
                  </a:schemeClr>
                </a:solidFill>
                <a:latin typeface="標楷體" panose="03000509000000000000" pitchFamily="65" charset="-120"/>
                <a:ea typeface="標楷體" panose="03000509000000000000" pitchFamily="65" charset="-120"/>
              </a:rPr>
              <a:t>三、興革建議。</a:t>
            </a:r>
          </a:p>
        </p:txBody>
      </p:sp>
      <p:sp>
        <p:nvSpPr>
          <p:cNvPr id="5" name="文字方塊 4"/>
          <p:cNvSpPr txBox="1"/>
          <p:nvPr/>
        </p:nvSpPr>
        <p:spPr>
          <a:xfrm>
            <a:off x="2339752" y="815543"/>
            <a:ext cx="4680520" cy="707886"/>
          </a:xfrm>
          <a:prstGeom prst="rect">
            <a:avLst/>
          </a:prstGeom>
          <a:noFill/>
        </p:spPr>
        <p:txBody>
          <a:bodyPr wrap="square" rtlCol="0">
            <a:spAutoFit/>
          </a:bodyPr>
          <a:lstStyle/>
          <a:p>
            <a:pPr algn="ctr"/>
            <a:r>
              <a:rPr lang="zh-TW" altLang="en-US" sz="4000" dirty="0">
                <a:solidFill>
                  <a:schemeClr val="tx1">
                    <a:lumMod val="50000"/>
                  </a:schemeClr>
                </a:solidFill>
                <a:latin typeface="Arial" panose="020B0604020202020204" pitchFamily="34" charset="0"/>
                <a:cs typeface="Arial" panose="020B0604020202020204" pitchFamily="34" charset="0"/>
              </a:rPr>
              <a:t>六</a:t>
            </a:r>
            <a:r>
              <a:rPr lang="zh-TW" altLang="en-US" sz="4000" dirty="0">
                <a:solidFill>
                  <a:schemeClr val="tx1">
                    <a:lumMod val="50000"/>
                  </a:schemeClr>
                </a:solidFill>
                <a:latin typeface="Arial" panose="020B0604020202020204" pitchFamily="34" charset="0"/>
                <a:ea typeface="標楷體"/>
                <a:cs typeface="Arial" panose="020B0604020202020204" pitchFamily="34" charset="0"/>
              </a:rPr>
              <a:t>、</a:t>
            </a:r>
            <a:r>
              <a:rPr lang="zh-TW" altLang="en-US" sz="4000" dirty="0">
                <a:solidFill>
                  <a:schemeClr val="tx1">
                    <a:lumMod val="50000"/>
                  </a:schemeClr>
                </a:solidFill>
                <a:latin typeface="Arial" panose="020B0604020202020204" pitchFamily="34" charset="0"/>
                <a:cs typeface="Arial" panose="020B0604020202020204" pitchFamily="34" charset="0"/>
              </a:rPr>
              <a:t>單位承辦人</a:t>
            </a:r>
          </a:p>
        </p:txBody>
      </p:sp>
    </p:spTree>
    <p:extLst>
      <p:ext uri="{BB962C8B-B14F-4D97-AF65-F5344CB8AC3E}">
        <p14:creationId xmlns:p14="http://schemas.microsoft.com/office/powerpoint/2010/main" val="20711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標題 1"/>
          <p:cNvSpPr txBox="1">
            <a:spLocks/>
          </p:cNvSpPr>
          <p:nvPr/>
        </p:nvSpPr>
        <p:spPr bwMode="auto">
          <a:xfrm>
            <a:off x="3923928" y="1919364"/>
            <a:ext cx="2690421" cy="57772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bodyPr>
          <a:lstStyle>
            <a:lvl1pPr algn="ctr" rtl="0" eaLnBrk="0" fontAlgn="base" hangingPunct="0">
              <a:spcBef>
                <a:spcPct val="0"/>
              </a:spcBef>
              <a:spcAft>
                <a:spcPct val="0"/>
              </a:spcAft>
              <a:defRPr sz="4400" kern="120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標楷體" pitchFamily="65" charset="-120"/>
                <a:ea typeface="標楷體" pitchFamily="65" charset="-120"/>
                <a:cs typeface="+mj-cs"/>
              </a:rPr>
              <a:t>處長白東岳 </a:t>
            </a:r>
          </a:p>
        </p:txBody>
      </p:sp>
      <p:sp>
        <p:nvSpPr>
          <p:cNvPr id="2" name="矩形 1"/>
          <p:cNvSpPr/>
          <p:nvPr/>
        </p:nvSpPr>
        <p:spPr>
          <a:xfrm>
            <a:off x="3810464" y="2624993"/>
            <a:ext cx="4865991" cy="387286"/>
          </a:xfrm>
          <a:prstGeom prst="rect">
            <a:avLst/>
          </a:prstGeom>
        </p:spPr>
        <p:txBody>
          <a:bodyPr wrap="square">
            <a:spAutoFit/>
          </a:bodyPr>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1.</a:t>
            </a:r>
            <a:r>
              <a:rPr kumimoji="0" lang="zh-TW" altLang="en-US"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淡江大學 財務金融系博士</a:t>
            </a:r>
          </a:p>
        </p:txBody>
      </p:sp>
      <p:sp>
        <p:nvSpPr>
          <p:cNvPr id="3" name="矩形 2"/>
          <p:cNvSpPr/>
          <p:nvPr/>
        </p:nvSpPr>
        <p:spPr>
          <a:xfrm>
            <a:off x="3770832" y="3573016"/>
            <a:ext cx="4991633"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1.</a:t>
            </a:r>
            <a:r>
              <a:rPr kumimoji="0" lang="zh-TW" altLang="en-US"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明新科技大學推廣教育中心主任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2.</a:t>
            </a:r>
            <a:r>
              <a:rPr kumimoji="0" lang="zh-TW" altLang="en-US"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明新科技大學進修推廣處處長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3.</a:t>
            </a:r>
            <a:r>
              <a:rPr kumimoji="0" lang="zh-TW" altLang="en-US"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明新科技大學終身教育處處長</a:t>
            </a:r>
            <a:endPar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4.</a:t>
            </a:r>
            <a:r>
              <a:rPr kumimoji="0" lang="zh-TW" altLang="en-US"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明新科技大學企管系主任</a:t>
            </a:r>
            <a:endPar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5.</a:t>
            </a:r>
            <a:r>
              <a:rPr kumimoji="0" lang="zh-TW" altLang="en-US" sz="2400" b="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標楷體" panose="03000509000000000000" pitchFamily="65" charset="-120"/>
                <a:cs typeface="Arial" panose="020B0604020202020204" pitchFamily="34" charset="0"/>
              </a:rPr>
              <a:t>明新科技大學管理研究所所長</a:t>
            </a:r>
          </a:p>
        </p:txBody>
      </p:sp>
      <p:sp>
        <p:nvSpPr>
          <p:cNvPr id="7" name="標題 1"/>
          <p:cNvSpPr txBox="1">
            <a:spLocks/>
          </p:cNvSpPr>
          <p:nvPr/>
        </p:nvSpPr>
        <p:spPr bwMode="auto">
          <a:xfrm>
            <a:off x="1547664" y="781390"/>
            <a:ext cx="5859270" cy="467267"/>
          </a:xfrm>
          <a:prstGeom prst="rect">
            <a:avLst/>
          </a:prstGeom>
          <a:solidFill>
            <a:schemeClr val="accent6">
              <a:lumMod val="60000"/>
              <a:lumOff val="40000"/>
            </a:schemeClr>
          </a:solidFill>
          <a:ln>
            <a:noFill/>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000" b="1" i="0" u="none" strike="noStrike" kern="1200" cap="none" spc="0" normalizeH="0" baseline="0" noProof="0" dirty="0">
                <a:ln>
                  <a:noFill/>
                </a:ln>
                <a:solidFill>
                  <a:srgbClr val="002060"/>
                </a:solidFill>
                <a:effectLst/>
                <a:uLnTx/>
                <a:uFillTx/>
                <a:latin typeface="標楷體" pitchFamily="65" charset="-120"/>
                <a:ea typeface="標楷體" pitchFamily="65" charset="-120"/>
                <a:cs typeface="+mj-cs"/>
              </a:rPr>
              <a:t>明新科技大學終身教育處</a:t>
            </a:r>
          </a:p>
        </p:txBody>
      </p:sp>
      <p:pic>
        <p:nvPicPr>
          <p:cNvPr id="9" name="圖片 8">
            <a:extLst>
              <a:ext uri="{FF2B5EF4-FFF2-40B4-BE49-F238E27FC236}">
                <a16:creationId xmlns:a16="http://schemas.microsoft.com/office/drawing/2014/main" id="{6ECC8643-C57D-4CA6-8DD3-DA72B0E251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11560" y="2497088"/>
            <a:ext cx="3018223" cy="3164160"/>
          </a:xfrm>
          <a:prstGeom prst="rect">
            <a:avLst/>
          </a:prstGeom>
        </p:spPr>
      </p:pic>
    </p:spTree>
    <p:extLst>
      <p:ext uri="{BB962C8B-B14F-4D97-AF65-F5344CB8AC3E}">
        <p14:creationId xmlns:p14="http://schemas.microsoft.com/office/powerpoint/2010/main" val="3569961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555776" y="2695986"/>
            <a:ext cx="3877985" cy="830997"/>
          </a:xfrm>
          <a:prstGeom prst="rect">
            <a:avLst/>
          </a:prstGeom>
        </p:spPr>
        <p:txBody>
          <a:bodyPr wrap="none">
            <a:spAutoFit/>
          </a:bodyPr>
          <a:lstStyle/>
          <a:p>
            <a:r>
              <a:rPr lang="zh-TW" altLang="en-US" sz="4800" dirty="0">
                <a:solidFill>
                  <a:schemeClr val="tx1">
                    <a:lumMod val="50000"/>
                  </a:schemeClr>
                </a:solidFill>
                <a:latin typeface="標楷體" panose="03000509000000000000" pitchFamily="65" charset="-120"/>
                <a:ea typeface="標楷體" panose="03000509000000000000" pitchFamily="65" charset="-120"/>
              </a:rPr>
              <a:t>肆、意見交流</a:t>
            </a:r>
          </a:p>
        </p:txBody>
      </p:sp>
    </p:spTree>
    <p:extLst>
      <p:ext uri="{BB962C8B-B14F-4D97-AF65-F5344CB8AC3E}">
        <p14:creationId xmlns:p14="http://schemas.microsoft.com/office/powerpoint/2010/main" val="2798700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460818" y="2695986"/>
            <a:ext cx="3877985" cy="830997"/>
          </a:xfrm>
          <a:prstGeom prst="rect">
            <a:avLst/>
          </a:prstGeom>
        </p:spPr>
        <p:txBody>
          <a:bodyPr wrap="none">
            <a:spAutoFit/>
          </a:bodyPr>
          <a:lstStyle/>
          <a:p>
            <a:r>
              <a:rPr lang="zh-TW" altLang="en-US" sz="4800" dirty="0">
                <a:solidFill>
                  <a:schemeClr val="tx1">
                    <a:lumMod val="50000"/>
                  </a:schemeClr>
                </a:solidFill>
                <a:latin typeface="標楷體" panose="03000509000000000000" pitchFamily="65" charset="-120"/>
                <a:ea typeface="標楷體" panose="03000509000000000000" pitchFamily="65" charset="-120"/>
              </a:rPr>
              <a:t>伍、主席結論</a:t>
            </a:r>
            <a:endParaRPr lang="zh-TW" altLang="en-US" sz="4800" dirty="0">
              <a:solidFill>
                <a:schemeClr val="tx1">
                  <a:lumMod val="50000"/>
                </a:schemeClr>
              </a:solidFill>
            </a:endParaRPr>
          </a:p>
        </p:txBody>
      </p:sp>
    </p:spTree>
    <p:extLst>
      <p:ext uri="{BB962C8B-B14F-4D97-AF65-F5344CB8AC3E}">
        <p14:creationId xmlns:p14="http://schemas.microsoft.com/office/powerpoint/2010/main" val="229791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460818" y="2695986"/>
            <a:ext cx="4775478" cy="830997"/>
          </a:xfrm>
          <a:prstGeom prst="rect">
            <a:avLst/>
          </a:prstGeom>
        </p:spPr>
        <p:txBody>
          <a:bodyPr wrap="square">
            <a:spAutoFit/>
          </a:bodyPr>
          <a:lstStyle/>
          <a:p>
            <a:r>
              <a:rPr lang="zh-TW" altLang="en-US" sz="4800" dirty="0">
                <a:solidFill>
                  <a:schemeClr val="tx1">
                    <a:lumMod val="50000"/>
                  </a:schemeClr>
                </a:solidFill>
                <a:latin typeface="標楷體" panose="03000509000000000000" pitchFamily="65" charset="-120"/>
                <a:ea typeface="標楷體" panose="03000509000000000000" pitchFamily="65" charset="-120"/>
              </a:rPr>
              <a:t>陸、散    會</a:t>
            </a:r>
          </a:p>
        </p:txBody>
      </p:sp>
    </p:spTree>
    <p:extLst>
      <p:ext uri="{BB962C8B-B14F-4D97-AF65-F5344CB8AC3E}">
        <p14:creationId xmlns:p14="http://schemas.microsoft.com/office/powerpoint/2010/main" val="845206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方塊 1"/>
          <p:cNvSpPr txBox="1"/>
          <p:nvPr/>
        </p:nvSpPr>
        <p:spPr>
          <a:xfrm>
            <a:off x="1835696" y="197402"/>
            <a:ext cx="58326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0" i="0" u="none" strike="noStrike" kern="1200" cap="none" spc="0" normalizeH="0" baseline="0" noProof="0" dirty="0">
                <a:ln>
                  <a:noFill/>
                </a:ln>
                <a:solidFill>
                  <a:prstClr val="white"/>
                </a:solidFill>
                <a:effectLst/>
                <a:uLnTx/>
                <a:uFillTx/>
                <a:latin typeface="Adobe 繁黑體 Std B" pitchFamily="34" charset="-120"/>
                <a:ea typeface="Adobe 繁黑體 Std B" pitchFamily="34" charset="-120"/>
                <a:cs typeface="+mn-cs"/>
              </a:rPr>
              <a:t>聯繫管道</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836712"/>
            <a:ext cx="3168352" cy="2995811"/>
          </a:xfrm>
          <a:prstGeom prst="rect">
            <a:avLst/>
          </a:prstGeom>
        </p:spPr>
      </p:pic>
      <p:sp>
        <p:nvSpPr>
          <p:cNvPr id="4" name="文字方塊 3"/>
          <p:cNvSpPr txBox="1"/>
          <p:nvPr/>
        </p:nvSpPr>
        <p:spPr>
          <a:xfrm>
            <a:off x="1691680" y="4149080"/>
            <a:ext cx="669674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chemeClr val="tx1">
                    <a:lumMod val="50000"/>
                  </a:schemeClr>
                </a:solidFill>
                <a:effectLst/>
                <a:uLnTx/>
                <a:uFillTx/>
                <a:latin typeface="Arial"/>
                <a:ea typeface="微软雅黑"/>
                <a:cs typeface="+mn-cs"/>
              </a:rPr>
              <a:t>終身教育處</a:t>
            </a:r>
            <a:endParaRPr kumimoji="0" lang="en-US" altLang="zh-TW" sz="2800" b="1" i="0" u="none" strike="noStrike" kern="1200" cap="none" spc="0" normalizeH="0" baseline="0" noProof="0" dirty="0">
              <a:ln>
                <a:noFill/>
              </a:ln>
              <a:solidFill>
                <a:schemeClr val="tx1">
                  <a:lumMod val="50000"/>
                </a:schemeClr>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chemeClr val="tx1">
                    <a:lumMod val="50000"/>
                  </a:schemeClr>
                </a:solidFill>
                <a:effectLst/>
                <a:uLnTx/>
                <a:uFillTx/>
                <a:latin typeface="Arial"/>
                <a:ea typeface="微软雅黑"/>
                <a:cs typeface="+mn-cs"/>
              </a:rPr>
              <a:t>主           任 李鍾珩     </a:t>
            </a:r>
            <a:r>
              <a:rPr kumimoji="0" lang="en-US" altLang="zh-TW" sz="2800" b="1" i="0" u="none" strike="noStrike" kern="1200" cap="none" spc="0" normalizeH="0" baseline="0" noProof="0" dirty="0">
                <a:ln>
                  <a:noFill/>
                </a:ln>
                <a:solidFill>
                  <a:schemeClr val="tx1">
                    <a:lumMod val="50000"/>
                  </a:schemeClr>
                </a:solidFill>
                <a:effectLst/>
                <a:uLnTx/>
                <a:uFillTx/>
                <a:latin typeface="Arial"/>
                <a:ea typeface="微软雅黑"/>
                <a:cs typeface="+mn-cs"/>
              </a:rPr>
              <a:t>03-6217822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chemeClr val="tx1">
                    <a:lumMod val="50000"/>
                  </a:schemeClr>
                </a:solidFill>
                <a:effectLst/>
                <a:uLnTx/>
                <a:uFillTx/>
                <a:latin typeface="Arial"/>
                <a:ea typeface="微软雅黑"/>
                <a:cs typeface="+mn-cs"/>
              </a:rPr>
              <a:t>助理管理師 黃偕倫     </a:t>
            </a:r>
            <a:r>
              <a:rPr kumimoji="0" lang="en-US" altLang="zh-TW" sz="2800" b="1" i="0" u="none" strike="noStrike" kern="1200" cap="none" spc="0" normalizeH="0" baseline="0" noProof="0" dirty="0">
                <a:ln>
                  <a:noFill/>
                </a:ln>
                <a:solidFill>
                  <a:schemeClr val="tx1">
                    <a:lumMod val="50000"/>
                  </a:schemeClr>
                </a:solidFill>
                <a:effectLst/>
                <a:uLnTx/>
                <a:uFillTx/>
                <a:latin typeface="Arial"/>
                <a:ea typeface="微软雅黑"/>
                <a:cs typeface="+mn-cs"/>
              </a:rPr>
              <a:t>03-6217723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chemeClr val="tx1">
                    <a:lumMod val="50000"/>
                  </a:schemeClr>
                </a:solidFill>
                <a:effectLst/>
                <a:uLnTx/>
                <a:uFillTx/>
                <a:latin typeface="Arial"/>
                <a:ea typeface="微软雅黑"/>
                <a:cs typeface="+mn-cs"/>
              </a:rPr>
              <a:t>書           記 袁仕昌     </a:t>
            </a:r>
            <a:r>
              <a:rPr kumimoji="0" lang="en-US" altLang="zh-TW" sz="2800" b="1" i="0" u="none" strike="noStrike" kern="1200" cap="none" spc="0" normalizeH="0" baseline="0" noProof="0" dirty="0">
                <a:ln>
                  <a:noFill/>
                </a:ln>
                <a:solidFill>
                  <a:schemeClr val="tx1">
                    <a:lumMod val="50000"/>
                  </a:schemeClr>
                </a:solidFill>
                <a:effectLst/>
                <a:uLnTx/>
                <a:uFillTx/>
                <a:latin typeface="Arial"/>
                <a:ea typeface="微软雅黑"/>
                <a:cs typeface="+mn-cs"/>
              </a:rPr>
              <a:t>03-6217724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chemeClr val="tx1">
                    <a:lumMod val="50000"/>
                  </a:schemeClr>
                </a:solidFill>
                <a:effectLst/>
                <a:uLnTx/>
                <a:uFillTx/>
                <a:latin typeface="Arial"/>
                <a:ea typeface="微软雅黑"/>
                <a:cs typeface="+mn-cs"/>
              </a:rPr>
              <a:t>助理管理師 王俊泰     </a:t>
            </a:r>
            <a:r>
              <a:rPr kumimoji="0" lang="en-US" altLang="zh-TW" sz="2800" b="1" i="0" u="none" strike="noStrike" kern="1200" cap="none" spc="0" normalizeH="0" baseline="0" noProof="0" dirty="0">
                <a:ln>
                  <a:noFill/>
                </a:ln>
                <a:solidFill>
                  <a:schemeClr val="tx1">
                    <a:lumMod val="50000"/>
                  </a:schemeClr>
                </a:solidFill>
                <a:effectLst/>
                <a:uLnTx/>
                <a:uFillTx/>
                <a:latin typeface="Arial"/>
                <a:ea typeface="微软雅黑"/>
                <a:cs typeface="+mn-cs"/>
              </a:rPr>
              <a:t>03-6217723</a:t>
            </a:r>
          </a:p>
        </p:txBody>
      </p:sp>
    </p:spTree>
    <p:extLst>
      <p:ext uri="{BB962C8B-B14F-4D97-AF65-F5344CB8AC3E}">
        <p14:creationId xmlns:p14="http://schemas.microsoft.com/office/powerpoint/2010/main" val="3397934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grpSp>
        <p:nvGrpSpPr>
          <p:cNvPr id="123" name="群組 122"/>
          <p:cNvGrpSpPr/>
          <p:nvPr/>
        </p:nvGrpSpPr>
        <p:grpSpPr>
          <a:xfrm>
            <a:off x="4179245" y="661697"/>
            <a:ext cx="864096" cy="826248"/>
            <a:chOff x="715099" y="1195737"/>
            <a:chExt cx="864096" cy="826248"/>
          </a:xfrm>
        </p:grpSpPr>
        <p:sp>
          <p:nvSpPr>
            <p:cNvPr id="118" name="橢圓 117"/>
            <p:cNvSpPr/>
            <p:nvPr/>
          </p:nvSpPr>
          <p:spPr>
            <a:xfrm>
              <a:off x="715099" y="1195737"/>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121" name="圖片 1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8083" y="1237202"/>
              <a:ext cx="444953" cy="558370"/>
            </a:xfrm>
            <a:prstGeom prst="rect">
              <a:avLst/>
            </a:prstGeom>
          </p:spPr>
        </p:pic>
        <p:sp>
          <p:nvSpPr>
            <p:cNvPr id="122" name="文字方塊 121"/>
            <p:cNvSpPr txBox="1"/>
            <p:nvPr/>
          </p:nvSpPr>
          <p:spPr>
            <a:xfrm>
              <a:off x="833373" y="1764623"/>
              <a:ext cx="651797" cy="200055"/>
            </a:xfrm>
            <a:prstGeom prst="rect">
              <a:avLst/>
            </a:prstGeom>
            <a:noFill/>
          </p:spPr>
          <p:txBody>
            <a:bodyPr wrap="square" rtlCol="0">
              <a:spAutoFit/>
            </a:bodyPr>
            <a:lstStyle/>
            <a:p>
              <a:pPr algn="ctr"/>
              <a:r>
                <a:rPr lang="zh-TW" altLang="en-US" sz="700" dirty="0">
                  <a:solidFill>
                    <a:srgbClr val="FF0000"/>
                  </a:solidFill>
                  <a:latin typeface="Arial" panose="020B0604020202020204" pitchFamily="34" charset="0"/>
                  <a:cs typeface="Arial" panose="020B0604020202020204" pitchFamily="34" charset="0"/>
                </a:rPr>
                <a:t>陸軍六軍團</a:t>
              </a:r>
              <a:endParaRPr lang="en-US" altLang="zh-TW" sz="700" dirty="0">
                <a:solidFill>
                  <a:srgbClr val="FF0000"/>
                </a:solidFill>
                <a:latin typeface="Arial" panose="020B0604020202020204" pitchFamily="34" charset="0"/>
                <a:cs typeface="Arial" panose="020B0604020202020204" pitchFamily="34" charset="0"/>
              </a:endParaRPr>
            </a:p>
          </p:txBody>
        </p:sp>
      </p:grpSp>
      <p:grpSp>
        <p:nvGrpSpPr>
          <p:cNvPr id="166" name="群組 165"/>
          <p:cNvGrpSpPr/>
          <p:nvPr/>
        </p:nvGrpSpPr>
        <p:grpSpPr>
          <a:xfrm>
            <a:off x="1583089" y="666736"/>
            <a:ext cx="6080655" cy="5748173"/>
            <a:chOff x="1659697" y="849179"/>
            <a:chExt cx="5878850" cy="5649762"/>
          </a:xfrm>
        </p:grpSpPr>
        <p:sp>
          <p:nvSpPr>
            <p:cNvPr id="7" name="橢圓 6"/>
            <p:cNvSpPr/>
            <p:nvPr/>
          </p:nvSpPr>
          <p:spPr>
            <a:xfrm>
              <a:off x="2123728" y="1124744"/>
              <a:ext cx="5040560" cy="4968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8" name="群組 147"/>
            <p:cNvGrpSpPr/>
            <p:nvPr/>
          </p:nvGrpSpPr>
          <p:grpSpPr>
            <a:xfrm>
              <a:off x="3132718" y="5518356"/>
              <a:ext cx="864096" cy="826248"/>
              <a:chOff x="7561361" y="5109055"/>
              <a:chExt cx="864096" cy="826248"/>
            </a:xfrm>
          </p:grpSpPr>
          <p:sp>
            <p:nvSpPr>
              <p:cNvPr id="146" name="橢圓 145"/>
              <p:cNvSpPr/>
              <p:nvPr/>
            </p:nvSpPr>
            <p:spPr>
              <a:xfrm>
                <a:off x="7561361" y="5109055"/>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80" name="圖片 79"/>
              <p:cNvPicPr>
                <a:picLocks noChangeAspect="1"/>
              </p:cNvPicPr>
              <p:nvPr/>
            </p:nvPicPr>
            <p:blipFill>
              <a:blip r:embed="rId5" cstate="print">
                <a:clrChange>
                  <a:clrFrom>
                    <a:srgbClr val="F3FFFF"/>
                  </a:clrFrom>
                  <a:clrTo>
                    <a:srgbClr val="F3FFFF">
                      <a:alpha val="0"/>
                    </a:srgbClr>
                  </a:clrTo>
                </a:clrChange>
                <a:extLst>
                  <a:ext uri="{BEBA8EAE-BF5A-486C-A8C5-ECC9F3942E4B}">
                    <a14:imgProps xmlns:a14="http://schemas.microsoft.com/office/drawing/2010/main">
                      <a14:imgLayer r:embed="rId6">
                        <a14:imgEffect>
                          <a14:artisticPhotocopy/>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713063" y="5192067"/>
                <a:ext cx="579108" cy="479472"/>
              </a:xfrm>
              <a:prstGeom prst="rect">
                <a:avLst/>
              </a:prstGeom>
            </p:spPr>
          </p:pic>
          <p:sp>
            <p:nvSpPr>
              <p:cNvPr id="82" name="文字方塊 81"/>
              <p:cNvSpPr txBox="1"/>
              <p:nvPr/>
            </p:nvSpPr>
            <p:spPr>
              <a:xfrm>
                <a:off x="7661045" y="5671790"/>
                <a:ext cx="724629" cy="184666"/>
              </a:xfrm>
              <a:prstGeom prst="rect">
                <a:avLst/>
              </a:prstGeom>
              <a:noFill/>
            </p:spPr>
            <p:txBody>
              <a:bodyPr wrap="square" rtlCol="0">
                <a:spAutoFit/>
              </a:bodyPr>
              <a:lstStyle/>
              <a:p>
                <a:pPr algn="ctr"/>
                <a:r>
                  <a:rPr lang="zh-TW" altLang="en-US" sz="600" dirty="0">
                    <a:solidFill>
                      <a:srgbClr val="FF0000"/>
                    </a:solidFill>
                    <a:latin typeface="Arial" panose="020B0604020202020204" pitchFamily="34" charset="0"/>
                    <a:cs typeface="Arial" panose="020B0604020202020204" pitchFamily="34" charset="0"/>
                  </a:rPr>
                  <a:t>新竹後備指揮部</a:t>
                </a:r>
                <a:endParaRPr lang="zh-TW" altLang="en-US" sz="400" dirty="0">
                  <a:solidFill>
                    <a:schemeClr val="bg1"/>
                  </a:solidFill>
                  <a:latin typeface="Arial" panose="020B0604020202020204" pitchFamily="34" charset="0"/>
                  <a:cs typeface="Arial" panose="020B0604020202020204" pitchFamily="34" charset="0"/>
                </a:endParaRPr>
              </a:p>
            </p:txBody>
          </p:sp>
        </p:grpSp>
        <p:grpSp>
          <p:nvGrpSpPr>
            <p:cNvPr id="92" name="群組 91"/>
            <p:cNvGrpSpPr/>
            <p:nvPr/>
          </p:nvGrpSpPr>
          <p:grpSpPr>
            <a:xfrm>
              <a:off x="2287649" y="4948919"/>
              <a:ext cx="869781" cy="772239"/>
              <a:chOff x="6681986" y="5459589"/>
              <a:chExt cx="844446" cy="826248"/>
            </a:xfrm>
          </p:grpSpPr>
          <p:sp>
            <p:nvSpPr>
              <p:cNvPr id="93" name="橢圓 92"/>
              <p:cNvSpPr/>
              <p:nvPr/>
            </p:nvSpPr>
            <p:spPr>
              <a:xfrm>
                <a:off x="6681986" y="5459589"/>
                <a:ext cx="84444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94" name="圖片 9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2271" y="5530721"/>
                <a:ext cx="480030" cy="552283"/>
              </a:xfrm>
              <a:prstGeom prst="rect">
                <a:avLst/>
              </a:prstGeom>
            </p:spPr>
          </p:pic>
          <p:pic>
            <p:nvPicPr>
              <p:cNvPr id="95" name="圖片 94"/>
              <p:cNvPicPr>
                <a:picLocks noChangeAspect="1"/>
              </p:cNvPicPr>
              <p:nvPr/>
            </p:nvPicPr>
            <p:blipFill>
              <a:blip r:embed="rId8"/>
              <a:stretch>
                <a:fillRect/>
              </a:stretch>
            </p:blipFill>
            <p:spPr>
              <a:xfrm>
                <a:off x="6737350" y="6043247"/>
                <a:ext cx="749873" cy="213378"/>
              </a:xfrm>
              <a:prstGeom prst="rect">
                <a:avLst/>
              </a:prstGeom>
            </p:spPr>
          </p:pic>
        </p:grpSp>
        <p:grpSp>
          <p:nvGrpSpPr>
            <p:cNvPr id="100" name="群組 99"/>
            <p:cNvGrpSpPr/>
            <p:nvPr/>
          </p:nvGrpSpPr>
          <p:grpSpPr>
            <a:xfrm>
              <a:off x="1825546" y="4109164"/>
              <a:ext cx="864096" cy="826248"/>
              <a:chOff x="4875208" y="3793675"/>
              <a:chExt cx="864096" cy="826248"/>
            </a:xfrm>
          </p:grpSpPr>
          <p:sp>
            <p:nvSpPr>
              <p:cNvPr id="101" name="橢圓 100"/>
              <p:cNvSpPr/>
              <p:nvPr/>
            </p:nvSpPr>
            <p:spPr>
              <a:xfrm>
                <a:off x="4875208" y="3793675"/>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102" name="圖片 10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9066" y="3840682"/>
                <a:ext cx="496380" cy="463811"/>
              </a:xfrm>
              <a:prstGeom prst="rect">
                <a:avLst/>
              </a:prstGeom>
            </p:spPr>
          </p:pic>
          <p:sp>
            <p:nvSpPr>
              <p:cNvPr id="103" name="文字方塊 102"/>
              <p:cNvSpPr txBox="1"/>
              <p:nvPr/>
            </p:nvSpPr>
            <p:spPr>
              <a:xfrm>
                <a:off x="4947691" y="4304494"/>
                <a:ext cx="789370" cy="201557"/>
              </a:xfrm>
              <a:prstGeom prst="rect">
                <a:avLst/>
              </a:prstGeom>
              <a:noFill/>
            </p:spPr>
            <p:txBody>
              <a:bodyPr wrap="square" rtlCol="0">
                <a:spAutoFit/>
              </a:bodyPr>
              <a:lstStyle/>
              <a:p>
                <a:pPr algn="ctr"/>
                <a:r>
                  <a:rPr lang="zh-TW" altLang="en-US" sz="700" dirty="0">
                    <a:solidFill>
                      <a:srgbClr val="FF0000"/>
                    </a:solidFill>
                    <a:latin typeface="Arial" panose="020B0604020202020204" pitchFamily="34" charset="0"/>
                    <a:cs typeface="Arial" panose="020B0604020202020204" pitchFamily="34" charset="0"/>
                  </a:rPr>
                  <a:t>陸裝甲</a:t>
                </a:r>
                <a:r>
                  <a:rPr lang="en-US" altLang="zh-TW" sz="700" dirty="0">
                    <a:solidFill>
                      <a:srgbClr val="FF0000"/>
                    </a:solidFill>
                    <a:latin typeface="Arial" panose="020B0604020202020204" pitchFamily="34" charset="0"/>
                    <a:cs typeface="Arial" panose="020B0604020202020204" pitchFamily="34" charset="0"/>
                  </a:rPr>
                  <a:t>584</a:t>
                </a:r>
                <a:r>
                  <a:rPr lang="zh-TW" altLang="en-US" sz="700" dirty="0">
                    <a:solidFill>
                      <a:srgbClr val="FF0000"/>
                    </a:solidFill>
                    <a:latin typeface="Arial" panose="020B0604020202020204" pitchFamily="34" charset="0"/>
                    <a:cs typeface="Arial" panose="020B0604020202020204" pitchFamily="34" charset="0"/>
                  </a:rPr>
                  <a:t>旅</a:t>
                </a:r>
              </a:p>
            </p:txBody>
          </p:sp>
        </p:grpSp>
        <p:grpSp>
          <p:nvGrpSpPr>
            <p:cNvPr id="104" name="群組 103"/>
            <p:cNvGrpSpPr/>
            <p:nvPr/>
          </p:nvGrpSpPr>
          <p:grpSpPr>
            <a:xfrm>
              <a:off x="1659697" y="3147640"/>
              <a:ext cx="864096" cy="826248"/>
              <a:chOff x="5540888" y="3482389"/>
              <a:chExt cx="864096" cy="826248"/>
            </a:xfrm>
          </p:grpSpPr>
          <p:sp>
            <p:nvSpPr>
              <p:cNvPr id="105" name="橢圓 104"/>
              <p:cNvSpPr/>
              <p:nvPr/>
            </p:nvSpPr>
            <p:spPr>
              <a:xfrm>
                <a:off x="5540888" y="3482389"/>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106" name="圖片 10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2841" y="3517567"/>
                <a:ext cx="560189" cy="448347"/>
              </a:xfrm>
              <a:prstGeom prst="rect">
                <a:avLst/>
              </a:prstGeom>
            </p:spPr>
          </p:pic>
          <p:sp>
            <p:nvSpPr>
              <p:cNvPr id="107" name="文字方塊 106"/>
              <p:cNvSpPr txBox="1"/>
              <p:nvPr/>
            </p:nvSpPr>
            <p:spPr>
              <a:xfrm>
                <a:off x="5578250" y="4005242"/>
                <a:ext cx="789370" cy="201557"/>
              </a:xfrm>
              <a:prstGeom prst="rect">
                <a:avLst/>
              </a:prstGeom>
              <a:noFill/>
            </p:spPr>
            <p:txBody>
              <a:bodyPr wrap="square" rtlCol="0">
                <a:spAutoFit/>
              </a:bodyPr>
              <a:lstStyle/>
              <a:p>
                <a:pPr algn="ctr"/>
                <a:r>
                  <a:rPr lang="zh-TW" altLang="en-US" sz="700" dirty="0">
                    <a:solidFill>
                      <a:srgbClr val="FF0000"/>
                    </a:solidFill>
                    <a:latin typeface="Arial" panose="020B0604020202020204" pitchFamily="34" charset="0"/>
                    <a:cs typeface="Arial" panose="020B0604020202020204" pitchFamily="34" charset="0"/>
                  </a:rPr>
                  <a:t>陸裝甲</a:t>
                </a:r>
                <a:r>
                  <a:rPr lang="en-US" altLang="zh-TW" sz="700" dirty="0">
                    <a:solidFill>
                      <a:srgbClr val="FF0000"/>
                    </a:solidFill>
                    <a:latin typeface="Arial" panose="020B0604020202020204" pitchFamily="34" charset="0"/>
                    <a:cs typeface="Arial" panose="020B0604020202020204" pitchFamily="34" charset="0"/>
                  </a:rPr>
                  <a:t>542</a:t>
                </a:r>
                <a:r>
                  <a:rPr lang="zh-TW" altLang="en-US" sz="700" dirty="0">
                    <a:solidFill>
                      <a:srgbClr val="FF0000"/>
                    </a:solidFill>
                    <a:latin typeface="Arial" panose="020B0604020202020204" pitchFamily="34" charset="0"/>
                    <a:cs typeface="Arial" panose="020B0604020202020204" pitchFamily="34" charset="0"/>
                  </a:rPr>
                  <a:t>旅</a:t>
                </a:r>
              </a:p>
            </p:txBody>
          </p:sp>
        </p:grpSp>
        <p:grpSp>
          <p:nvGrpSpPr>
            <p:cNvPr id="110" name="群組 109"/>
            <p:cNvGrpSpPr/>
            <p:nvPr/>
          </p:nvGrpSpPr>
          <p:grpSpPr>
            <a:xfrm>
              <a:off x="1811650" y="2198413"/>
              <a:ext cx="864096" cy="826248"/>
              <a:chOff x="678402" y="2182056"/>
              <a:chExt cx="864096" cy="826248"/>
            </a:xfrm>
          </p:grpSpPr>
          <p:sp>
            <p:nvSpPr>
              <p:cNvPr id="108" name="橢圓 107"/>
              <p:cNvSpPr/>
              <p:nvPr/>
            </p:nvSpPr>
            <p:spPr>
              <a:xfrm>
                <a:off x="678402" y="2182056"/>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32" name="文字方塊 31"/>
              <p:cNvSpPr txBox="1"/>
              <p:nvPr/>
            </p:nvSpPr>
            <p:spPr>
              <a:xfrm>
                <a:off x="759060" y="2732458"/>
                <a:ext cx="688206" cy="200055"/>
              </a:xfrm>
              <a:prstGeom prst="rect">
                <a:avLst/>
              </a:prstGeom>
              <a:noFill/>
            </p:spPr>
            <p:txBody>
              <a:bodyPr wrap="square" rtlCol="0">
                <a:spAutoFit/>
              </a:bodyPr>
              <a:lstStyle/>
              <a:p>
                <a:pPr algn="ctr"/>
                <a:r>
                  <a:rPr lang="zh-TW" altLang="en-US" sz="700" dirty="0">
                    <a:solidFill>
                      <a:srgbClr val="FF0000"/>
                    </a:solidFill>
                    <a:latin typeface="Arial" panose="020B0604020202020204" pitchFamily="34" charset="0"/>
                    <a:cs typeface="Arial" panose="020B0604020202020204" pitchFamily="34" charset="0"/>
                  </a:rPr>
                  <a:t>陸機步</a:t>
                </a:r>
                <a:r>
                  <a:rPr lang="en-US" altLang="zh-TW" sz="700" dirty="0">
                    <a:solidFill>
                      <a:srgbClr val="FF0000"/>
                    </a:solidFill>
                    <a:latin typeface="Arial" panose="020B0604020202020204" pitchFamily="34" charset="0"/>
                    <a:cs typeface="Arial" panose="020B0604020202020204" pitchFamily="34" charset="0"/>
                  </a:rPr>
                  <a:t>269</a:t>
                </a:r>
                <a:r>
                  <a:rPr lang="zh-TW" altLang="en-US" sz="700" dirty="0">
                    <a:solidFill>
                      <a:srgbClr val="FF0000"/>
                    </a:solidFill>
                    <a:latin typeface="Arial" panose="020B0604020202020204" pitchFamily="34" charset="0"/>
                    <a:cs typeface="Arial" panose="020B0604020202020204" pitchFamily="34" charset="0"/>
                  </a:rPr>
                  <a:t>旅</a:t>
                </a:r>
              </a:p>
            </p:txBody>
          </p:sp>
          <p:pic>
            <p:nvPicPr>
              <p:cNvPr id="109" name="圖片 108"/>
              <p:cNvPicPr>
                <a:picLocks noChangeAspect="1"/>
              </p:cNvPicPr>
              <p:nvPr/>
            </p:nvPicPr>
            <p:blipFill>
              <a:blip r:embed="rId11" cstate="print">
                <a:clrChange>
                  <a:clrFrom>
                    <a:srgbClr val="FCFEF3"/>
                  </a:clrFrom>
                  <a:clrTo>
                    <a:srgbClr val="FCFEF3">
                      <a:alpha val="0"/>
                    </a:srgbClr>
                  </a:clrTo>
                </a:clrChange>
                <a:extLst>
                  <a:ext uri="{28A0092B-C50C-407E-A947-70E740481C1C}">
                    <a14:useLocalDpi xmlns:a14="http://schemas.microsoft.com/office/drawing/2010/main" val="0"/>
                  </a:ext>
                </a:extLst>
              </a:blip>
              <a:stretch>
                <a:fillRect/>
              </a:stretch>
            </p:blipFill>
            <p:spPr>
              <a:xfrm>
                <a:off x="920654" y="2280287"/>
                <a:ext cx="399475" cy="452167"/>
              </a:xfrm>
              <a:prstGeom prst="rect">
                <a:avLst/>
              </a:prstGeom>
            </p:spPr>
          </p:pic>
        </p:grpSp>
        <p:grpSp>
          <p:nvGrpSpPr>
            <p:cNvPr id="113" name="群組 112"/>
            <p:cNvGrpSpPr/>
            <p:nvPr/>
          </p:nvGrpSpPr>
          <p:grpSpPr>
            <a:xfrm>
              <a:off x="2331902" y="1355572"/>
              <a:ext cx="864096" cy="826248"/>
              <a:chOff x="737008" y="1819557"/>
              <a:chExt cx="864096" cy="826248"/>
            </a:xfrm>
          </p:grpSpPr>
          <p:sp>
            <p:nvSpPr>
              <p:cNvPr id="111" name="橢圓 110"/>
              <p:cNvSpPr/>
              <p:nvPr/>
            </p:nvSpPr>
            <p:spPr>
              <a:xfrm>
                <a:off x="737008" y="1819557"/>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27" name="圖片 26"/>
              <p:cNvPicPr>
                <a:picLocks noChangeAspect="1"/>
              </p:cNvPicPr>
              <p:nvPr/>
            </p:nvPicPr>
            <p:blipFill>
              <a:blip r:embed="rId12" cstate="print">
                <a:clrChange>
                  <a:clrFrom>
                    <a:srgbClr val="FBF9FC"/>
                  </a:clrFrom>
                  <a:clrTo>
                    <a:srgbClr val="FBF9FC">
                      <a:alpha val="0"/>
                    </a:srgbClr>
                  </a:clrTo>
                </a:clrChange>
                <a:extLst>
                  <a:ext uri="{28A0092B-C50C-407E-A947-70E740481C1C}">
                    <a14:useLocalDpi xmlns:a14="http://schemas.microsoft.com/office/drawing/2010/main" val="0"/>
                  </a:ext>
                </a:extLst>
              </a:blip>
              <a:stretch>
                <a:fillRect/>
              </a:stretch>
            </p:blipFill>
            <p:spPr>
              <a:xfrm>
                <a:off x="908906" y="1851202"/>
                <a:ext cx="539946" cy="506753"/>
              </a:xfrm>
              <a:prstGeom prst="rect">
                <a:avLst/>
              </a:prstGeom>
            </p:spPr>
          </p:pic>
          <p:sp>
            <p:nvSpPr>
              <p:cNvPr id="112" name="文字方塊 111"/>
              <p:cNvSpPr txBox="1"/>
              <p:nvPr/>
            </p:nvSpPr>
            <p:spPr>
              <a:xfrm>
                <a:off x="779077" y="2378777"/>
                <a:ext cx="772376" cy="185926"/>
              </a:xfrm>
              <a:prstGeom prst="rect">
                <a:avLst/>
              </a:prstGeom>
              <a:noFill/>
            </p:spPr>
            <p:txBody>
              <a:bodyPr wrap="square" rtlCol="0">
                <a:spAutoFit/>
              </a:bodyPr>
              <a:lstStyle/>
              <a:p>
                <a:pPr algn="ctr"/>
                <a:r>
                  <a:rPr lang="zh-TW" altLang="en-US" sz="600" dirty="0">
                    <a:solidFill>
                      <a:srgbClr val="FF0000"/>
                    </a:solidFill>
                    <a:latin typeface="Arial Black" panose="020B0A04020102020204" pitchFamily="34" charset="0"/>
                    <a:cs typeface="Arial" panose="020B0604020202020204" pitchFamily="34" charset="0"/>
                  </a:rPr>
                  <a:t>陸第</a:t>
                </a:r>
                <a:r>
                  <a:rPr lang="en-US" altLang="zh-TW" sz="600" dirty="0">
                    <a:solidFill>
                      <a:srgbClr val="FF0000"/>
                    </a:solidFill>
                    <a:latin typeface="Arial Black" panose="020B0A04020102020204" pitchFamily="34" charset="0"/>
                    <a:cs typeface="Arial" panose="020B0604020202020204" pitchFamily="34" charset="0"/>
                  </a:rPr>
                  <a:t>21</a:t>
                </a:r>
                <a:r>
                  <a:rPr lang="zh-TW" altLang="en-US" sz="600" dirty="0">
                    <a:solidFill>
                      <a:srgbClr val="FF0000"/>
                    </a:solidFill>
                    <a:latin typeface="Arial Black" panose="020B0A04020102020204" pitchFamily="34" charset="0"/>
                    <a:cs typeface="Arial" panose="020B0604020202020204" pitchFamily="34" charset="0"/>
                  </a:rPr>
                  <a:t>砲指部</a:t>
                </a:r>
              </a:p>
            </p:txBody>
          </p:sp>
        </p:grpSp>
        <p:grpSp>
          <p:nvGrpSpPr>
            <p:cNvPr id="117" name="群組 116"/>
            <p:cNvGrpSpPr/>
            <p:nvPr/>
          </p:nvGrpSpPr>
          <p:grpSpPr>
            <a:xfrm>
              <a:off x="3235360" y="876198"/>
              <a:ext cx="864096" cy="826248"/>
              <a:chOff x="651898" y="1819557"/>
              <a:chExt cx="864096" cy="826248"/>
            </a:xfrm>
          </p:grpSpPr>
          <p:sp>
            <p:nvSpPr>
              <p:cNvPr id="114" name="橢圓 113"/>
              <p:cNvSpPr/>
              <p:nvPr/>
            </p:nvSpPr>
            <p:spPr>
              <a:xfrm>
                <a:off x="651898" y="1819557"/>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115" name="圖片 114"/>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0898" y="1872516"/>
                <a:ext cx="456017" cy="406443"/>
              </a:xfrm>
              <a:prstGeom prst="rect">
                <a:avLst/>
              </a:prstGeom>
            </p:spPr>
          </p:pic>
          <p:sp>
            <p:nvSpPr>
              <p:cNvPr id="116" name="文字方塊 115"/>
              <p:cNvSpPr txBox="1"/>
              <p:nvPr/>
            </p:nvSpPr>
            <p:spPr>
              <a:xfrm>
                <a:off x="788465" y="2317224"/>
                <a:ext cx="651797" cy="200055"/>
              </a:xfrm>
              <a:prstGeom prst="rect">
                <a:avLst/>
              </a:prstGeom>
              <a:noFill/>
            </p:spPr>
            <p:txBody>
              <a:bodyPr wrap="square" rtlCol="0">
                <a:spAutoFit/>
              </a:bodyPr>
              <a:lstStyle/>
              <a:p>
                <a:pPr algn="ctr"/>
                <a:r>
                  <a:rPr lang="zh-TW" altLang="en-US" sz="700" dirty="0">
                    <a:solidFill>
                      <a:srgbClr val="FF0000"/>
                    </a:solidFill>
                    <a:latin typeface="Arial" panose="020B0604020202020204" pitchFamily="34" charset="0"/>
                    <a:cs typeface="Arial" panose="020B0604020202020204" pitchFamily="34" charset="0"/>
                  </a:rPr>
                  <a:t>陸軍裝訓部</a:t>
                </a:r>
                <a:endParaRPr lang="en-US" altLang="zh-TW" sz="700" dirty="0">
                  <a:solidFill>
                    <a:srgbClr val="FF0000"/>
                  </a:solidFill>
                  <a:latin typeface="Arial" panose="020B0604020202020204" pitchFamily="34" charset="0"/>
                  <a:cs typeface="Arial" panose="020B0604020202020204" pitchFamily="34" charset="0"/>
                </a:endParaRPr>
              </a:p>
            </p:txBody>
          </p:sp>
        </p:grpSp>
        <p:grpSp>
          <p:nvGrpSpPr>
            <p:cNvPr id="127" name="群組 126"/>
            <p:cNvGrpSpPr/>
            <p:nvPr/>
          </p:nvGrpSpPr>
          <p:grpSpPr>
            <a:xfrm>
              <a:off x="5131978" y="849179"/>
              <a:ext cx="835840" cy="826248"/>
              <a:chOff x="699487" y="774815"/>
              <a:chExt cx="864096" cy="826248"/>
            </a:xfrm>
          </p:grpSpPr>
          <p:sp>
            <p:nvSpPr>
              <p:cNvPr id="124" name="橢圓 123"/>
              <p:cNvSpPr/>
              <p:nvPr/>
            </p:nvSpPr>
            <p:spPr>
              <a:xfrm>
                <a:off x="699487" y="774815"/>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125" name="圖片 124"/>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23072" y="829465"/>
                <a:ext cx="416925" cy="459857"/>
              </a:xfrm>
              <a:prstGeom prst="rect">
                <a:avLst/>
              </a:prstGeom>
            </p:spPr>
          </p:pic>
          <p:sp>
            <p:nvSpPr>
              <p:cNvPr id="126" name="文字方塊 125"/>
              <p:cNvSpPr txBox="1"/>
              <p:nvPr/>
            </p:nvSpPr>
            <p:spPr>
              <a:xfrm>
                <a:off x="767932" y="1293086"/>
                <a:ext cx="727204" cy="176436"/>
              </a:xfrm>
              <a:prstGeom prst="rect">
                <a:avLst/>
              </a:prstGeom>
              <a:noFill/>
            </p:spPr>
            <p:txBody>
              <a:bodyPr wrap="square" rtlCol="0">
                <a:spAutoFit/>
              </a:bodyPr>
              <a:lstStyle/>
              <a:p>
                <a:pPr algn="ctr"/>
                <a:r>
                  <a:rPr lang="zh-TW" altLang="en-US" sz="600" dirty="0">
                    <a:solidFill>
                      <a:srgbClr val="FF0000"/>
                    </a:solidFill>
                    <a:latin typeface="Arial" panose="020B0604020202020204" pitchFamily="34" charset="0"/>
                    <a:cs typeface="Arial" panose="020B0604020202020204" pitchFamily="34" charset="0"/>
                  </a:rPr>
                  <a:t>陸飛彈勤務廠</a:t>
                </a:r>
              </a:p>
            </p:txBody>
          </p:sp>
        </p:grpSp>
        <p:grpSp>
          <p:nvGrpSpPr>
            <p:cNvPr id="130" name="群組 129"/>
            <p:cNvGrpSpPr/>
            <p:nvPr/>
          </p:nvGrpSpPr>
          <p:grpSpPr>
            <a:xfrm>
              <a:off x="5931327" y="1365523"/>
              <a:ext cx="864096" cy="826248"/>
              <a:chOff x="7154819" y="1059654"/>
              <a:chExt cx="864096" cy="826248"/>
            </a:xfrm>
          </p:grpSpPr>
          <p:sp>
            <p:nvSpPr>
              <p:cNvPr id="128" name="橢圓 127"/>
              <p:cNvSpPr/>
              <p:nvPr/>
            </p:nvSpPr>
            <p:spPr>
              <a:xfrm>
                <a:off x="7154819" y="1059654"/>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78" name="文字方塊 77"/>
              <p:cNvSpPr txBox="1"/>
              <p:nvPr/>
            </p:nvSpPr>
            <p:spPr>
              <a:xfrm>
                <a:off x="7258260" y="1610593"/>
                <a:ext cx="666683" cy="184666"/>
              </a:xfrm>
              <a:prstGeom prst="rect">
                <a:avLst/>
              </a:prstGeom>
              <a:noFill/>
            </p:spPr>
            <p:txBody>
              <a:bodyPr wrap="square" rtlCol="0">
                <a:spAutoFit/>
              </a:bodyPr>
              <a:lstStyle/>
              <a:p>
                <a:pPr algn="ctr"/>
                <a:r>
                  <a:rPr lang="zh-TW" altLang="en-US" sz="600" dirty="0">
                    <a:solidFill>
                      <a:srgbClr val="FF0000"/>
                    </a:solidFill>
                    <a:latin typeface="Arial" panose="020B0604020202020204" pitchFamily="34" charset="0"/>
                    <a:cs typeface="Arial" panose="020B0604020202020204" pitchFamily="34" charset="0"/>
                  </a:rPr>
                  <a:t>陸特戰指揮部</a:t>
                </a:r>
              </a:p>
            </p:txBody>
          </p:sp>
          <p:pic>
            <p:nvPicPr>
              <p:cNvPr id="129" name="圖片 1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21269" y="1121814"/>
                <a:ext cx="525369" cy="461634"/>
              </a:xfrm>
              <a:prstGeom prst="rect">
                <a:avLst/>
              </a:prstGeom>
            </p:spPr>
          </p:pic>
        </p:grpSp>
        <p:grpSp>
          <p:nvGrpSpPr>
            <p:cNvPr id="133" name="群組 132"/>
            <p:cNvGrpSpPr/>
            <p:nvPr/>
          </p:nvGrpSpPr>
          <p:grpSpPr>
            <a:xfrm>
              <a:off x="6425771" y="2168605"/>
              <a:ext cx="886345" cy="826248"/>
              <a:chOff x="7716865" y="1330610"/>
              <a:chExt cx="886345" cy="826248"/>
            </a:xfrm>
          </p:grpSpPr>
          <p:sp>
            <p:nvSpPr>
              <p:cNvPr id="131" name="橢圓 130"/>
              <p:cNvSpPr/>
              <p:nvPr/>
            </p:nvSpPr>
            <p:spPr>
              <a:xfrm>
                <a:off x="7716865" y="1330610"/>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90" name="文字方塊 89"/>
              <p:cNvSpPr txBox="1"/>
              <p:nvPr/>
            </p:nvSpPr>
            <p:spPr>
              <a:xfrm>
                <a:off x="7716866" y="1854102"/>
                <a:ext cx="886344" cy="2216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srgbClr val="FF0000"/>
                    </a:solidFill>
                    <a:effectLst/>
                    <a:uLnTx/>
                    <a:uFillTx/>
                    <a:ea typeface="新細明體" panose="02020500000000000000" pitchFamily="18" charset="-120"/>
                    <a:cs typeface="Arial" panose="020B0604020202020204" pitchFamily="34" charset="0"/>
                  </a:rPr>
                  <a:t>陸航空</a:t>
                </a:r>
                <a:r>
                  <a:rPr kumimoji="0" lang="en-US" altLang="zh-TW" sz="800" b="0" i="0" u="none" strike="noStrike" kern="0" cap="none" spc="0" normalizeH="0" baseline="0" noProof="0" dirty="0">
                    <a:ln>
                      <a:noFill/>
                    </a:ln>
                    <a:solidFill>
                      <a:srgbClr val="FF0000"/>
                    </a:solidFill>
                    <a:effectLst/>
                    <a:uLnTx/>
                    <a:uFillTx/>
                    <a:ea typeface="新細明體" panose="02020500000000000000" pitchFamily="18" charset="-120"/>
                    <a:cs typeface="Arial" panose="020B0604020202020204" pitchFamily="34" charset="0"/>
                  </a:rPr>
                  <a:t>601</a:t>
                </a:r>
                <a:r>
                  <a:rPr kumimoji="0" lang="zh-TW" altLang="en-US" sz="800" b="0" i="0" u="none" strike="noStrike" kern="0" cap="none" spc="0" normalizeH="0" baseline="0" noProof="0" dirty="0">
                    <a:ln>
                      <a:noFill/>
                    </a:ln>
                    <a:solidFill>
                      <a:srgbClr val="FF0000"/>
                    </a:solidFill>
                    <a:effectLst/>
                    <a:uLnTx/>
                    <a:uFillTx/>
                    <a:ea typeface="新細明體" panose="02020500000000000000" pitchFamily="18" charset="-120"/>
                    <a:cs typeface="Arial" panose="020B0604020202020204" pitchFamily="34" charset="0"/>
                  </a:rPr>
                  <a:t>旅</a:t>
                </a:r>
                <a:endParaRPr kumimoji="0" lang="zh-TW" altLang="en-US" sz="1050" b="0" i="0" u="none" strike="noStrike" kern="0" cap="none" spc="0" normalizeH="0" baseline="0" noProof="0" dirty="0">
                  <a:ln>
                    <a:noFill/>
                  </a:ln>
                  <a:solidFill>
                    <a:srgbClr val="FF0000"/>
                  </a:solidFill>
                  <a:effectLst/>
                  <a:uLnTx/>
                  <a:uFillTx/>
                  <a:ea typeface="新細明體" panose="02020500000000000000" pitchFamily="18" charset="-120"/>
                  <a:cs typeface="Arial" panose="020B0604020202020204" pitchFamily="34" charset="0"/>
                </a:endParaRPr>
              </a:p>
            </p:txBody>
          </p:sp>
          <p:pic>
            <p:nvPicPr>
              <p:cNvPr id="132" name="圖片 131"/>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00232" y="1355572"/>
                <a:ext cx="497361" cy="527707"/>
              </a:xfrm>
              <a:prstGeom prst="rect">
                <a:avLst/>
              </a:prstGeom>
            </p:spPr>
          </p:pic>
        </p:grpSp>
        <p:grpSp>
          <p:nvGrpSpPr>
            <p:cNvPr id="136" name="群組 135"/>
            <p:cNvGrpSpPr/>
            <p:nvPr/>
          </p:nvGrpSpPr>
          <p:grpSpPr>
            <a:xfrm>
              <a:off x="6674451" y="3100193"/>
              <a:ext cx="864096" cy="826248"/>
              <a:chOff x="7565944" y="2497916"/>
              <a:chExt cx="864096" cy="826248"/>
            </a:xfrm>
          </p:grpSpPr>
          <p:sp>
            <p:nvSpPr>
              <p:cNvPr id="134" name="橢圓 133"/>
              <p:cNvSpPr/>
              <p:nvPr/>
            </p:nvSpPr>
            <p:spPr>
              <a:xfrm>
                <a:off x="7565944" y="2497916"/>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11" name="文字方塊 10"/>
              <p:cNvSpPr txBox="1"/>
              <p:nvPr/>
            </p:nvSpPr>
            <p:spPr>
              <a:xfrm>
                <a:off x="7649191" y="3107436"/>
                <a:ext cx="697122" cy="184666"/>
              </a:xfrm>
              <a:prstGeom prst="rect">
                <a:avLst/>
              </a:prstGeom>
              <a:noFill/>
            </p:spPr>
            <p:txBody>
              <a:bodyPr wrap="square" rtlCol="0">
                <a:spAutoFit/>
              </a:bodyPr>
              <a:lstStyle/>
              <a:p>
                <a:pPr algn="ctr"/>
                <a:r>
                  <a:rPr lang="zh-TW" altLang="en-US" sz="600" dirty="0">
                    <a:solidFill>
                      <a:srgbClr val="FF0000"/>
                    </a:solidFill>
                    <a:latin typeface="Arial" panose="020B0604020202020204" pitchFamily="34" charset="0"/>
                    <a:cs typeface="Arial" panose="020B0604020202020204" pitchFamily="34" charset="0"/>
                  </a:rPr>
                  <a:t>陸</a:t>
                </a:r>
                <a:r>
                  <a:rPr lang="en-US" altLang="zh-TW" sz="600" dirty="0">
                    <a:solidFill>
                      <a:srgbClr val="FF0000"/>
                    </a:solidFill>
                    <a:latin typeface="Arial" panose="020B0604020202020204" pitchFamily="34" charset="0"/>
                    <a:cs typeface="Arial" panose="020B0604020202020204" pitchFamily="34" charset="0"/>
                  </a:rPr>
                  <a:t>58</a:t>
                </a:r>
                <a:r>
                  <a:rPr lang="zh-TW" altLang="en-US" sz="600" dirty="0">
                    <a:solidFill>
                      <a:srgbClr val="FF0000"/>
                    </a:solidFill>
                    <a:latin typeface="Arial" panose="020B0604020202020204" pitchFamily="34" charset="0"/>
                    <a:cs typeface="Arial" panose="020B0604020202020204" pitchFamily="34" charset="0"/>
                  </a:rPr>
                  <a:t>砲指部</a:t>
                </a:r>
              </a:p>
            </p:txBody>
          </p:sp>
          <p:pic>
            <p:nvPicPr>
              <p:cNvPr id="135" name="圖片 134"/>
              <p:cNvPicPr>
                <a:picLocks noChangeAspect="1"/>
              </p:cNvPicPr>
              <p:nvPr/>
            </p:nvPicPr>
            <p:blipFill>
              <a:blip r:embed="rId1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85397" y="2565973"/>
                <a:ext cx="624713" cy="565738"/>
              </a:xfrm>
              <a:prstGeom prst="rect">
                <a:avLst/>
              </a:prstGeom>
            </p:spPr>
          </p:pic>
        </p:grpSp>
        <p:grpSp>
          <p:nvGrpSpPr>
            <p:cNvPr id="139" name="群組 138"/>
            <p:cNvGrpSpPr/>
            <p:nvPr/>
          </p:nvGrpSpPr>
          <p:grpSpPr>
            <a:xfrm>
              <a:off x="6571768" y="4062419"/>
              <a:ext cx="864096" cy="826248"/>
              <a:chOff x="7760632" y="3790742"/>
              <a:chExt cx="864096" cy="826248"/>
            </a:xfrm>
          </p:grpSpPr>
          <p:sp>
            <p:nvSpPr>
              <p:cNvPr id="137" name="橢圓 136"/>
              <p:cNvSpPr/>
              <p:nvPr/>
            </p:nvSpPr>
            <p:spPr>
              <a:xfrm>
                <a:off x="7760632" y="3790742"/>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23" name="圖片 22"/>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4288" y="3872050"/>
                <a:ext cx="526583" cy="449646"/>
              </a:xfrm>
              <a:prstGeom prst="rect">
                <a:avLst/>
              </a:prstGeom>
            </p:spPr>
          </p:pic>
          <p:sp>
            <p:nvSpPr>
              <p:cNvPr id="138" name="文字方塊 137"/>
              <p:cNvSpPr txBox="1"/>
              <p:nvPr/>
            </p:nvSpPr>
            <p:spPr>
              <a:xfrm>
                <a:off x="7854321" y="4317855"/>
                <a:ext cx="706518" cy="200362"/>
              </a:xfrm>
              <a:prstGeom prst="rect">
                <a:avLst/>
              </a:prstGeom>
              <a:noFill/>
            </p:spPr>
            <p:txBody>
              <a:bodyPr wrap="square" rtlCol="0">
                <a:spAutoFit/>
              </a:bodyPr>
              <a:lstStyle/>
              <a:p>
                <a:pPr algn="ctr"/>
                <a:r>
                  <a:rPr lang="zh-TW" altLang="en-US" sz="700" dirty="0">
                    <a:solidFill>
                      <a:srgbClr val="FF0000"/>
                    </a:solidFill>
                    <a:latin typeface="Arial" panose="020B0604020202020204" pitchFamily="34" charset="0"/>
                    <a:cs typeface="Arial" panose="020B0604020202020204" pitchFamily="34" charset="0"/>
                  </a:rPr>
                  <a:t>陸裝甲</a:t>
                </a:r>
                <a:r>
                  <a:rPr lang="en-US" altLang="zh-TW" sz="700" dirty="0">
                    <a:solidFill>
                      <a:srgbClr val="FF0000"/>
                    </a:solidFill>
                    <a:latin typeface="Arial" panose="020B0604020202020204" pitchFamily="34" charset="0"/>
                    <a:cs typeface="Arial" panose="020B0604020202020204" pitchFamily="34" charset="0"/>
                  </a:rPr>
                  <a:t>586</a:t>
                </a:r>
                <a:r>
                  <a:rPr lang="zh-TW" altLang="en-US" sz="700" dirty="0">
                    <a:solidFill>
                      <a:srgbClr val="FF0000"/>
                    </a:solidFill>
                    <a:latin typeface="Arial" panose="020B0604020202020204" pitchFamily="34" charset="0"/>
                    <a:cs typeface="Arial" panose="020B0604020202020204" pitchFamily="34" charset="0"/>
                  </a:rPr>
                  <a:t>旅</a:t>
                </a:r>
              </a:p>
            </p:txBody>
          </p:sp>
        </p:grpSp>
        <p:grpSp>
          <p:nvGrpSpPr>
            <p:cNvPr id="142" name="群組 141"/>
            <p:cNvGrpSpPr/>
            <p:nvPr/>
          </p:nvGrpSpPr>
          <p:grpSpPr>
            <a:xfrm>
              <a:off x="5263680" y="5390664"/>
              <a:ext cx="864096" cy="826248"/>
              <a:chOff x="7555631" y="4307637"/>
              <a:chExt cx="864096" cy="826248"/>
            </a:xfrm>
          </p:grpSpPr>
          <p:sp>
            <p:nvSpPr>
              <p:cNvPr id="140" name="橢圓 139"/>
              <p:cNvSpPr/>
              <p:nvPr/>
            </p:nvSpPr>
            <p:spPr>
              <a:xfrm>
                <a:off x="7555631" y="4307637"/>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85" name="圖片 84"/>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8962" y="4368550"/>
                <a:ext cx="472758" cy="496613"/>
              </a:xfrm>
              <a:prstGeom prst="rect">
                <a:avLst/>
              </a:prstGeom>
            </p:spPr>
          </p:pic>
          <p:sp>
            <p:nvSpPr>
              <p:cNvPr id="141" name="文字方塊 140"/>
              <p:cNvSpPr txBox="1"/>
              <p:nvPr/>
            </p:nvSpPr>
            <p:spPr>
              <a:xfrm>
                <a:off x="7660655" y="4865163"/>
                <a:ext cx="674198" cy="184666"/>
              </a:xfrm>
              <a:prstGeom prst="rect">
                <a:avLst/>
              </a:prstGeom>
              <a:noFill/>
            </p:spPr>
            <p:txBody>
              <a:bodyPr wrap="square" rtlCol="0">
                <a:spAutoFit/>
              </a:bodyPr>
              <a:lstStyle/>
              <a:p>
                <a:pPr algn="ctr"/>
                <a:r>
                  <a:rPr lang="zh-TW" altLang="en-US" sz="600" dirty="0">
                    <a:solidFill>
                      <a:srgbClr val="FF0000"/>
                    </a:solidFill>
                    <a:latin typeface="Arial" panose="020B0604020202020204" pitchFamily="34" charset="0"/>
                    <a:cs typeface="Arial" panose="020B0604020202020204" pitchFamily="34" charset="0"/>
                  </a:rPr>
                  <a:t>空軍第二聯隊</a:t>
                </a:r>
              </a:p>
            </p:txBody>
          </p:sp>
        </p:grpSp>
        <p:grpSp>
          <p:nvGrpSpPr>
            <p:cNvPr id="145" name="群組 144"/>
            <p:cNvGrpSpPr/>
            <p:nvPr/>
          </p:nvGrpSpPr>
          <p:grpSpPr>
            <a:xfrm>
              <a:off x="4161710" y="5672693"/>
              <a:ext cx="873664" cy="826248"/>
              <a:chOff x="7730743" y="4703517"/>
              <a:chExt cx="873664" cy="826248"/>
            </a:xfrm>
          </p:grpSpPr>
          <p:sp>
            <p:nvSpPr>
              <p:cNvPr id="143" name="橢圓 142"/>
              <p:cNvSpPr/>
              <p:nvPr/>
            </p:nvSpPr>
            <p:spPr>
              <a:xfrm>
                <a:off x="7730743" y="4703517"/>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pic>
            <p:nvPicPr>
              <p:cNvPr id="72" name="圖片 71"/>
              <p:cNvPicPr>
                <a:picLocks noChangeAspect="1"/>
              </p:cNvPicPr>
              <p:nvPr/>
            </p:nvPicPr>
            <p:blipFill>
              <a:blip r:embed="rId20"/>
              <a:stretch>
                <a:fillRect/>
              </a:stretch>
            </p:blipFill>
            <p:spPr>
              <a:xfrm>
                <a:off x="7736486" y="5214986"/>
                <a:ext cx="867921" cy="201918"/>
              </a:xfrm>
              <a:prstGeom prst="rect">
                <a:avLst/>
              </a:prstGeom>
            </p:spPr>
          </p:pic>
          <p:pic>
            <p:nvPicPr>
              <p:cNvPr id="144" name="圖片 14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29728" y="4736828"/>
                <a:ext cx="681436" cy="564380"/>
              </a:xfrm>
              <a:prstGeom prst="rect">
                <a:avLst/>
              </a:prstGeom>
            </p:spPr>
          </p:pic>
        </p:grpSp>
        <p:grpSp>
          <p:nvGrpSpPr>
            <p:cNvPr id="158" name="群組 157"/>
            <p:cNvGrpSpPr/>
            <p:nvPr/>
          </p:nvGrpSpPr>
          <p:grpSpPr>
            <a:xfrm>
              <a:off x="6090147" y="4846267"/>
              <a:ext cx="864096" cy="826248"/>
              <a:chOff x="424277" y="1227469"/>
              <a:chExt cx="864096" cy="826248"/>
            </a:xfrm>
          </p:grpSpPr>
          <p:grpSp>
            <p:nvGrpSpPr>
              <p:cNvPr id="159" name="群組 158"/>
              <p:cNvGrpSpPr/>
              <p:nvPr/>
            </p:nvGrpSpPr>
            <p:grpSpPr>
              <a:xfrm>
                <a:off x="424277" y="1227469"/>
                <a:ext cx="864096" cy="826248"/>
                <a:chOff x="737008" y="1819557"/>
                <a:chExt cx="864096" cy="826248"/>
              </a:xfrm>
            </p:grpSpPr>
            <p:sp>
              <p:nvSpPr>
                <p:cNvPr id="161" name="橢圓 160"/>
                <p:cNvSpPr/>
                <p:nvPr/>
              </p:nvSpPr>
              <p:spPr>
                <a:xfrm>
                  <a:off x="737008" y="1819557"/>
                  <a:ext cx="864096" cy="82624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162" name="文字方塊 161"/>
                <p:cNvSpPr txBox="1"/>
                <p:nvPr/>
              </p:nvSpPr>
              <p:spPr>
                <a:xfrm>
                  <a:off x="779077" y="2378777"/>
                  <a:ext cx="772376" cy="185926"/>
                </a:xfrm>
                <a:prstGeom prst="rect">
                  <a:avLst/>
                </a:prstGeom>
                <a:noFill/>
              </p:spPr>
              <p:txBody>
                <a:bodyPr wrap="square" rtlCol="0">
                  <a:spAutoFit/>
                </a:bodyPr>
                <a:lstStyle/>
                <a:p>
                  <a:pPr algn="ctr"/>
                  <a:r>
                    <a:rPr lang="zh-TW" altLang="en-US" sz="600" dirty="0">
                      <a:solidFill>
                        <a:srgbClr val="FF0000"/>
                      </a:solidFill>
                      <a:latin typeface="Arial" panose="020B0604020202020204" pitchFamily="34" charset="0"/>
                      <a:cs typeface="Arial" panose="020B0604020202020204" pitchFamily="34" charset="0"/>
                    </a:rPr>
                    <a:t>海軍陸戰</a:t>
                  </a:r>
                  <a:r>
                    <a:rPr lang="en-US" altLang="zh-TW" sz="600" dirty="0">
                      <a:solidFill>
                        <a:srgbClr val="FF0000"/>
                      </a:solidFill>
                      <a:latin typeface="Arial" panose="020B0604020202020204" pitchFamily="34" charset="0"/>
                      <a:cs typeface="Arial" panose="020B0604020202020204" pitchFamily="34" charset="0"/>
                    </a:rPr>
                    <a:t>66</a:t>
                  </a:r>
                  <a:r>
                    <a:rPr lang="zh-TW" altLang="en-US" sz="600" dirty="0">
                      <a:solidFill>
                        <a:srgbClr val="FF0000"/>
                      </a:solidFill>
                      <a:latin typeface="Arial" panose="020B0604020202020204" pitchFamily="34" charset="0"/>
                      <a:cs typeface="Arial" panose="020B0604020202020204" pitchFamily="34" charset="0"/>
                    </a:rPr>
                    <a:t>旅</a:t>
                  </a:r>
                </a:p>
              </p:txBody>
            </p:sp>
          </p:grpSp>
          <p:pic>
            <p:nvPicPr>
              <p:cNvPr id="160" name="圖片 15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3190" y="1316790"/>
                <a:ext cx="478687" cy="492826"/>
              </a:xfrm>
              <a:prstGeom prst="rect">
                <a:avLst/>
              </a:prstGeom>
            </p:spPr>
          </p:pic>
        </p:grpSp>
        <p:pic>
          <p:nvPicPr>
            <p:cNvPr id="163" name="圖片 1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746" y="1826943"/>
              <a:ext cx="2878173" cy="2358093"/>
            </a:xfrm>
            <a:prstGeom prst="rect">
              <a:avLst/>
            </a:prstGeom>
            <a:ln>
              <a:noFill/>
            </a:ln>
            <a:effectLst>
              <a:outerShdw blurRad="190500" algn="tl" rotWithShape="0">
                <a:srgbClr val="000000">
                  <a:alpha val="70000"/>
                </a:srgbClr>
              </a:outerShdw>
            </a:effectLst>
          </p:spPr>
        </p:pic>
        <p:sp>
          <p:nvSpPr>
            <p:cNvPr id="164" name="文字方塊 163"/>
            <p:cNvSpPr txBox="1"/>
            <p:nvPr/>
          </p:nvSpPr>
          <p:spPr>
            <a:xfrm>
              <a:off x="2878555" y="4275902"/>
              <a:ext cx="3390585" cy="824144"/>
            </a:xfrm>
            <a:prstGeom prst="rect">
              <a:avLst/>
            </a:prstGeom>
            <a:noFill/>
          </p:spPr>
          <p:txBody>
            <a:bodyPr wrap="square" rtlCol="0">
              <a:spAutoFit/>
            </a:bodyPr>
            <a:lstStyle/>
            <a:p>
              <a:pPr algn="ctr">
                <a:lnSpc>
                  <a:spcPts val="2000"/>
                </a:lnSpc>
              </a:pPr>
              <a:r>
                <a:rPr lang="zh-TW" altLang="en-US" sz="1400" b="1" dirty="0">
                  <a:solidFill>
                    <a:schemeClr val="tx1">
                      <a:lumMod val="50000"/>
                    </a:schemeClr>
                  </a:solidFill>
                  <a:latin typeface="Arial" panose="020B0604020202020204" pitchFamily="34" charset="0"/>
                  <a:ea typeface="微軟正黑體" panose="020B0604030504040204" pitchFamily="34" charset="-120"/>
                  <a:cs typeface="Arial" panose="020B0604020202020204" pitchFamily="34" charset="0"/>
                </a:rPr>
                <a:t>國軍人才培育中心</a:t>
              </a:r>
              <a:endParaRPr lang="en-US" altLang="zh-TW" sz="1400" b="1" dirty="0">
                <a:solidFill>
                  <a:schemeClr val="tx1">
                    <a:lumMod val="50000"/>
                  </a:schemeClr>
                </a:solidFill>
                <a:latin typeface="Arial" panose="020B0604020202020204" pitchFamily="34" charset="0"/>
                <a:ea typeface="微軟正黑體" panose="020B0604030504040204" pitchFamily="34" charset="-120"/>
                <a:cs typeface="Arial" panose="020B0604020202020204" pitchFamily="34" charset="0"/>
              </a:endParaRPr>
            </a:p>
            <a:p>
              <a:pPr algn="ctr">
                <a:lnSpc>
                  <a:spcPts val="2000"/>
                </a:lnSpc>
              </a:pPr>
              <a:r>
                <a:rPr lang="en-US" altLang="zh-TW" sz="1400" b="1" dirty="0">
                  <a:solidFill>
                    <a:schemeClr val="tx1">
                      <a:lumMod val="50000"/>
                    </a:schemeClr>
                  </a:solidFill>
                  <a:latin typeface="Arial" panose="020B0604020202020204" pitchFamily="34" charset="0"/>
                  <a:ea typeface="微軟正黑體" panose="020B0604030504040204" pitchFamily="34" charset="-120"/>
                  <a:cs typeface="Arial" panose="020B0604020202020204" pitchFamily="34" charset="0"/>
                </a:rPr>
                <a:t>Talent  Cultivation  Center  of</a:t>
              </a:r>
            </a:p>
            <a:p>
              <a:pPr algn="ctr">
                <a:lnSpc>
                  <a:spcPts val="2000"/>
                </a:lnSpc>
              </a:pPr>
              <a:r>
                <a:rPr lang="en-US" altLang="zh-TW" sz="1400" b="1" dirty="0">
                  <a:solidFill>
                    <a:schemeClr val="tx1">
                      <a:lumMod val="50000"/>
                    </a:schemeClr>
                  </a:solidFill>
                  <a:latin typeface="Arial" panose="020B0604020202020204" pitchFamily="34" charset="0"/>
                  <a:ea typeface="微軟正黑體" panose="020B0604030504040204" pitchFamily="34" charset="-120"/>
                  <a:cs typeface="Arial" panose="020B0604020202020204" pitchFamily="34" charset="0"/>
                </a:rPr>
                <a:t>National  Armed  Forces</a:t>
              </a:r>
              <a:endParaRPr lang="zh-TW" altLang="en-US" sz="1400" b="1" dirty="0">
                <a:solidFill>
                  <a:schemeClr val="tx1">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244120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3995936" y="2434237"/>
            <a:ext cx="4975662"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空軍機校專科</a:t>
            </a:r>
            <a:r>
              <a:rPr lang="en-US" altLang="zh-TW" sz="2400" dirty="0">
                <a:solidFill>
                  <a:schemeClr val="tx1">
                    <a:lumMod val="50000"/>
                  </a:schemeClr>
                </a:solidFill>
                <a:latin typeface="Arial" panose="020B0604020202020204" pitchFamily="34" charset="0"/>
                <a:ea typeface="標楷體" pitchFamily="65" charset="-120"/>
                <a:cs typeface="Arial" pitchFamily="34" charset="0"/>
              </a:rPr>
              <a:t>73</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年班</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空軍機械學校正規班</a:t>
            </a:r>
            <a:r>
              <a:rPr lang="en-US" altLang="zh-TW" sz="2400" dirty="0">
                <a:solidFill>
                  <a:schemeClr val="tx1">
                    <a:lumMod val="50000"/>
                  </a:schemeClr>
                </a:solidFill>
                <a:latin typeface="Arial" panose="020B0604020202020204" pitchFamily="34" charset="0"/>
                <a:ea typeface="標楷體" pitchFamily="65" charset="-120"/>
                <a:cs typeface="Arial" pitchFamily="34" charset="0"/>
              </a:rPr>
              <a:t>79</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年班</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3.</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警備學校動幹班</a:t>
            </a:r>
            <a:r>
              <a:rPr lang="en-US" altLang="zh-TW" sz="2400" dirty="0">
                <a:solidFill>
                  <a:schemeClr val="tx1">
                    <a:lumMod val="50000"/>
                  </a:schemeClr>
                </a:solidFill>
                <a:latin typeface="Arial" panose="020B0604020202020204" pitchFamily="34" charset="0"/>
                <a:ea typeface="標楷體" pitchFamily="65" charset="-120"/>
                <a:cs typeface="Arial" pitchFamily="34" charset="0"/>
              </a:rPr>
              <a:t>40</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期</a:t>
            </a:r>
            <a:r>
              <a:rPr lang="en-US" altLang="zh-TW" sz="2400" dirty="0">
                <a:solidFill>
                  <a:schemeClr val="tx1">
                    <a:lumMod val="50000"/>
                  </a:schemeClr>
                </a:solidFill>
                <a:latin typeface="Arial" pitchFamily="34" charset="0"/>
                <a:ea typeface="標楷體" pitchFamily="65" charset="-120"/>
                <a:cs typeface="Arial" pitchFamily="34" charset="0"/>
              </a:rPr>
              <a:t>(79</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年</a:t>
            </a:r>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4.</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銘傳大學管理科學研究所</a:t>
            </a:r>
            <a:r>
              <a:rPr lang="en-US" altLang="zh-TW" sz="2400" dirty="0">
                <a:solidFill>
                  <a:schemeClr val="tx1">
                    <a:lumMod val="50000"/>
                  </a:schemeClr>
                </a:solidFill>
                <a:latin typeface="Arial" panose="020B0604020202020204" pitchFamily="34" charset="0"/>
                <a:ea typeface="標楷體" pitchFamily="65" charset="-120"/>
                <a:cs typeface="Arial" pitchFamily="34" charset="0"/>
              </a:rPr>
              <a:t>92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年班</a:t>
            </a:r>
            <a:endParaRPr lang="zh-TW" altLang="en-US" sz="1400" dirty="0">
              <a:solidFill>
                <a:schemeClr val="tx1">
                  <a:lumMod val="50000"/>
                </a:schemeClr>
              </a:solidFill>
              <a:latin typeface="Arial" panose="020B0604020202020204" pitchFamily="34" charset="0"/>
              <a:cs typeface="Arial" panose="020B0604020202020204" pitchFamily="34" charset="0"/>
            </a:endParaRPr>
          </a:p>
        </p:txBody>
      </p:sp>
      <p:sp>
        <p:nvSpPr>
          <p:cNvPr id="5" name="矩形 4"/>
          <p:cNvSpPr/>
          <p:nvPr/>
        </p:nvSpPr>
        <p:spPr>
          <a:xfrm>
            <a:off x="3995936" y="4064515"/>
            <a:ext cx="4824536" cy="2308324"/>
          </a:xfrm>
          <a:prstGeom prst="rect">
            <a:avLst/>
          </a:prstGeom>
        </p:spPr>
        <p:txBody>
          <a:bodyPr wrap="square">
            <a:spAutoFit/>
          </a:bodyPr>
          <a:lstStyle/>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空通航聯隊人行組組長。</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空軍作戰指揮部人行處副處長。</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3.</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空軍總部人軍處人勤組副組長。</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4.</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空軍教準部人行處處長。</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5.</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國防部人次室副處長。</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6</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明新科大企業管理系老師</a:t>
            </a:r>
            <a:endParaRPr lang="zh-TW" altLang="en-US" sz="1400" dirty="0">
              <a:solidFill>
                <a:schemeClr val="tx1">
                  <a:lumMod val="50000"/>
                </a:schemeClr>
              </a:solidFill>
              <a:latin typeface="Arial" panose="020B0604020202020204" pitchFamily="34" charset="0"/>
              <a:cs typeface="Arial" panose="020B0604020202020204" pitchFamily="34" charset="0"/>
            </a:endParaRPr>
          </a:p>
        </p:txBody>
      </p:sp>
      <p:sp>
        <p:nvSpPr>
          <p:cNvPr id="11" name="矩形 10"/>
          <p:cNvSpPr/>
          <p:nvPr/>
        </p:nvSpPr>
        <p:spPr>
          <a:xfrm>
            <a:off x="2304027" y="776689"/>
            <a:ext cx="4535946" cy="472766"/>
          </a:xfrm>
          <a:prstGeom prst="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zh-TW" altLang="en-US" sz="2800" b="1" dirty="0">
                <a:solidFill>
                  <a:srgbClr val="002060"/>
                </a:solidFill>
                <a:latin typeface="標楷體" pitchFamily="65" charset="-120"/>
                <a:ea typeface="標楷體" pitchFamily="65" charset="-120"/>
                <a:cs typeface="+mj-cs"/>
              </a:rPr>
              <a:t>國軍人才培育中心</a:t>
            </a:r>
            <a:endParaRPr lang="en-US" altLang="zh-TW" sz="2800" b="1" dirty="0">
              <a:solidFill>
                <a:srgbClr val="002060"/>
              </a:solidFill>
              <a:latin typeface="標楷體" pitchFamily="65" charset="-120"/>
              <a:ea typeface="標楷體" pitchFamily="65" charset="-120"/>
              <a:cs typeface="+mj-cs"/>
            </a:endParaRPr>
          </a:p>
        </p:txBody>
      </p:sp>
      <p:pic>
        <p:nvPicPr>
          <p:cNvPr id="8" name="圖片 7">
            <a:extLst>
              <a:ext uri="{FF2B5EF4-FFF2-40B4-BE49-F238E27FC236}">
                <a16:creationId xmlns:a16="http://schemas.microsoft.com/office/drawing/2014/main" id="{20C7C5B2-5357-8042-07E4-7AA48CF56ED1}"/>
              </a:ext>
            </a:extLst>
          </p:cNvPr>
          <p:cNvPicPr>
            <a:picLocks noChangeAspect="1"/>
          </p:cNvPicPr>
          <p:nvPr/>
        </p:nvPicPr>
        <p:blipFill rotWithShape="1">
          <a:blip r:embed="rId3"/>
          <a:srcRect t="3235" b="3052"/>
          <a:stretch/>
        </p:blipFill>
        <p:spPr>
          <a:xfrm>
            <a:off x="611560" y="2132856"/>
            <a:ext cx="2806490" cy="3333150"/>
          </a:xfrm>
          <a:prstGeom prst="rect">
            <a:avLst/>
          </a:prstGeom>
        </p:spPr>
      </p:pic>
      <p:sp>
        <p:nvSpPr>
          <p:cNvPr id="6" name="標題 1">
            <a:extLst>
              <a:ext uri="{FF2B5EF4-FFF2-40B4-BE49-F238E27FC236}">
                <a16:creationId xmlns:a16="http://schemas.microsoft.com/office/drawing/2014/main" id="{BEFCDF78-4FEE-4634-8D2E-E5893BA5A723}"/>
              </a:ext>
            </a:extLst>
          </p:cNvPr>
          <p:cNvSpPr txBox="1">
            <a:spLocks/>
          </p:cNvSpPr>
          <p:nvPr/>
        </p:nvSpPr>
        <p:spPr bwMode="auto">
          <a:xfrm>
            <a:off x="4211960" y="1639323"/>
            <a:ext cx="2690421" cy="57772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bodyPr>
          <a:lstStyle>
            <a:lvl1pPr algn="ctr" rtl="0" eaLnBrk="0" fontAlgn="base" hangingPunct="0">
              <a:spcBef>
                <a:spcPct val="0"/>
              </a:spcBef>
              <a:spcAft>
                <a:spcPct val="0"/>
              </a:spcAft>
              <a:defRPr sz="4400" kern="120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2800" b="1" dirty="0">
                <a:solidFill>
                  <a:srgbClr val="002060"/>
                </a:solidFill>
                <a:latin typeface="標楷體" pitchFamily="65" charset="-120"/>
                <a:ea typeface="標楷體" pitchFamily="65" charset="-120"/>
                <a:cs typeface="+mj-cs"/>
              </a:rPr>
              <a:t>主任李鍾珩</a:t>
            </a:r>
            <a:endParaRPr lang="zh-TW" altLang="en-US" sz="28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360822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4168338" y="2617424"/>
            <a:ext cx="4975662" cy="1831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空軍航空技術學院氣象電子科</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台北商業技術學院應用學系</a:t>
            </a: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3.</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國防大學管理學院資源與決策所</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4.</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元智大學管理博士</a:t>
            </a:r>
          </a:p>
          <a:p>
            <a:pPr>
              <a:lnSpc>
                <a:spcPts val="2250"/>
              </a:lnSpc>
            </a:pPr>
            <a:endParaRPr lang="zh-TW" altLang="en-US" sz="1400" dirty="0">
              <a:solidFill>
                <a:schemeClr val="bg1"/>
              </a:solidFill>
            </a:endParaRPr>
          </a:p>
        </p:txBody>
      </p:sp>
      <p:sp>
        <p:nvSpPr>
          <p:cNvPr id="5" name="矩形 4"/>
          <p:cNvSpPr/>
          <p:nvPr/>
        </p:nvSpPr>
        <p:spPr>
          <a:xfrm>
            <a:off x="4168338" y="4221088"/>
            <a:ext cx="4975662" cy="1938992"/>
          </a:xfrm>
          <a:prstGeom prst="rect">
            <a:avLst/>
          </a:prstGeom>
        </p:spPr>
        <p:txBody>
          <a:bodyPr wrap="square">
            <a:spAutoFit/>
          </a:bodyPr>
          <a:lstStyle/>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空軍司令部人軍處士官長。</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空軍氣象聯隊氣象士官長。</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3.</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國防部人次室士官長</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4.</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空軍防空</a:t>
            </a:r>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501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營士官長。</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5.</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明新科大企業管理系助理教授</a:t>
            </a:r>
            <a:endParaRPr lang="zh-TW" altLang="en-US" sz="1400" dirty="0">
              <a:solidFill>
                <a:schemeClr val="tx1">
                  <a:lumMod val="50000"/>
                </a:schemeClr>
              </a:solidFill>
              <a:latin typeface="Arial" panose="020B0604020202020204" pitchFamily="34" charset="0"/>
              <a:cs typeface="Arial" panose="020B0604020202020204" pitchFamily="34" charset="0"/>
            </a:endParaRPr>
          </a:p>
        </p:txBody>
      </p:sp>
      <p:sp>
        <p:nvSpPr>
          <p:cNvPr id="11" name="矩形 10"/>
          <p:cNvSpPr/>
          <p:nvPr/>
        </p:nvSpPr>
        <p:spPr>
          <a:xfrm>
            <a:off x="2304027" y="776689"/>
            <a:ext cx="4535946" cy="472766"/>
          </a:xfrm>
          <a:prstGeom prst="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zh-TW" altLang="en-US" sz="2800" b="1" dirty="0">
                <a:solidFill>
                  <a:srgbClr val="002060"/>
                </a:solidFill>
                <a:latin typeface="標楷體" pitchFamily="65" charset="-120"/>
                <a:ea typeface="標楷體" pitchFamily="65" charset="-120"/>
                <a:cs typeface="+mj-cs"/>
              </a:rPr>
              <a:t>推廣教育中心</a:t>
            </a:r>
            <a:endParaRPr lang="en-US" altLang="zh-TW" sz="2800" b="1" dirty="0">
              <a:solidFill>
                <a:srgbClr val="002060"/>
              </a:solidFill>
              <a:latin typeface="標楷體" pitchFamily="65" charset="-120"/>
              <a:ea typeface="標楷體" pitchFamily="65" charset="-120"/>
              <a:cs typeface="+mj-cs"/>
            </a:endParaRPr>
          </a:p>
        </p:txBody>
      </p:sp>
      <p:sp>
        <p:nvSpPr>
          <p:cNvPr id="6" name="標題 1">
            <a:extLst>
              <a:ext uri="{FF2B5EF4-FFF2-40B4-BE49-F238E27FC236}">
                <a16:creationId xmlns:a16="http://schemas.microsoft.com/office/drawing/2014/main" id="{BEFCDF78-4FEE-4634-8D2E-E5893BA5A723}"/>
              </a:ext>
            </a:extLst>
          </p:cNvPr>
          <p:cNvSpPr txBox="1">
            <a:spLocks/>
          </p:cNvSpPr>
          <p:nvPr/>
        </p:nvSpPr>
        <p:spPr bwMode="auto">
          <a:xfrm>
            <a:off x="4211960" y="1639323"/>
            <a:ext cx="2690421" cy="57772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bodyPr>
          <a:lstStyle>
            <a:lvl1pPr algn="ctr" rtl="0" eaLnBrk="0" fontAlgn="base" hangingPunct="0">
              <a:spcBef>
                <a:spcPct val="0"/>
              </a:spcBef>
              <a:spcAft>
                <a:spcPct val="0"/>
              </a:spcAft>
              <a:defRPr sz="4400" kern="120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2800" b="1" dirty="0">
                <a:solidFill>
                  <a:srgbClr val="002060"/>
                </a:solidFill>
                <a:latin typeface="標楷體" pitchFamily="65" charset="-120"/>
                <a:ea typeface="標楷體" pitchFamily="65" charset="-120"/>
                <a:cs typeface="+mj-cs"/>
              </a:rPr>
              <a:t>助理管理師</a:t>
            </a:r>
            <a:endParaRPr lang="zh-TW" altLang="en-US" sz="2800" b="1" dirty="0">
              <a:solidFill>
                <a:srgbClr val="002060"/>
              </a:solidFill>
              <a:latin typeface="標楷體" pitchFamily="65" charset="-120"/>
              <a:ea typeface="標楷體" pitchFamily="65" charset="-120"/>
            </a:endParaRPr>
          </a:p>
        </p:txBody>
      </p:sp>
      <p:pic>
        <p:nvPicPr>
          <p:cNvPr id="9" name="圖片 8">
            <a:extLst>
              <a:ext uri="{FF2B5EF4-FFF2-40B4-BE49-F238E27FC236}">
                <a16:creationId xmlns:a16="http://schemas.microsoft.com/office/drawing/2014/main" id="{4D3EBB03-56E7-4E58-A7DF-3FA0D5969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416" y="2132856"/>
            <a:ext cx="2893221" cy="3312368"/>
          </a:xfrm>
          <a:prstGeom prst="rect">
            <a:avLst/>
          </a:prstGeom>
        </p:spPr>
      </p:pic>
    </p:spTree>
    <p:extLst>
      <p:ext uri="{BB962C8B-B14F-4D97-AF65-F5344CB8AC3E}">
        <p14:creationId xmlns:p14="http://schemas.microsoft.com/office/powerpoint/2010/main" val="393660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4168338" y="2617424"/>
            <a:ext cx="4975662"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明新科大資工系</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明新科大企管系研究生</a:t>
            </a:r>
            <a:endParaRPr lang="zh-TW" altLang="en-US" sz="1400" dirty="0">
              <a:solidFill>
                <a:schemeClr val="tx1">
                  <a:lumMod val="50000"/>
                </a:schemeClr>
              </a:solidFill>
              <a:latin typeface="Arial" panose="020B0604020202020204" pitchFamily="34" charset="0"/>
              <a:cs typeface="Arial" panose="020B0604020202020204" pitchFamily="34" charset="0"/>
            </a:endParaRPr>
          </a:p>
        </p:txBody>
      </p:sp>
      <p:sp>
        <p:nvSpPr>
          <p:cNvPr id="5" name="矩形 4"/>
          <p:cNvSpPr/>
          <p:nvPr/>
        </p:nvSpPr>
        <p:spPr>
          <a:xfrm>
            <a:off x="4168338" y="4221088"/>
            <a:ext cx="4975662" cy="830997"/>
          </a:xfrm>
          <a:prstGeom prst="rect">
            <a:avLst/>
          </a:prstGeom>
        </p:spPr>
        <p:txBody>
          <a:bodyPr wrap="square">
            <a:spAutoFit/>
          </a:bodyPr>
          <a:lstStyle/>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1.</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優佾科技維修工程師</a:t>
            </a:r>
            <a:endPar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endParaRPr>
          </a:p>
          <a:p>
            <a:r>
              <a:rPr lang="en-US" altLang="zh-TW" sz="2400" dirty="0">
                <a:solidFill>
                  <a:schemeClr val="tx1">
                    <a:lumMod val="50000"/>
                  </a:schemeClr>
                </a:solidFill>
                <a:latin typeface="Arial" panose="020B0604020202020204" pitchFamily="34" charset="0"/>
                <a:ea typeface="標楷體" pitchFamily="65" charset="-120"/>
                <a:cs typeface="Arial" panose="020B0604020202020204" pitchFamily="34" charset="0"/>
              </a:rPr>
              <a:t>2.</a:t>
            </a:r>
            <a:r>
              <a:rPr lang="zh-TW" altLang="en-US" sz="2400" dirty="0">
                <a:solidFill>
                  <a:schemeClr val="tx1">
                    <a:lumMod val="50000"/>
                  </a:schemeClr>
                </a:solidFill>
                <a:latin typeface="Arial" panose="020B0604020202020204" pitchFamily="34" charset="0"/>
                <a:ea typeface="標楷體" pitchFamily="65" charset="-120"/>
                <a:cs typeface="Arial" panose="020B0604020202020204" pitchFamily="34" charset="0"/>
              </a:rPr>
              <a:t>明新科大推廣教育中心</a:t>
            </a:r>
          </a:p>
        </p:txBody>
      </p:sp>
      <p:sp>
        <p:nvSpPr>
          <p:cNvPr id="11" name="矩形 10"/>
          <p:cNvSpPr/>
          <p:nvPr/>
        </p:nvSpPr>
        <p:spPr>
          <a:xfrm>
            <a:off x="2304027" y="776689"/>
            <a:ext cx="4535946" cy="472766"/>
          </a:xfrm>
          <a:prstGeom prst="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zh-TW" altLang="en-US" sz="2800" b="1" dirty="0">
                <a:solidFill>
                  <a:srgbClr val="002060"/>
                </a:solidFill>
                <a:latin typeface="標楷體" pitchFamily="65" charset="-120"/>
                <a:ea typeface="標楷體" pitchFamily="65" charset="-120"/>
                <a:cs typeface="+mj-cs"/>
              </a:rPr>
              <a:t>國軍人才培育中心</a:t>
            </a:r>
            <a:endParaRPr lang="en-US" altLang="zh-TW" sz="2800" b="1" dirty="0">
              <a:solidFill>
                <a:srgbClr val="002060"/>
              </a:solidFill>
              <a:latin typeface="標楷體" pitchFamily="65" charset="-120"/>
              <a:ea typeface="標楷體" pitchFamily="65" charset="-120"/>
              <a:cs typeface="+mj-cs"/>
            </a:endParaRPr>
          </a:p>
        </p:txBody>
      </p:sp>
      <p:sp>
        <p:nvSpPr>
          <p:cNvPr id="6" name="標題 1">
            <a:extLst>
              <a:ext uri="{FF2B5EF4-FFF2-40B4-BE49-F238E27FC236}">
                <a16:creationId xmlns:a16="http://schemas.microsoft.com/office/drawing/2014/main" id="{BEFCDF78-4FEE-4634-8D2E-E5893BA5A723}"/>
              </a:ext>
            </a:extLst>
          </p:cNvPr>
          <p:cNvSpPr txBox="1">
            <a:spLocks/>
          </p:cNvSpPr>
          <p:nvPr/>
        </p:nvSpPr>
        <p:spPr bwMode="auto">
          <a:xfrm>
            <a:off x="4211960" y="1639323"/>
            <a:ext cx="2690421" cy="577724"/>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ctr" anchorCtr="0" compatLnSpc="1">
            <a:prstTxWarp prst="textNoShape">
              <a:avLst/>
            </a:prstTxWarp>
          </a:bodyPr>
          <a:lstStyle>
            <a:lvl1pPr algn="ctr" rtl="0" eaLnBrk="0" fontAlgn="base" hangingPunct="0">
              <a:spcBef>
                <a:spcPct val="0"/>
              </a:spcBef>
              <a:spcAft>
                <a:spcPct val="0"/>
              </a:spcAft>
              <a:defRPr sz="4400" kern="120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2800" b="1" dirty="0">
                <a:solidFill>
                  <a:srgbClr val="002060"/>
                </a:solidFill>
                <a:latin typeface="標楷體" pitchFamily="65" charset="-120"/>
                <a:ea typeface="標楷體" pitchFamily="65" charset="-120"/>
                <a:cs typeface="+mj-cs"/>
              </a:rPr>
              <a:t>助理管理師</a:t>
            </a:r>
            <a:endParaRPr lang="zh-TW" altLang="en-US" sz="2800" b="1" dirty="0">
              <a:solidFill>
                <a:srgbClr val="002060"/>
              </a:solidFill>
              <a:latin typeface="標楷體" pitchFamily="65" charset="-120"/>
              <a:ea typeface="標楷體" pitchFamily="65" charset="-120"/>
            </a:endParaRPr>
          </a:p>
        </p:txBody>
      </p:sp>
      <p:pic>
        <p:nvPicPr>
          <p:cNvPr id="3" name="圖片 2">
            <a:extLst>
              <a:ext uri="{FF2B5EF4-FFF2-40B4-BE49-F238E27FC236}">
                <a16:creationId xmlns:a16="http://schemas.microsoft.com/office/drawing/2014/main" id="{98538B94-D161-4C55-BF5B-00034370D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783" y="1816835"/>
            <a:ext cx="2896488" cy="3224329"/>
          </a:xfrm>
          <a:prstGeom prst="rect">
            <a:avLst/>
          </a:prstGeom>
        </p:spPr>
      </p:pic>
    </p:spTree>
    <p:extLst>
      <p:ext uri="{BB962C8B-B14F-4D97-AF65-F5344CB8AC3E}">
        <p14:creationId xmlns:p14="http://schemas.microsoft.com/office/powerpoint/2010/main" val="218794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555776" y="2695986"/>
            <a:ext cx="3877985" cy="830997"/>
          </a:xfrm>
          <a:prstGeom prst="rect">
            <a:avLst/>
          </a:prstGeom>
        </p:spPr>
        <p:txBody>
          <a:bodyPr wrap="none">
            <a:spAutoFit/>
          </a:bodyPr>
          <a:lstStyle/>
          <a:p>
            <a:r>
              <a:rPr lang="zh-TW" altLang="en-US" sz="4800" dirty="0">
                <a:solidFill>
                  <a:schemeClr val="tx1">
                    <a:lumMod val="50000"/>
                  </a:schemeClr>
                </a:solidFill>
                <a:latin typeface="標楷體" panose="03000509000000000000" pitchFamily="65" charset="-120"/>
                <a:ea typeface="標楷體" panose="03000509000000000000" pitchFamily="65" charset="-120"/>
              </a:rPr>
              <a:t>参、講習大綱</a:t>
            </a:r>
            <a:endParaRPr lang="zh-TW" altLang="en-US" sz="4800" dirty="0">
              <a:solidFill>
                <a:schemeClr val="tx1">
                  <a:lumMod val="50000"/>
                </a:schemeClr>
              </a:solidFill>
            </a:endParaRPr>
          </a:p>
        </p:txBody>
      </p:sp>
    </p:spTree>
    <p:extLst>
      <p:ext uri="{BB962C8B-B14F-4D97-AF65-F5344CB8AC3E}">
        <p14:creationId xmlns:p14="http://schemas.microsoft.com/office/powerpoint/2010/main" val="2301375589"/>
      </p:ext>
    </p:extLst>
  </p:cSld>
  <p:clrMapOvr>
    <a:masterClrMapping/>
  </p:clrMapOvr>
</p:sld>
</file>

<file path=ppt/theme/theme1.xml><?xml version="1.0" encoding="utf-8"?>
<a:theme xmlns:a="http://schemas.openxmlformats.org/drawingml/2006/main" name="1_Office 主题">
  <a:themeElements>
    <a:clrScheme name="向天歌PPT">
      <a:dk1>
        <a:srgbClr val="445469"/>
      </a:dk1>
      <a:lt1>
        <a:sysClr val="window" lastClr="FFFFFF"/>
      </a:lt1>
      <a:dk2>
        <a:srgbClr val="445469"/>
      </a:dk2>
      <a:lt2>
        <a:srgbClr val="FFFFFF"/>
      </a:lt2>
      <a:accent1>
        <a:srgbClr val="E71F3C"/>
      </a:accent1>
      <a:accent2>
        <a:srgbClr val="FCC725"/>
      </a:accent2>
      <a:accent3>
        <a:srgbClr val="1C8EE4"/>
      </a:accent3>
      <a:accent4>
        <a:srgbClr val="73446C"/>
      </a:accent4>
      <a:accent5>
        <a:srgbClr val="A5CA36"/>
      </a:accent5>
      <a:accent6>
        <a:srgbClr val="C1C7D0"/>
      </a:accent6>
      <a:hlink>
        <a:srgbClr val="F33B48"/>
      </a:hlink>
      <a:folHlink>
        <a:srgbClr val="FFC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7937</TotalTime>
  <Words>1625</Words>
  <Application>Microsoft Office PowerPoint</Application>
  <PresentationFormat>如螢幕大小 (4:3)</PresentationFormat>
  <Paragraphs>228</Paragraphs>
  <Slides>54</Slides>
  <Notes>5</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54</vt:i4>
      </vt:variant>
    </vt:vector>
  </HeadingPairs>
  <TitlesOfParts>
    <vt:vector size="68" baseType="lpstr">
      <vt:lpstr>Adobe 繁黑體 Std B</vt:lpstr>
      <vt:lpstr>Noto Sans T Chinese</vt:lpstr>
      <vt:lpstr>Poppins Ultra-Bold</vt:lpstr>
      <vt:lpstr>微軟正黑體</vt:lpstr>
      <vt:lpstr>標楷體</vt:lpstr>
      <vt:lpstr>Alef</vt:lpstr>
      <vt:lpstr>Arial</vt:lpstr>
      <vt:lpstr>Arial Black</vt:lpstr>
      <vt:lpstr>Calibri</vt:lpstr>
      <vt:lpstr>Calibri Light</vt:lpstr>
      <vt:lpstr>Lato</vt:lpstr>
      <vt:lpstr>Poppins ExtraBold</vt:lpstr>
      <vt:lpstr>1_Office 主题</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TronClass 數位學習平台系統 </vt:lpstr>
      <vt:lpstr>課程使用</vt:lpstr>
      <vt:lpstr>老師操作（上傳檔案、教材、測驗、影音）</vt:lpstr>
      <vt:lpstr>教師督課</vt:lpstr>
      <vt:lpstr>課程完成度</vt:lpstr>
      <vt:lpstr>YouTube掛載連結</vt:lpstr>
      <vt:lpstr>YouTube上傳影片</vt:lpstr>
      <vt:lpstr>影片設定（名稱）</vt:lpstr>
      <vt:lpstr>影片設定（非兒童）</vt:lpstr>
      <vt:lpstr>影片設定（不公開）&amp;複製影片連結</vt:lpstr>
      <vt:lpstr>新增創客學習活動（影音教材）</vt:lpstr>
      <vt:lpstr>同學觀看介面（必須透過紀錄學習歷程）</vt:lpstr>
      <vt:lpstr>重要提醒</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white</cp:lastModifiedBy>
  <cp:revision>354</cp:revision>
  <cp:lastPrinted>2023-08-30T01:49:39Z</cp:lastPrinted>
  <dcterms:created xsi:type="dcterms:W3CDTF">2022-10-06T20:00:07Z</dcterms:created>
  <dcterms:modified xsi:type="dcterms:W3CDTF">2024-09-06T00:15:23Z</dcterms:modified>
</cp:coreProperties>
</file>