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6" r:id="rId2"/>
  </p:sldMasterIdLst>
  <p:notesMasterIdLst>
    <p:notesMasterId r:id="rId52"/>
  </p:notesMasterIdLst>
  <p:handoutMasterIdLst>
    <p:handoutMasterId r:id="rId53"/>
  </p:handoutMasterIdLst>
  <p:sldIdLst>
    <p:sldId id="261" r:id="rId3"/>
    <p:sldId id="339" r:id="rId4"/>
    <p:sldId id="340" r:id="rId5"/>
    <p:sldId id="341" r:id="rId6"/>
    <p:sldId id="364" r:id="rId7"/>
    <p:sldId id="359" r:id="rId8"/>
    <p:sldId id="360" r:id="rId9"/>
    <p:sldId id="362" r:id="rId10"/>
    <p:sldId id="343" r:id="rId11"/>
    <p:sldId id="331" r:id="rId12"/>
    <p:sldId id="332" r:id="rId13"/>
    <p:sldId id="318" r:id="rId14"/>
    <p:sldId id="319" r:id="rId15"/>
    <p:sldId id="307" r:id="rId16"/>
    <p:sldId id="333" r:id="rId17"/>
    <p:sldId id="327" r:id="rId18"/>
    <p:sldId id="266" r:id="rId19"/>
    <p:sldId id="267" r:id="rId20"/>
    <p:sldId id="284" r:id="rId21"/>
    <p:sldId id="270" r:id="rId22"/>
    <p:sldId id="271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334" r:id="rId32"/>
    <p:sldId id="326" r:id="rId33"/>
    <p:sldId id="257" r:id="rId34"/>
    <p:sldId id="335" r:id="rId35"/>
    <p:sldId id="323" r:id="rId36"/>
    <p:sldId id="324" r:id="rId37"/>
    <p:sldId id="325" r:id="rId38"/>
    <p:sldId id="336" r:id="rId39"/>
    <p:sldId id="317" r:id="rId40"/>
    <p:sldId id="345" r:id="rId41"/>
    <p:sldId id="366" r:id="rId42"/>
    <p:sldId id="367" r:id="rId43"/>
    <p:sldId id="368" r:id="rId44"/>
    <p:sldId id="370" r:id="rId45"/>
    <p:sldId id="372" r:id="rId46"/>
    <p:sldId id="373" r:id="rId47"/>
    <p:sldId id="374" r:id="rId48"/>
    <p:sldId id="346" r:id="rId49"/>
    <p:sldId id="365" r:id="rId50"/>
    <p:sldId id="314" r:id="rId51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42" autoAdjust="0"/>
    <p:restoredTop sz="86411" autoAdjust="0"/>
  </p:normalViewPr>
  <p:slideViewPr>
    <p:cSldViewPr>
      <p:cViewPr varScale="1">
        <p:scale>
          <a:sx n="95" d="100"/>
          <a:sy n="95" d="100"/>
        </p:scale>
        <p:origin x="15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8060F-E1EC-490E-B2F4-65F5C2B78BE8}" type="datetimeFigureOut">
              <a:rPr lang="zh-TW" altLang="en-US" smtClean="0"/>
              <a:t>2025/9/4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AF7BF-C00B-4404-8A4D-40EC786D7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607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C336B-1E54-4E97-A483-64369F82B5F7}" type="datetimeFigureOut">
              <a:rPr lang="zh-TW" altLang="en-US" smtClean="0"/>
              <a:t>2025/9/4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74DC6-F3E2-4EA6-A1E2-6B803F9656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00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4DC6-F3E2-4EA6-A1E2-6B803F9656F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65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3506-0937-4845-B89C-0A2CD9111B4A}" type="slidenum">
              <a:rPr lang="zh-TW" altLang="en-US" smtClean="0">
                <a:solidFill>
                  <a:prstClr val="black"/>
                </a:solidFill>
              </a:rPr>
              <a:pPr/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18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3506-0937-4845-B89C-0A2CD9111B4A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44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3506-0937-4845-B89C-0A2CD9111B4A}" type="slidenum">
              <a:rPr lang="zh-TW" altLang="en-US" smtClean="0">
                <a:solidFill>
                  <a:prstClr val="black"/>
                </a:solidFill>
              </a:rPr>
              <a:pPr/>
              <a:t>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38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4DC6-F3E2-4EA6-A1E2-6B803F9656FF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168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4DC6-F3E2-4EA6-A1E2-6B803F9656FF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198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9EC39E-9D0D-43A1-83CE-E37013F5727F}" type="datetimeFigureOut">
              <a:rPr lang="zh-CN" altLang="en-US" sz="1200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2025/9/4</a:t>
            </a:fld>
            <a:endParaRPr lang="zh-CN" altLang="en-US" sz="120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zh-CN" altLang="en-US" sz="120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5D84FD02-6AD0-48A1-83C9-886E50CA9552}" type="slidenum">
              <a:rPr lang="zh-CN" altLang="en-US" sz="1200">
                <a:solidFill>
                  <a:srgbClr val="445469">
                    <a:tint val="75000"/>
                  </a:srgbClr>
                </a:solidFill>
              </a:rPr>
              <a:pPr algn="r">
                <a:defRPr/>
              </a:pPr>
              <a:t>‹#›</a:t>
            </a:fld>
            <a:endParaRPr lang="zh-CN" altLang="en-US" sz="120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4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64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46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581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3573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2631D-1974-4A4D-A54D-BAE5D1DEE906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2025/9/4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7437A-D4B1-419A-81B7-DEFB79C3839A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5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669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B8D7A1-2587-292A-A82D-F38CFCC3C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C9EE692-91B8-B39A-5B95-9F6303D17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20230D-4420-9245-BE5F-69010C7C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63F7-0F30-4E43-86C9-8FDC4BB50B12}" type="datetimeFigureOut">
              <a:rPr lang="zh-TW" altLang="en-US" smtClean="0"/>
              <a:t>2025/9/4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1639C5-B413-2FDA-5002-597A6D5F5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DD0978-5FC8-C0E4-D278-7D1C803F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386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6FDE47-7C62-864B-AF22-478C882E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3A0ACD-4280-274C-4ED7-A9FE78394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CE1A67-F3E0-5D6A-9CD8-FC15D6EC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63F7-0F30-4E43-86C9-8FDC4BB50B12}" type="datetimeFigureOut">
              <a:rPr lang="zh-TW" altLang="en-US" smtClean="0"/>
              <a:t>2025/9/4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4A34C3-01C4-87A6-D899-FEA12773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2CD447-53B4-9B8B-AC31-9AD5D1B3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647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616CD4-4DEC-B74B-E2C0-ACDDE64E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51B597D-88A8-1FAA-120B-81F2E9123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8FA84B-5A2C-5B6F-C093-8910BCD72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63F7-0F30-4E43-86C9-8FDC4BB50B12}" type="datetimeFigureOut">
              <a:rPr lang="zh-TW" altLang="en-US" smtClean="0"/>
              <a:t>2025/9/4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B29508B-6563-6BA5-979E-C63D8617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0B0389-5B9B-B3A0-92F5-0128A050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728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4E59F0-D77E-9FAC-E68E-B2FA184A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49ADEF-E2C4-AFF1-335C-F45FC2A42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00CF8CA-09FF-49D6-E126-F8296FA72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2AABB7C-5D3D-189A-EECC-0C6870CC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63F7-0F30-4E43-86C9-8FDC4BB50B12}" type="datetimeFigureOut">
              <a:rPr lang="zh-TW" altLang="en-US" smtClean="0"/>
              <a:t>2025/9/4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2B93D7E-6D17-6913-9F16-88202783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F9FE46F-9438-41AD-2464-E81F7D8D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81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233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7C1FCD-23BA-768D-772E-3FACA8F9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18953FD-084D-2210-408C-F82BD86CC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DA25CE9-7464-5B48-C7DE-05DA6284B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4A73906-A1E0-42D0-089D-3C3A6CF6C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CE51397-BAF9-5024-D390-0662E503B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15C15E9-0B5E-44AB-2D24-CA8C7616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63F7-0F30-4E43-86C9-8FDC4BB50B12}" type="datetimeFigureOut">
              <a:rPr lang="zh-TW" altLang="en-US" smtClean="0"/>
              <a:t>2025/9/4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B33F462-6AE3-9CC5-6721-7961EBEE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8211256-D0D6-982D-D1E7-0A6C6A57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036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930E85-BAC6-B666-8F8B-16157367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2E2749D-AFDC-F498-61DA-91B15C92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63F7-0F30-4E43-86C9-8FDC4BB50B12}" type="datetimeFigureOut">
              <a:rPr lang="zh-TW" altLang="en-US" smtClean="0"/>
              <a:t>2025/9/4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D5B4802-AAB2-D13E-1510-D9027D04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36291A-E09E-86D2-210B-B235ABAB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97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1346202-691F-D038-87AA-1F48DF2A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63F7-0F30-4E43-86C9-8FDC4BB50B12}" type="datetimeFigureOut">
              <a:rPr lang="zh-TW" altLang="en-US" smtClean="0"/>
              <a:t>2025/9/4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19083CB-848A-B21B-7D87-9FABD4395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6F2D56-A8FE-0508-85A0-B2B8994D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560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03CE66-88CA-72E2-B0DE-E8E59E92E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9A2586-A7BA-261F-EFA0-79242BA5F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5111F5D-8554-934B-C453-9EE4321C6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1DF991-8400-3D26-762C-C88EED8D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63F7-0F30-4E43-86C9-8FDC4BB50B12}" type="datetimeFigureOut">
              <a:rPr lang="zh-TW" altLang="en-US" smtClean="0"/>
              <a:t>2025/9/4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FE1C35B-8290-39C8-69F6-DBE369DF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42A4C60-2836-C33F-D24A-1EC5EC1E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6582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96A669-4D66-7908-0FA2-0AB10E5EA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D91CF05-1498-0059-B91E-2C769E29B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794C3D6-F570-50AE-F76C-343D446C5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DE65D1-18FD-8570-0EF6-8410FBC1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63F7-0F30-4E43-86C9-8FDC4BB50B12}" type="datetimeFigureOut">
              <a:rPr lang="zh-TW" altLang="en-US" smtClean="0"/>
              <a:t>2025/9/4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0BB2759-18EA-145F-B5DE-134FD5EB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8CD1FFA-787C-DC99-E6F8-DBA0A0B2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543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A4F43C-5225-E3F8-42F3-35A82ACB6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3611688-E5F0-7085-AFAF-A581291CE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4B809B-FD0D-E260-0A03-EC84688E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63F7-0F30-4E43-86C9-8FDC4BB50B12}" type="datetimeFigureOut">
              <a:rPr lang="zh-TW" altLang="en-US" smtClean="0"/>
              <a:t>2025/9/4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064BD5-BB36-6284-4949-3B3F3CCC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6BEC0E-9D1C-3CEF-4F90-985C8BA6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05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8A69B2C-9B64-C5F7-1D81-0FEDAE2AC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8EED7F4-CB38-84D2-BA21-136F1C3F9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4FF5A4-7BB0-599A-5181-759631D04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63F7-0F30-4E43-86C9-8FDC4BB50B12}" type="datetimeFigureOut">
              <a:rPr lang="zh-TW" altLang="en-US" smtClean="0"/>
              <a:t>2025/9/4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3295CA6-82E9-CB0B-BE36-74A271C45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03EE5B-1F70-4A06-FDA9-672FD83B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406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19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13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47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1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15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06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70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75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98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703" r:id="rId14"/>
    <p:sldLayoutId id="214748372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F42C913-923F-0787-FF46-658E0CC6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3E253E7-1A53-260A-3C2E-FF273661C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8FCDAB-46CB-427E-6C38-96013FC49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363F7-0F30-4E43-86C9-8FDC4BB50B12}" type="datetimeFigureOut">
              <a:rPr lang="zh-TW" altLang="en-US" smtClean="0"/>
              <a:t>2025/9/4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52DFF1B-C5E7-2BFF-34F4-7271A9549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78876D-6F32-4251-3082-C664A3591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33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ronclass.must.edu.tw/" TargetMode="External"/><Relationship Id="rId2" Type="http://schemas.openxmlformats.org/officeDocument/2006/relationships/hyperlink" Target="https://www.must.edu.tw/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eE7mbkHfdDiWVbas8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g"/><Relationship Id="rId18" Type="http://schemas.openxmlformats.org/officeDocument/2006/relationships/image" Target="../media/image43.png"/><Relationship Id="rId3" Type="http://schemas.openxmlformats.org/officeDocument/2006/relationships/image" Target="../media/image29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1.jpe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11" Type="http://schemas.openxmlformats.org/officeDocument/2006/relationships/image" Target="../media/image36.jpe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jpe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9.jpeg"/><Relationship Id="rId22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256" y="332656"/>
            <a:ext cx="9037512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明新學校財團法人明新科技大學</a:t>
            </a:r>
            <a:endParaRPr kumimoji="1" lang="en-US" altLang="zh-TW" sz="44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Minghsin</a:t>
            </a:r>
            <a:r>
              <a:rPr kumimoji="1" lang="en-US" altLang="zh-TW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 University of Science and Technology</a:t>
            </a:r>
            <a:endParaRPr kumimoji="1" lang="zh-TW" altLang="en-US" sz="8800" b="0" i="0" u="none" strike="noStrike" kern="1200" cap="none" spc="0" normalizeH="0" baseline="0" noProof="0" dirty="0">
              <a:ln w="18415" cmpd="sng">
                <a:solidFill>
                  <a:srgbClr val="0000FF"/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75556" y="1628800"/>
            <a:ext cx="8244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國軍在營專班</a:t>
            </a:r>
            <a:r>
              <a:rPr lang="en-US" altLang="zh-TW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114-1</a:t>
            </a:r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開</a:t>
            </a:r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學作業說明會</a:t>
            </a:r>
          </a:p>
        </p:txBody>
      </p:sp>
      <p:sp>
        <p:nvSpPr>
          <p:cNvPr id="12" name="文字方塊 7"/>
          <p:cNvSpPr txBox="1">
            <a:spLocks noChangeArrowheads="1"/>
          </p:cNvSpPr>
          <p:nvPr/>
        </p:nvSpPr>
        <p:spPr bwMode="auto">
          <a:xfrm>
            <a:off x="182567" y="5964088"/>
            <a:ext cx="32149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dirty="0">
                <a:solidFill>
                  <a:schemeClr val="tx1">
                    <a:lumMod val="50000"/>
                  </a:schemeClr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日期：</a:t>
            </a:r>
            <a:r>
              <a:rPr lang="en-US" altLang="zh-TW" sz="2400" b="1" dirty="0">
                <a:solidFill>
                  <a:schemeClr val="tx1">
                    <a:lumMod val="50000"/>
                  </a:schemeClr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114</a:t>
            </a:r>
            <a:r>
              <a:rPr lang="zh-TW" altLang="en-US" sz="2400" b="1" dirty="0">
                <a:solidFill>
                  <a:schemeClr val="tx1">
                    <a:lumMod val="50000"/>
                  </a:schemeClr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年</a:t>
            </a:r>
            <a:r>
              <a:rPr lang="en-US" altLang="zh-TW" sz="2400" b="1" dirty="0">
                <a:solidFill>
                  <a:schemeClr val="tx1">
                    <a:lumMod val="50000"/>
                  </a:schemeClr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09</a:t>
            </a:r>
            <a:r>
              <a:rPr lang="zh-TW" altLang="en-US" sz="2400" b="1" dirty="0">
                <a:solidFill>
                  <a:schemeClr val="tx1">
                    <a:lumMod val="50000"/>
                  </a:schemeClr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月</a:t>
            </a:r>
            <a:r>
              <a:rPr lang="en-US" altLang="zh-TW" sz="2400" b="1" dirty="0">
                <a:solidFill>
                  <a:schemeClr val="tx1">
                    <a:lumMod val="50000"/>
                  </a:schemeClr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04</a:t>
            </a:r>
            <a:r>
              <a:rPr lang="zh-TW" altLang="en-US" sz="2400" b="1" dirty="0">
                <a:solidFill>
                  <a:schemeClr val="tx1">
                    <a:lumMod val="50000"/>
                  </a:schemeClr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日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879ABCF-D6C0-4F8E-94CB-3C282E468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48" y="2656083"/>
            <a:ext cx="4752528" cy="330800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48147926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60879" y="66993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講習大綱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260879" y="1988840"/>
            <a:ext cx="5544616" cy="384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6000"/>
              </a:lnSpc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一、國防部等作業規定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6000"/>
              </a:lnSpc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二、課程上傳介紹說明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6000"/>
              </a:lnSpc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三、點名表單操作介紹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6000"/>
              </a:lnSpc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四、授課老師作業介紹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6000"/>
              </a:lnSpc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五、班級導師作業介紹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10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76645" y="2924944"/>
            <a:ext cx="6390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一、國防部等作業規定</a:t>
            </a:r>
          </a:p>
        </p:txBody>
      </p:sp>
    </p:spTree>
    <p:extLst>
      <p:ext uri="{BB962C8B-B14F-4D97-AF65-F5344CB8AC3E}">
        <p14:creationId xmlns:p14="http://schemas.microsoft.com/office/powerpoint/2010/main" val="1178869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31740" y="47372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國防部頒布規定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11560" y="1628800"/>
            <a:ext cx="8100900" cy="412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學校確依開班計畫書及課表授課，</a:t>
            </a:r>
            <a:r>
              <a:rPr lang="zh-TW" altLang="en-US" sz="3200" u="sng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落實點名及督課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zh-TW" altLang="en-US" sz="3200" u="sng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倘因單位任務或學校因素調整授課方式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zh-TW" altLang="en-US" sz="3200" u="sng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須函文</a:t>
            </a:r>
            <a:r>
              <a:rPr lang="zh-TW" altLang="en-US" sz="3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至</a:t>
            </a:r>
            <a:r>
              <a:rPr lang="zh-TW" altLang="en-US" sz="3200" u="sng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軍種司令</a:t>
            </a:r>
            <a:r>
              <a:rPr lang="en-US" altLang="zh-TW" sz="3200" u="sng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3200" u="sng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指揮</a:t>
            </a:r>
            <a:r>
              <a:rPr lang="en-US" altLang="zh-TW" sz="3200" u="sng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3200" u="sng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部同意辦理</a:t>
            </a:r>
            <a:endParaRPr lang="en-US" altLang="zh-TW" sz="3200" u="sng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just">
              <a:lnSpc>
                <a:spcPts val="5000"/>
              </a:lnSpc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，俾利人員管制。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4000"/>
              </a:lnSpc>
            </a:pPr>
            <a:endParaRPr lang="en-US" altLang="zh-TW" sz="20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lnSpc>
                <a:spcPts val="4000"/>
              </a:lnSpc>
            </a:pPr>
            <a:endParaRPr lang="en-US" altLang="zh-TW" sz="20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lnSpc>
                <a:spcPts val="4000"/>
              </a:lnSpc>
            </a:pPr>
            <a:r>
              <a:rPr lang="zh-TW" altLang="en-US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國防部</a:t>
            </a:r>
            <a:r>
              <a:rPr lang="en-US" altLang="zh-TW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114</a:t>
            </a:r>
            <a:r>
              <a:rPr lang="zh-TW" altLang="en-US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年</a:t>
            </a:r>
            <a:r>
              <a:rPr lang="en-US" altLang="zh-TW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06</a:t>
            </a:r>
            <a:r>
              <a:rPr lang="zh-TW" altLang="en-US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月</a:t>
            </a:r>
            <a:r>
              <a:rPr lang="en-US" altLang="zh-TW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19</a:t>
            </a:r>
            <a:r>
              <a:rPr lang="zh-TW" altLang="en-US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日國人培育字第</a:t>
            </a:r>
            <a:r>
              <a:rPr lang="en-US" altLang="zh-TW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11401727341</a:t>
            </a:r>
            <a:r>
              <a:rPr lang="zh-TW" altLang="en-US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號</a:t>
            </a:r>
            <a:endParaRPr lang="en-US" altLang="zh-TW" sz="20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0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97714" y="404664"/>
            <a:ext cx="5148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tx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空軍司令部頒布規定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67544" y="1844824"/>
            <a:ext cx="8028892" cy="404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>
                <a:solidFill>
                  <a:schemeClr val="tx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本校提供空軍二聯隊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無法到課人員「視</a:t>
            </a:r>
            <a:endParaRPr lang="en-US" altLang="zh-TW" sz="32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5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訊」同步教學</a:t>
            </a:r>
            <a:r>
              <a:rPr lang="zh-TW" altLang="en-US" sz="3200" dirty="0">
                <a:solidFill>
                  <a:schemeClr val="tx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不符國軍嚴禁於營內使</a:t>
            </a:r>
            <a:endParaRPr lang="en-US" altLang="zh-TW" sz="32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500"/>
              </a:lnSpc>
            </a:pPr>
            <a:r>
              <a:rPr lang="zh-TW" altLang="en-US" sz="3200" dirty="0">
                <a:solidFill>
                  <a:schemeClr val="tx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用民用通信資訊器材支照相、攝</a:t>
            </a:r>
            <a:r>
              <a:rPr lang="en-US" altLang="zh-TW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</a:t>
            </a:r>
            <a:r>
              <a:rPr lang="en-US" altLang="zh-TW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en-US" altLang="zh-TW" sz="32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5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相關規定。</a:t>
            </a:r>
            <a:endParaRPr lang="en-US" altLang="zh-TW" sz="32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500"/>
              </a:lnSpc>
            </a:pPr>
            <a:endParaRPr lang="en-US" altLang="zh-TW" sz="32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500"/>
              </a:lnSpc>
            </a:pPr>
            <a:endParaRPr lang="en-US" altLang="zh-TW" sz="32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45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空軍司令部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112.03.27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國空人培字第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1120067536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號函</a:t>
            </a:r>
          </a:p>
        </p:txBody>
      </p:sp>
    </p:spTree>
    <p:extLst>
      <p:ext uri="{BB962C8B-B14F-4D97-AF65-F5344CB8AC3E}">
        <p14:creationId xmlns:p14="http://schemas.microsoft.com/office/powerpoint/2010/main" val="2034584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827584" y="1340768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、國軍年度演訓</a:t>
            </a:r>
            <a:r>
              <a:rPr lang="en-US" altLang="zh-TW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聯勇、漢光等</a:t>
            </a:r>
            <a:r>
              <a:rPr lang="en-US" altLang="zh-TW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任務</a:t>
            </a:r>
            <a:endParaRPr lang="en-US" altLang="zh-TW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、短期部隊訓練</a:t>
            </a:r>
            <a:endParaRPr lang="en-US" altLang="zh-TW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、擔任單位值日</a:t>
            </a:r>
            <a:r>
              <a:rPr lang="en-US" altLang="zh-TW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星</a:t>
            </a:r>
            <a:r>
              <a:rPr lang="en-US" altLang="zh-TW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勤務</a:t>
            </a:r>
            <a:endParaRPr lang="en-US" altLang="zh-TW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、短期專才訓練</a:t>
            </a:r>
            <a:endParaRPr lang="en-US" altLang="zh-TW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、休請</a:t>
            </a:r>
            <a:r>
              <a:rPr lang="en-US" altLang="zh-TW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病</a:t>
            </a:r>
            <a:r>
              <a:rPr lang="en-US" altLang="zh-TW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假</a:t>
            </a:r>
            <a:endParaRPr lang="en-US" altLang="zh-TW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、長官臨時交辦之任務</a:t>
            </a:r>
            <a:endParaRPr lang="en-US" altLang="zh-TW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</a:t>
            </a:r>
            <a:endParaRPr lang="en-US" altLang="zh-TW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必須</a:t>
            </a:r>
            <a:r>
              <a:rPr lang="zh-TW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提供佐證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資料請假程序</a:t>
            </a:r>
            <a:endParaRPr lang="en-US" altLang="zh-TW" sz="3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前述情況，</a:t>
            </a:r>
            <a:r>
              <a:rPr lang="zh-TW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須要有「補課機制」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33975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</a:rPr>
              <a:t>國軍官兵常見差勤</a:t>
            </a: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124E09F0-3B56-4D07-ACCB-D011B7376A3C}"/>
              </a:ext>
            </a:extLst>
          </p:cNvPr>
          <p:cNvSpPr/>
          <p:nvPr/>
        </p:nvSpPr>
        <p:spPr>
          <a:xfrm>
            <a:off x="1043608" y="53012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92CC39B7-19F3-4859-AB1C-FB23AC356845}"/>
              </a:ext>
            </a:extLst>
          </p:cNvPr>
          <p:cNvSpPr/>
          <p:nvPr/>
        </p:nvSpPr>
        <p:spPr>
          <a:xfrm>
            <a:off x="1043608" y="58772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435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03648" y="3013501"/>
            <a:ext cx="6606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二、課程上傳操作說明</a:t>
            </a:r>
          </a:p>
        </p:txBody>
      </p:sp>
    </p:spTree>
    <p:extLst>
      <p:ext uri="{BB962C8B-B14F-4D97-AF65-F5344CB8AC3E}">
        <p14:creationId xmlns:p14="http://schemas.microsoft.com/office/powerpoint/2010/main" val="2755948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46035" y="83671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  <a:latin typeface="標楷體"/>
                <a:ea typeface="標楷體"/>
              </a:rPr>
              <a:t>二、課程上傳操作說明</a:t>
            </a:r>
            <a:endParaRPr lang="zh-TW" alt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0" y="2132856"/>
            <a:ext cx="7920880" cy="3099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altLang="zh-TW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1.TRONCLASS</a:t>
            </a:r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數位平台系統。</a:t>
            </a:r>
            <a:endParaRPr lang="en-US" altLang="zh-TW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標楷體"/>
              <a:cs typeface="Arial" panose="020B0604020202020204" pitchFamily="34" charset="0"/>
            </a:endParaRPr>
          </a:p>
          <a:p>
            <a:pPr>
              <a:lnSpc>
                <a:spcPts val="6000"/>
              </a:lnSpc>
            </a:pPr>
            <a:r>
              <a:rPr lang="en-US" altLang="zh-TW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2.YOUTUBE</a:t>
            </a:r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掛載連結。</a:t>
            </a:r>
            <a:endParaRPr lang="en-US" altLang="zh-TW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標楷體"/>
              <a:cs typeface="Arial" panose="020B0604020202020204" pitchFamily="34" charset="0"/>
            </a:endParaRPr>
          </a:p>
          <a:p>
            <a:pPr>
              <a:lnSpc>
                <a:spcPts val="6000"/>
              </a:lnSpc>
            </a:pPr>
            <a:r>
              <a:rPr lang="en-US" altLang="zh-TW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3.</a:t>
            </a:r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授課影片切勿上傳至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TRONCLASS</a:t>
            </a:r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，避免造成延遲</a:t>
            </a:r>
            <a:r>
              <a:rPr lang="en-US" altLang="zh-TW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(LAG)</a:t>
            </a:r>
            <a:endParaRPr lang="zh-TW" altLang="en-US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標楷體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90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F983AF-8C84-F05A-FA4B-15CF68EE2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533650"/>
            <a:ext cx="6858000" cy="1790700"/>
          </a:xfrm>
        </p:spPr>
        <p:txBody>
          <a:bodyPr>
            <a:normAutofit fontScale="90000"/>
          </a:bodyPr>
          <a:lstStyle/>
          <a:p>
            <a:pPr>
              <a:lnSpc>
                <a:spcPts val="7000"/>
              </a:lnSpc>
            </a:pPr>
            <a:r>
              <a:rPr lang="en-US" altLang="zh-TW" sz="5400" dirty="0">
                <a:latin typeface="Arial" panose="020B0604020202020204" pitchFamily="34" charset="0"/>
                <a:cs typeface="Arial" panose="020B0604020202020204" pitchFamily="34" charset="0"/>
              </a:rPr>
              <a:t>Tron</a:t>
            </a:r>
            <a:r>
              <a:rPr lang="zh-TW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TW" sz="5400" dirty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br>
              <a:rPr lang="en-US" altLang="zh-TW" sz="5400" dirty="0"/>
            </a:b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數位學習平台系統 </a:t>
            </a:r>
          </a:p>
        </p:txBody>
      </p:sp>
    </p:spTree>
    <p:extLst>
      <p:ext uri="{BB962C8B-B14F-4D97-AF65-F5344CB8AC3E}">
        <p14:creationId xmlns:p14="http://schemas.microsoft.com/office/powerpoint/2010/main" val="4259923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D14326-70C7-2E92-BB14-A49EDAE1D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53" y="442429"/>
            <a:ext cx="7886700" cy="994172"/>
          </a:xfrm>
        </p:spPr>
        <p:txBody>
          <a:bodyPr>
            <a:normAutofit/>
          </a:bodyPr>
          <a:lstStyle/>
          <a:p>
            <a:r>
              <a:rPr kumimoji="1"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課程使用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F8365E-3277-3F38-4F8F-9958E9B2E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169" y="1407471"/>
            <a:ext cx="7886700" cy="4740362"/>
          </a:xfrm>
        </p:spPr>
        <p:txBody>
          <a:bodyPr/>
          <a:lstStyle/>
          <a:p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 首頁下方  </a:t>
            </a:r>
            <a:r>
              <a:rPr kumimoji="1" lang="en" altLang="zh-TW" sz="28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https://www.must.edu.tw/</a:t>
            </a:r>
            <a:endParaRPr kumimoji="1" lang="en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en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TronClass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數位學習平台系統 </a:t>
            </a:r>
            <a:r>
              <a:rPr kumimoji="1" lang="en" altLang="zh-TW" sz="28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https://tronclass.must.edu.tw/</a:t>
            </a:r>
            <a:endParaRPr kumimoji="1" lang="en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C50A045-D192-175B-066A-ADBFDC33E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5" y="2988791"/>
            <a:ext cx="3716295" cy="2937819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30EFEB14-EF9D-708E-9208-0FAADC445DE5}"/>
              </a:ext>
            </a:extLst>
          </p:cNvPr>
          <p:cNvGrpSpPr/>
          <p:nvPr/>
        </p:nvGrpSpPr>
        <p:grpSpPr>
          <a:xfrm>
            <a:off x="741405" y="5178134"/>
            <a:ext cx="892842" cy="353438"/>
            <a:chOff x="988540" y="5761178"/>
            <a:chExt cx="1190456" cy="471251"/>
          </a:xfrm>
        </p:grpSpPr>
        <p:sp>
          <p:nvSpPr>
            <p:cNvPr id="8" name="向右箭號 7">
              <a:extLst>
                <a:ext uri="{FF2B5EF4-FFF2-40B4-BE49-F238E27FC236}">
                  <a16:creationId xmlns:a16="http://schemas.microsoft.com/office/drawing/2014/main" id="{2E18D707-BAAC-EE5C-D68C-48FCD7F97652}"/>
                </a:ext>
              </a:extLst>
            </p:cNvPr>
            <p:cNvSpPr/>
            <p:nvPr/>
          </p:nvSpPr>
          <p:spPr>
            <a:xfrm>
              <a:off x="988540" y="5852478"/>
              <a:ext cx="407773" cy="2580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" name="圓角矩形 3">
              <a:extLst>
                <a:ext uri="{FF2B5EF4-FFF2-40B4-BE49-F238E27FC236}">
                  <a16:creationId xmlns:a16="http://schemas.microsoft.com/office/drawing/2014/main" id="{A9F5BBFB-02A7-073C-260C-57237D091EC5}"/>
                </a:ext>
              </a:extLst>
            </p:cNvPr>
            <p:cNvSpPr/>
            <p:nvPr/>
          </p:nvSpPr>
          <p:spPr>
            <a:xfrm>
              <a:off x="1396313" y="5761178"/>
              <a:ext cx="782683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19EAADE8-834F-3EE1-6690-8BD4E5BE41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55" y="3057788"/>
            <a:ext cx="2932176" cy="28998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CEBB37AA-B8C6-A819-C3F2-14C7BC3E4D25}"/>
              </a:ext>
            </a:extLst>
          </p:cNvPr>
          <p:cNvGrpSpPr/>
          <p:nvPr/>
        </p:nvGrpSpPr>
        <p:grpSpPr>
          <a:xfrm>
            <a:off x="5276074" y="3692444"/>
            <a:ext cx="2638957" cy="765256"/>
            <a:chOff x="988540" y="5761178"/>
            <a:chExt cx="1190456" cy="471251"/>
          </a:xfrm>
        </p:grpSpPr>
        <p:sp>
          <p:nvSpPr>
            <p:cNvPr id="13" name="向右箭號 7">
              <a:extLst>
                <a:ext uri="{FF2B5EF4-FFF2-40B4-BE49-F238E27FC236}">
                  <a16:creationId xmlns:a16="http://schemas.microsoft.com/office/drawing/2014/main" id="{C5B221CF-AABF-07CF-79D4-CB3B0DDA01C0}"/>
                </a:ext>
              </a:extLst>
            </p:cNvPr>
            <p:cNvSpPr/>
            <p:nvPr/>
          </p:nvSpPr>
          <p:spPr>
            <a:xfrm>
              <a:off x="988540" y="5852478"/>
              <a:ext cx="180066" cy="2580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4" name="圓角矩形 3">
              <a:extLst>
                <a:ext uri="{FF2B5EF4-FFF2-40B4-BE49-F238E27FC236}">
                  <a16:creationId xmlns:a16="http://schemas.microsoft.com/office/drawing/2014/main" id="{02A9F4E5-B250-6F28-FBB4-4D32D3A51FB4}"/>
                </a:ext>
              </a:extLst>
            </p:cNvPr>
            <p:cNvSpPr/>
            <p:nvPr/>
          </p:nvSpPr>
          <p:spPr>
            <a:xfrm>
              <a:off x="1168606" y="5761178"/>
              <a:ext cx="1010390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433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D6D5CB-C6FE-72C9-53D0-1241E8D2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8045990" cy="994172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老師操作（上傳檔案、教材、測驗、影音）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0FBA4EF-34A1-B9C6-9052-7D86F169D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9" y="2381410"/>
            <a:ext cx="4107506" cy="33719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9296737-43A8-93B2-1F4B-4345A90B3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60" y="2256729"/>
            <a:ext cx="4269815" cy="33719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13E46494-F08D-534F-4C97-FF60A1CCF2D9}"/>
              </a:ext>
            </a:extLst>
          </p:cNvPr>
          <p:cNvGrpSpPr/>
          <p:nvPr/>
        </p:nvGrpSpPr>
        <p:grpSpPr>
          <a:xfrm>
            <a:off x="408054" y="3298077"/>
            <a:ext cx="4426713" cy="765256"/>
            <a:chOff x="988540" y="5761178"/>
            <a:chExt cx="1190456" cy="471251"/>
          </a:xfrm>
        </p:grpSpPr>
        <p:sp>
          <p:nvSpPr>
            <p:cNvPr id="9" name="向右箭號 7">
              <a:extLst>
                <a:ext uri="{FF2B5EF4-FFF2-40B4-BE49-F238E27FC236}">
                  <a16:creationId xmlns:a16="http://schemas.microsoft.com/office/drawing/2014/main" id="{24E85D99-B0BD-5345-59AD-0DA48DD75CB9}"/>
                </a:ext>
              </a:extLst>
            </p:cNvPr>
            <p:cNvSpPr/>
            <p:nvPr/>
          </p:nvSpPr>
          <p:spPr>
            <a:xfrm>
              <a:off x="988540" y="5852478"/>
              <a:ext cx="180066" cy="2580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0" name="圓角矩形 3">
              <a:extLst>
                <a:ext uri="{FF2B5EF4-FFF2-40B4-BE49-F238E27FC236}">
                  <a16:creationId xmlns:a16="http://schemas.microsoft.com/office/drawing/2014/main" id="{0E1AED3E-75E0-1134-7BDC-E57BA2D88D4D}"/>
                </a:ext>
              </a:extLst>
            </p:cNvPr>
            <p:cNvSpPr/>
            <p:nvPr/>
          </p:nvSpPr>
          <p:spPr>
            <a:xfrm>
              <a:off x="1168606" y="5761178"/>
              <a:ext cx="1010390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A763E443-D952-76D8-8C9D-42F67DB6F7B0}"/>
              </a:ext>
            </a:extLst>
          </p:cNvPr>
          <p:cNvGrpSpPr/>
          <p:nvPr/>
        </p:nvGrpSpPr>
        <p:grpSpPr>
          <a:xfrm>
            <a:off x="5750852" y="2725759"/>
            <a:ext cx="888274" cy="2611079"/>
            <a:chOff x="1468800" y="5761178"/>
            <a:chExt cx="710195" cy="471251"/>
          </a:xfrm>
        </p:grpSpPr>
        <p:sp>
          <p:nvSpPr>
            <p:cNvPr id="12" name="向右箭號 7">
              <a:extLst>
                <a:ext uri="{FF2B5EF4-FFF2-40B4-BE49-F238E27FC236}">
                  <a16:creationId xmlns:a16="http://schemas.microsoft.com/office/drawing/2014/main" id="{3BC32C6A-462B-301F-B31B-7E49C4C675B9}"/>
                </a:ext>
              </a:extLst>
            </p:cNvPr>
            <p:cNvSpPr/>
            <p:nvPr/>
          </p:nvSpPr>
          <p:spPr>
            <a:xfrm>
              <a:off x="1468800" y="5858031"/>
              <a:ext cx="255213" cy="7549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3" name="圓角矩形 3">
              <a:extLst>
                <a:ext uri="{FF2B5EF4-FFF2-40B4-BE49-F238E27FC236}">
                  <a16:creationId xmlns:a16="http://schemas.microsoft.com/office/drawing/2014/main" id="{4DFD9D0B-9201-8DA5-3FDF-22AB37CE8DF2}"/>
                </a:ext>
              </a:extLst>
            </p:cNvPr>
            <p:cNvSpPr/>
            <p:nvPr/>
          </p:nvSpPr>
          <p:spPr>
            <a:xfrm>
              <a:off x="1724013" y="5761178"/>
              <a:ext cx="454982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sp>
        <p:nvSpPr>
          <p:cNvPr id="3" name="雲朵形 2">
            <a:extLst>
              <a:ext uri="{FF2B5EF4-FFF2-40B4-BE49-F238E27FC236}">
                <a16:creationId xmlns:a16="http://schemas.microsoft.com/office/drawing/2014/main" id="{7DCF0B78-174B-4808-8060-346719790A36}"/>
              </a:ext>
            </a:extLst>
          </p:cNvPr>
          <p:cNvSpPr/>
          <p:nvPr/>
        </p:nvSpPr>
        <p:spPr>
          <a:xfrm>
            <a:off x="395536" y="2420888"/>
            <a:ext cx="792088" cy="69837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081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31311" y="90872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會議程序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619343" y="1844824"/>
            <a:ext cx="4392488" cy="388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壹、主 席 致 詞</a:t>
            </a:r>
            <a:endParaRPr lang="en-US" altLang="zh-TW" sz="360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5000"/>
              </a:lnSpc>
            </a:pP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貳、人 員 介 紹</a:t>
            </a:r>
            <a:endParaRPr lang="en-US" altLang="zh-TW" sz="360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5000"/>
              </a:lnSpc>
            </a:pP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參、講 習 大 綱</a:t>
            </a:r>
            <a:endParaRPr lang="en-US" altLang="zh-TW" sz="360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5000"/>
              </a:lnSpc>
            </a:pP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肆、檢 討與建議</a:t>
            </a:r>
            <a:endParaRPr lang="en-US" altLang="zh-TW" sz="360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5000"/>
              </a:lnSpc>
            </a:pP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陸、主 席 結 論</a:t>
            </a:r>
            <a:endParaRPr lang="en-US" altLang="zh-TW" sz="360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5000"/>
              </a:lnSpc>
            </a:pP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柒、散       會</a:t>
            </a:r>
            <a:endParaRPr lang="zh-TW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80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10789BA2-A04F-7854-7533-439C60123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730" y="1505980"/>
            <a:ext cx="4971170" cy="434484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11CC293-256F-5129-BD4D-E2F58DCE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教師督課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B3F07A-AB47-858F-27C3-4B8F89CE8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204864"/>
            <a:ext cx="3377140" cy="32635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老師可以看到「</a:t>
            </a:r>
            <a:r>
              <a:rPr kumimoji="1"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學習分析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kumimoji="1"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這個是查詢「學生學習進度」包含綜合學習分析。</a:t>
            </a:r>
            <a:endParaRPr kumimoji="1"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29697478-7E4C-C664-9627-ECE23553941D}"/>
              </a:ext>
            </a:extLst>
          </p:cNvPr>
          <p:cNvSpPr/>
          <p:nvPr/>
        </p:nvSpPr>
        <p:spPr>
          <a:xfrm>
            <a:off x="5884906" y="1489697"/>
            <a:ext cx="611660" cy="2769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8413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1595B9-C3C0-C330-1873-9AC9AA93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課程完成度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63B772-B3E8-BE70-C47D-1CC27F892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54" y="2638776"/>
            <a:ext cx="3439811" cy="22106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kumimoji="1"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章節完成度</a:t>
            </a:r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」內容必需打「</a:t>
            </a:r>
            <a:r>
              <a:rPr kumimoji="1"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kumimoji="1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kumimoji="1"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課程完成度</a:t>
            </a:r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」則是總學習的進度，包含教材</a:t>
            </a:r>
            <a:endParaRPr kumimoji="1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、測驗、等綜合完成度</a:t>
            </a:r>
            <a:r>
              <a:rPr kumimoji="1" lang="zh-TW" altLang="en-US" sz="2400" dirty="0"/>
              <a:t>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B62493F-B3E9-1DB5-502F-CBC4AA0BA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871" y="1487445"/>
            <a:ext cx="4992130" cy="4513306"/>
          </a:xfrm>
          <a:prstGeom prst="rect">
            <a:avLst/>
          </a:prstGeom>
        </p:spPr>
      </p:pic>
      <p:sp>
        <p:nvSpPr>
          <p:cNvPr id="6" name="圓角矩形 5">
            <a:extLst>
              <a:ext uri="{FF2B5EF4-FFF2-40B4-BE49-F238E27FC236}">
                <a16:creationId xmlns:a16="http://schemas.microsoft.com/office/drawing/2014/main" id="{43FCF9C8-B6D8-8ED4-C9EC-3B8928B27195}"/>
              </a:ext>
            </a:extLst>
          </p:cNvPr>
          <p:cNvSpPr/>
          <p:nvPr/>
        </p:nvSpPr>
        <p:spPr>
          <a:xfrm>
            <a:off x="5606879" y="2521969"/>
            <a:ext cx="3095367" cy="32049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8584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F983AF-8C84-F05A-FA4B-15CF68EE2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166" y="2005828"/>
            <a:ext cx="6858000" cy="1790700"/>
          </a:xfrm>
        </p:spPr>
        <p:txBody>
          <a:bodyPr>
            <a:normAutofit/>
          </a:bodyPr>
          <a:lstStyle/>
          <a:p>
            <a:r>
              <a:rPr lang="en-US" altLang="zh-TW" sz="5400" dirty="0"/>
              <a:t>YouTube  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掛載連結</a:t>
            </a:r>
          </a:p>
        </p:txBody>
      </p:sp>
    </p:spTree>
    <p:extLst>
      <p:ext uri="{BB962C8B-B14F-4D97-AF65-F5344CB8AC3E}">
        <p14:creationId xmlns:p14="http://schemas.microsoft.com/office/powerpoint/2010/main" val="3071012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005892-17C3-9334-0297-522FD5040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YouTube</a:t>
            </a:r>
            <a:r>
              <a:rPr lang="zh-TW" altLang="en-US" dirty="0"/>
              <a:t>上傳影片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4C8AAB6-1D9B-F9F4-4E87-D52112382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3" y="2125266"/>
            <a:ext cx="8410169" cy="3532584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F4C2AD96-48ED-19FB-BA7D-F52101251D5A}"/>
              </a:ext>
            </a:extLst>
          </p:cNvPr>
          <p:cNvGrpSpPr/>
          <p:nvPr/>
        </p:nvGrpSpPr>
        <p:grpSpPr>
          <a:xfrm>
            <a:off x="7653236" y="2288015"/>
            <a:ext cx="1254867" cy="612045"/>
            <a:chOff x="988540" y="5761178"/>
            <a:chExt cx="1190456" cy="471251"/>
          </a:xfrm>
        </p:grpSpPr>
        <p:sp>
          <p:nvSpPr>
            <p:cNvPr id="7" name="向右箭號 7">
              <a:extLst>
                <a:ext uri="{FF2B5EF4-FFF2-40B4-BE49-F238E27FC236}">
                  <a16:creationId xmlns:a16="http://schemas.microsoft.com/office/drawing/2014/main" id="{58FDBC85-626E-552F-F839-FC36BB6015EA}"/>
                </a:ext>
              </a:extLst>
            </p:cNvPr>
            <p:cNvSpPr/>
            <p:nvPr/>
          </p:nvSpPr>
          <p:spPr>
            <a:xfrm>
              <a:off x="988540" y="5852478"/>
              <a:ext cx="180066" cy="2580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8" name="圓角矩形 3">
              <a:extLst>
                <a:ext uri="{FF2B5EF4-FFF2-40B4-BE49-F238E27FC236}">
                  <a16:creationId xmlns:a16="http://schemas.microsoft.com/office/drawing/2014/main" id="{F100377A-60F9-E260-2003-D579EF238556}"/>
                </a:ext>
              </a:extLst>
            </p:cNvPr>
            <p:cNvSpPr/>
            <p:nvPr/>
          </p:nvSpPr>
          <p:spPr>
            <a:xfrm>
              <a:off x="1168606" y="5761178"/>
              <a:ext cx="1010390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306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20F041-05C5-EEF6-4466-1CCE8372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影片設定（名稱）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BDED239-5966-72B1-52F4-44F5C60D2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4" y="2169794"/>
            <a:ext cx="8521671" cy="3612084"/>
          </a:xfrm>
          <a:prstGeom prst="rect">
            <a:avLst/>
          </a:pr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5DB7F053-AB42-2B2F-F876-74A62E779633}"/>
              </a:ext>
            </a:extLst>
          </p:cNvPr>
          <p:cNvGrpSpPr/>
          <p:nvPr/>
        </p:nvGrpSpPr>
        <p:grpSpPr>
          <a:xfrm>
            <a:off x="374515" y="3251053"/>
            <a:ext cx="3732989" cy="706889"/>
            <a:chOff x="988540" y="5761178"/>
            <a:chExt cx="1190456" cy="471251"/>
          </a:xfrm>
        </p:grpSpPr>
        <p:sp>
          <p:nvSpPr>
            <p:cNvPr id="11" name="向右箭號 7">
              <a:extLst>
                <a:ext uri="{FF2B5EF4-FFF2-40B4-BE49-F238E27FC236}">
                  <a16:creationId xmlns:a16="http://schemas.microsoft.com/office/drawing/2014/main" id="{0BCA5D45-58C9-CAC8-A5E5-14D6DE5AAFBB}"/>
                </a:ext>
              </a:extLst>
            </p:cNvPr>
            <p:cNvSpPr/>
            <p:nvPr/>
          </p:nvSpPr>
          <p:spPr>
            <a:xfrm>
              <a:off x="988540" y="5852478"/>
              <a:ext cx="180066" cy="2580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2" name="圓角矩形 3">
              <a:extLst>
                <a:ext uri="{FF2B5EF4-FFF2-40B4-BE49-F238E27FC236}">
                  <a16:creationId xmlns:a16="http://schemas.microsoft.com/office/drawing/2014/main" id="{3B3E444C-763C-E375-ABFB-7B40C32F5C04}"/>
                </a:ext>
              </a:extLst>
            </p:cNvPr>
            <p:cNvSpPr/>
            <p:nvPr/>
          </p:nvSpPr>
          <p:spPr>
            <a:xfrm>
              <a:off x="1168606" y="5761178"/>
              <a:ext cx="1010390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126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0DE53A-0319-1684-E812-56644B92C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影片設定（非兒童）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45F0C2F-438C-CD90-58D4-02EEF7EDD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6" y="2336575"/>
            <a:ext cx="8277287" cy="3233726"/>
          </a:xfrm>
          <a:prstGeom prst="rect">
            <a:avLst/>
          </a:pr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E157313B-17F6-1FA2-FAB5-5B45F7201E8F}"/>
              </a:ext>
            </a:extLst>
          </p:cNvPr>
          <p:cNvGrpSpPr/>
          <p:nvPr/>
        </p:nvGrpSpPr>
        <p:grpSpPr>
          <a:xfrm>
            <a:off x="206712" y="4301640"/>
            <a:ext cx="3732989" cy="706889"/>
            <a:chOff x="988540" y="5761178"/>
            <a:chExt cx="1190456" cy="471251"/>
          </a:xfrm>
        </p:grpSpPr>
        <p:sp>
          <p:nvSpPr>
            <p:cNvPr id="6" name="向右箭號 7">
              <a:extLst>
                <a:ext uri="{FF2B5EF4-FFF2-40B4-BE49-F238E27FC236}">
                  <a16:creationId xmlns:a16="http://schemas.microsoft.com/office/drawing/2014/main" id="{D782A68F-8B10-1593-A5AD-E305AAA507CC}"/>
                </a:ext>
              </a:extLst>
            </p:cNvPr>
            <p:cNvSpPr/>
            <p:nvPr/>
          </p:nvSpPr>
          <p:spPr>
            <a:xfrm>
              <a:off x="988540" y="5852478"/>
              <a:ext cx="180066" cy="2580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7" name="圓角矩形 3">
              <a:extLst>
                <a:ext uri="{FF2B5EF4-FFF2-40B4-BE49-F238E27FC236}">
                  <a16:creationId xmlns:a16="http://schemas.microsoft.com/office/drawing/2014/main" id="{562472FC-E992-F754-1B14-419046E5B53C}"/>
                </a:ext>
              </a:extLst>
            </p:cNvPr>
            <p:cNvSpPr/>
            <p:nvPr/>
          </p:nvSpPr>
          <p:spPr>
            <a:xfrm>
              <a:off x="1168606" y="5761178"/>
              <a:ext cx="1010390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7298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D726F0-731C-A343-2FF7-5EC3B0A32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影片設定（不公開）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複製影片連結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01B7908-EE66-C527-E0DC-AA2CD66BF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00" y="2125267"/>
            <a:ext cx="8095484" cy="3601640"/>
          </a:xfrm>
          <a:prstGeom prst="rect">
            <a:avLst/>
          </a:pr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2641ED0C-986E-2EB7-0B28-A8A231D5E92B}"/>
              </a:ext>
            </a:extLst>
          </p:cNvPr>
          <p:cNvGrpSpPr/>
          <p:nvPr/>
        </p:nvGrpSpPr>
        <p:grpSpPr>
          <a:xfrm>
            <a:off x="338035" y="3926086"/>
            <a:ext cx="3732989" cy="706889"/>
            <a:chOff x="988540" y="5761178"/>
            <a:chExt cx="1190456" cy="471251"/>
          </a:xfrm>
        </p:grpSpPr>
        <p:sp>
          <p:nvSpPr>
            <p:cNvPr id="6" name="向右箭號 7">
              <a:extLst>
                <a:ext uri="{FF2B5EF4-FFF2-40B4-BE49-F238E27FC236}">
                  <a16:creationId xmlns:a16="http://schemas.microsoft.com/office/drawing/2014/main" id="{73706718-6D81-4180-5A7E-02C29FA1ECF9}"/>
                </a:ext>
              </a:extLst>
            </p:cNvPr>
            <p:cNvSpPr/>
            <p:nvPr/>
          </p:nvSpPr>
          <p:spPr>
            <a:xfrm>
              <a:off x="988540" y="5852478"/>
              <a:ext cx="180066" cy="2580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7" name="圓角矩形 3">
              <a:extLst>
                <a:ext uri="{FF2B5EF4-FFF2-40B4-BE49-F238E27FC236}">
                  <a16:creationId xmlns:a16="http://schemas.microsoft.com/office/drawing/2014/main" id="{BADF1856-EBDF-4AEE-2AD7-A7F4C8D96954}"/>
                </a:ext>
              </a:extLst>
            </p:cNvPr>
            <p:cNvSpPr/>
            <p:nvPr/>
          </p:nvSpPr>
          <p:spPr>
            <a:xfrm>
              <a:off x="1168606" y="5761178"/>
              <a:ext cx="1010390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47DF2E74-7E3C-B5AD-DD4E-328136FACAD1}"/>
              </a:ext>
            </a:extLst>
          </p:cNvPr>
          <p:cNvGrpSpPr/>
          <p:nvPr/>
        </p:nvGrpSpPr>
        <p:grpSpPr>
          <a:xfrm>
            <a:off x="5034064" y="4732734"/>
            <a:ext cx="3122579" cy="436302"/>
            <a:chOff x="988540" y="5761178"/>
            <a:chExt cx="1190456" cy="471251"/>
          </a:xfrm>
        </p:grpSpPr>
        <p:sp>
          <p:nvSpPr>
            <p:cNvPr id="9" name="向右箭號 7">
              <a:extLst>
                <a:ext uri="{FF2B5EF4-FFF2-40B4-BE49-F238E27FC236}">
                  <a16:creationId xmlns:a16="http://schemas.microsoft.com/office/drawing/2014/main" id="{D4F1EB01-D645-D9E7-D1E2-791081AFFC1E}"/>
                </a:ext>
              </a:extLst>
            </p:cNvPr>
            <p:cNvSpPr/>
            <p:nvPr/>
          </p:nvSpPr>
          <p:spPr>
            <a:xfrm>
              <a:off x="988540" y="5852478"/>
              <a:ext cx="180066" cy="2580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0" name="圓角矩形 3">
              <a:extLst>
                <a:ext uri="{FF2B5EF4-FFF2-40B4-BE49-F238E27FC236}">
                  <a16:creationId xmlns:a16="http://schemas.microsoft.com/office/drawing/2014/main" id="{5B3B08AE-8DE5-7295-CF7B-1883F72BAB4B}"/>
                </a:ext>
              </a:extLst>
            </p:cNvPr>
            <p:cNvSpPr/>
            <p:nvPr/>
          </p:nvSpPr>
          <p:spPr>
            <a:xfrm>
              <a:off x="1168606" y="5761178"/>
              <a:ext cx="1010390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487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C8BFF0-BEF1-916A-4B70-9B692F86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新增創客學習活動（影音教材）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415755A-15DE-9372-72D6-1CD13D567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9" y="2469136"/>
            <a:ext cx="4177881" cy="3206228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90AEB479-2FA2-84BC-8A51-1501440F021D}"/>
              </a:ext>
            </a:extLst>
          </p:cNvPr>
          <p:cNvGrpSpPr/>
          <p:nvPr/>
        </p:nvGrpSpPr>
        <p:grpSpPr>
          <a:xfrm>
            <a:off x="1284051" y="3429000"/>
            <a:ext cx="904673" cy="436302"/>
            <a:chOff x="988540" y="5761178"/>
            <a:chExt cx="1190456" cy="471251"/>
          </a:xfrm>
        </p:grpSpPr>
        <p:sp>
          <p:nvSpPr>
            <p:cNvPr id="7" name="向右箭號 7">
              <a:extLst>
                <a:ext uri="{FF2B5EF4-FFF2-40B4-BE49-F238E27FC236}">
                  <a16:creationId xmlns:a16="http://schemas.microsoft.com/office/drawing/2014/main" id="{BCBFDEFA-B3D8-5A66-21B2-D60AE82A65ED}"/>
                </a:ext>
              </a:extLst>
            </p:cNvPr>
            <p:cNvSpPr/>
            <p:nvPr/>
          </p:nvSpPr>
          <p:spPr>
            <a:xfrm>
              <a:off x="988540" y="5852478"/>
              <a:ext cx="180066" cy="2580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8" name="圓角矩形 3">
              <a:extLst>
                <a:ext uri="{FF2B5EF4-FFF2-40B4-BE49-F238E27FC236}">
                  <a16:creationId xmlns:a16="http://schemas.microsoft.com/office/drawing/2014/main" id="{56F0FFFF-8E15-CD9F-04EF-AFD99514803B}"/>
                </a:ext>
              </a:extLst>
            </p:cNvPr>
            <p:cNvSpPr/>
            <p:nvPr/>
          </p:nvSpPr>
          <p:spPr>
            <a:xfrm>
              <a:off x="1168606" y="5761178"/>
              <a:ext cx="1010390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198EDCAA-F0F7-DA28-BCE4-8CD200DF6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12" y="2520679"/>
            <a:ext cx="4079763" cy="32062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13682D8D-C5A6-C208-BE5A-1F431078D674}"/>
              </a:ext>
            </a:extLst>
          </p:cNvPr>
          <p:cNvGrpSpPr/>
          <p:nvPr/>
        </p:nvGrpSpPr>
        <p:grpSpPr>
          <a:xfrm>
            <a:off x="5139852" y="3029804"/>
            <a:ext cx="2272625" cy="436302"/>
            <a:chOff x="988540" y="5761178"/>
            <a:chExt cx="1190456" cy="471251"/>
          </a:xfrm>
        </p:grpSpPr>
        <p:sp>
          <p:nvSpPr>
            <p:cNvPr id="12" name="向右箭號 7">
              <a:extLst>
                <a:ext uri="{FF2B5EF4-FFF2-40B4-BE49-F238E27FC236}">
                  <a16:creationId xmlns:a16="http://schemas.microsoft.com/office/drawing/2014/main" id="{C0850805-521A-0B41-33ED-D58C677DAF50}"/>
                </a:ext>
              </a:extLst>
            </p:cNvPr>
            <p:cNvSpPr/>
            <p:nvPr/>
          </p:nvSpPr>
          <p:spPr>
            <a:xfrm>
              <a:off x="988540" y="5852478"/>
              <a:ext cx="180066" cy="2580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3" name="圓角矩形 3">
              <a:extLst>
                <a:ext uri="{FF2B5EF4-FFF2-40B4-BE49-F238E27FC236}">
                  <a16:creationId xmlns:a16="http://schemas.microsoft.com/office/drawing/2014/main" id="{1B1AE6FA-6DFA-8167-0431-41FC4B860541}"/>
                </a:ext>
              </a:extLst>
            </p:cNvPr>
            <p:cNvSpPr/>
            <p:nvPr/>
          </p:nvSpPr>
          <p:spPr>
            <a:xfrm>
              <a:off x="1168606" y="5761178"/>
              <a:ext cx="1010390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9734C0AD-BF78-D963-B9D1-99B959290A15}"/>
              </a:ext>
            </a:extLst>
          </p:cNvPr>
          <p:cNvGrpSpPr/>
          <p:nvPr/>
        </p:nvGrpSpPr>
        <p:grpSpPr>
          <a:xfrm>
            <a:off x="4984210" y="5048294"/>
            <a:ext cx="3748797" cy="436302"/>
            <a:chOff x="988540" y="5761178"/>
            <a:chExt cx="1190456" cy="471251"/>
          </a:xfrm>
        </p:grpSpPr>
        <p:sp>
          <p:nvSpPr>
            <p:cNvPr id="15" name="向右箭號 7">
              <a:extLst>
                <a:ext uri="{FF2B5EF4-FFF2-40B4-BE49-F238E27FC236}">
                  <a16:creationId xmlns:a16="http://schemas.microsoft.com/office/drawing/2014/main" id="{68F692C9-B75C-EA70-B522-37C5873F7A45}"/>
                </a:ext>
              </a:extLst>
            </p:cNvPr>
            <p:cNvSpPr/>
            <p:nvPr/>
          </p:nvSpPr>
          <p:spPr>
            <a:xfrm>
              <a:off x="988540" y="5852478"/>
              <a:ext cx="180066" cy="2580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6" name="圓角矩形 3">
              <a:extLst>
                <a:ext uri="{FF2B5EF4-FFF2-40B4-BE49-F238E27FC236}">
                  <a16:creationId xmlns:a16="http://schemas.microsoft.com/office/drawing/2014/main" id="{03B55765-2833-B5F4-B0ED-245BD67193B3}"/>
                </a:ext>
              </a:extLst>
            </p:cNvPr>
            <p:cNvSpPr/>
            <p:nvPr/>
          </p:nvSpPr>
          <p:spPr>
            <a:xfrm>
              <a:off x="1168606" y="5761178"/>
              <a:ext cx="1010390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042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F8D6B-66FA-5B10-97C1-837BBD41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同學觀看介面（必須透過紀錄學習歷程）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F6D0BB3-8B58-636F-728D-3872B54A2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85843"/>
            <a:ext cx="8165154" cy="387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01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C6FBB3-3333-259F-8EF3-01AB6BF6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重要提醒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44EC56-5A7B-46B2-5CFC-15743E8E7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772816"/>
            <a:ext cx="8515350" cy="4351338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營區</a:t>
            </a:r>
            <a:r>
              <a:rPr lang="en-US" altLang="zh-TW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—</a:t>
            </a:r>
            <a:r>
              <a:rPr lang="zh-TW" altLang="en-US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自備電腦。</a:t>
            </a:r>
            <a:endParaRPr lang="en-US" altLang="zh-TW" sz="3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（包含</a:t>
            </a:r>
            <a:r>
              <a:rPr lang="en-US" altLang="zh-TW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VGA</a:t>
            </a:r>
            <a:r>
              <a:rPr lang="zh-TW" altLang="en-US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HDMI</a:t>
            </a:r>
            <a:r>
              <a:rPr lang="zh-TW" altLang="en-US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視訊轉接頭）。</a:t>
            </a:r>
            <a:endParaRPr lang="en-US" altLang="zh-TW" sz="3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營區</a:t>
            </a:r>
            <a:r>
              <a:rPr lang="en-US" altLang="zh-TW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—</a:t>
            </a:r>
            <a:r>
              <a:rPr lang="zh-TW" altLang="en-US" sz="3200" u="sng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禁止攝影（鏡頭請遮蔽）</a:t>
            </a:r>
            <a:endParaRPr lang="en-US" altLang="zh-TW" sz="3200" u="sng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營區</a:t>
            </a:r>
            <a:r>
              <a:rPr lang="en-US" altLang="zh-TW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—</a:t>
            </a:r>
            <a:r>
              <a:rPr lang="zh-TW" altLang="en-US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禁止熱點分享。</a:t>
            </a:r>
            <a:endParaRPr lang="en-US" altLang="zh-TW" sz="3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（</a:t>
            </a:r>
            <a:r>
              <a:rPr lang="en-US" altLang="zh-TW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USB</a:t>
            </a:r>
            <a:r>
              <a:rPr lang="zh-TW" altLang="en-US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網路分享或存在電腦內）</a:t>
            </a:r>
            <a:endParaRPr lang="en-US" altLang="zh-TW" sz="3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營區</a:t>
            </a:r>
            <a:r>
              <a:rPr lang="en-US" altLang="zh-TW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—PPT</a:t>
            </a:r>
            <a:r>
              <a:rPr lang="zh-TW" altLang="en-US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一邊授課、錄旁白，再另轉檔上傳。            </a:t>
            </a:r>
            <a:endParaRPr lang="en-US" altLang="zh-TW" sz="3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營區</a:t>
            </a:r>
            <a:r>
              <a:rPr lang="en-US" altLang="zh-TW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—</a:t>
            </a:r>
            <a:r>
              <a:rPr lang="zh-TW" altLang="en-US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透過本校數位學習平台上傳，都有紀  </a:t>
            </a:r>
            <a:endParaRPr lang="en-US" altLang="zh-TW" sz="3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sz="32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 錄可以稽核，作為國防部督課使用。</a:t>
            </a:r>
            <a:endParaRPr lang="en-US" altLang="zh-TW" sz="3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6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16016" y="2924944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壹、主席致詞</a:t>
            </a:r>
            <a:endParaRPr lang="zh-TW" altLang="en-US" sz="4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691F9EA-DC58-4E2D-B5CF-32880E192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3528392" cy="354784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66819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03648" y="3013501"/>
            <a:ext cx="6606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三、點名表單操作介紹</a:t>
            </a:r>
          </a:p>
        </p:txBody>
      </p:sp>
    </p:spTree>
    <p:extLst>
      <p:ext uri="{BB962C8B-B14F-4D97-AF65-F5344CB8AC3E}">
        <p14:creationId xmlns:p14="http://schemas.microsoft.com/office/powerpoint/2010/main" val="3966460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5576" y="90872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三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/>
                <a:ea typeface="標楷體"/>
                <a:cs typeface="+mn-cs"/>
              </a:rPr>
              <a:t>、點名表單操作介紹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339752" y="2348880"/>
            <a:ext cx="5040560" cy="3099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1.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表單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標楷體"/>
                <a:cs typeface="Arial" pitchFamily="34" charset="0"/>
              </a:rPr>
              <a:t>測試連結 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標楷體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標楷體"/>
                <a:cs typeface="Arial" pitchFamily="34" charset="0"/>
              </a:rPr>
              <a:t>2.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標楷體"/>
                <a:cs typeface="Arial" pitchFamily="34" charset="0"/>
              </a:rPr>
              <a:t>表單欄位</a:t>
            </a:r>
            <a:r>
              <a:rPr lang="zh-TW" altLang="en-US" sz="4000" dirty="0">
                <a:latin typeface="Arial" pitchFamily="34" charset="0"/>
                <a:ea typeface="標楷體"/>
                <a:cs typeface="Arial" pitchFamily="34" charset="0"/>
              </a:rPr>
              <a:t>優化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標楷體"/>
              <a:cs typeface="Arial" pitchFamily="34" charset="0"/>
            </a:endParaRPr>
          </a:p>
          <a:p>
            <a:pPr>
              <a:lnSpc>
                <a:spcPts val="6000"/>
              </a:lnSpc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標楷體"/>
                <a:cs typeface="Arial" pitchFamily="34" charset="0"/>
              </a:rPr>
              <a:t>3.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標楷體"/>
                <a:cs typeface="Arial" pitchFamily="34" charset="0"/>
              </a:rPr>
              <a:t>表單欄位</a:t>
            </a:r>
            <a:r>
              <a:rPr lang="zh-TW" altLang="en-US" sz="4000" dirty="0">
                <a:latin typeface="Arial" pitchFamily="34" charset="0"/>
                <a:ea typeface="標楷體"/>
                <a:cs typeface="Arial" pitchFamily="34" charset="0"/>
              </a:rPr>
              <a:t>完善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標楷體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dirty="0">
                <a:latin typeface="Arial" pitchFamily="34" charset="0"/>
                <a:ea typeface="標楷體"/>
                <a:cs typeface="Arial" pitchFamily="34" charset="0"/>
              </a:rPr>
              <a:t>4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標楷體"/>
                <a:cs typeface="Arial" pitchFamily="34" charset="0"/>
              </a:rPr>
              <a:t>.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標楷體"/>
                <a:cs typeface="Arial" pitchFamily="34" charset="0"/>
              </a:rPr>
              <a:t>補課記錄註記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8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7502480" y="1787480"/>
            <a:ext cx="3283041" cy="328304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 rot="2700000">
            <a:off x="7680780" y="1965780"/>
            <a:ext cx="2926440" cy="292644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2700000">
            <a:off x="5571710" y="4878765"/>
            <a:ext cx="3082170" cy="308217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700000">
            <a:off x="5571710" y="-1102935"/>
            <a:ext cx="3082170" cy="3082170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95536" y="1412776"/>
            <a:ext cx="4567878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200" normalizeH="0" baseline="0" noProof="0" dirty="0" err="1">
                <a:ln>
                  <a:noFill/>
                </a:ln>
                <a:solidFill>
                  <a:srgbClr val="2B4A9D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Poppins Ultra-Bold"/>
                <a:sym typeface="Poppins Ultra-Bold"/>
              </a:rPr>
              <a:t>測試用連結</a:t>
            </a:r>
            <a:endParaRPr kumimoji="0" lang="en-US" sz="4000" b="1" i="0" u="none" strike="noStrike" kern="1200" cap="none" spc="200" normalizeH="0" baseline="0" noProof="0" dirty="0">
              <a:ln>
                <a:noFill/>
              </a:ln>
              <a:solidFill>
                <a:srgbClr val="2B4A9D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Poppins Ultra-Bold"/>
              <a:sym typeface="Poppins Ultra-Bold"/>
            </a:endParaRPr>
          </a:p>
        </p:txBody>
      </p:sp>
      <p:grpSp>
        <p:nvGrpSpPr>
          <p:cNvPr id="11" name="Group 11"/>
          <p:cNvGrpSpPr/>
          <p:nvPr/>
        </p:nvGrpSpPr>
        <p:grpSpPr>
          <a:xfrm rot="5400000">
            <a:off x="-655" y="857905"/>
            <a:ext cx="817982" cy="816673"/>
            <a:chOff x="0" y="0"/>
            <a:chExt cx="6350000" cy="63398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15" name="Freeform 12">
            <a:extLst>
              <a:ext uri="{FF2B5EF4-FFF2-40B4-BE49-F238E27FC236}">
                <a16:creationId xmlns:a16="http://schemas.microsoft.com/office/drawing/2014/main" id="{DE96DD67-E812-440D-A336-753817F2B12C}"/>
              </a:ext>
            </a:extLst>
          </p:cNvPr>
          <p:cNvSpPr/>
          <p:nvPr/>
        </p:nvSpPr>
        <p:spPr>
          <a:xfrm>
            <a:off x="1259632" y="2348880"/>
            <a:ext cx="2880320" cy="2736304"/>
          </a:xfrm>
          <a:custGeom>
            <a:avLst/>
            <a:gdLst/>
            <a:ahLst/>
            <a:cxnLst/>
            <a:rect l="l" t="t" r="r" b="b"/>
            <a:pathLst>
              <a:path w="4789325" h="4789325">
                <a:moveTo>
                  <a:pt x="0" y="0"/>
                </a:moveTo>
                <a:lnTo>
                  <a:pt x="4789325" y="0"/>
                </a:lnTo>
                <a:lnTo>
                  <a:pt x="4789325" y="4789324"/>
                </a:lnTo>
                <a:lnTo>
                  <a:pt x="0" y="478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09109F0C-C202-46F3-B79E-EF67D96AEA68}"/>
              </a:ext>
            </a:extLst>
          </p:cNvPr>
          <p:cNvSpPr txBox="1"/>
          <p:nvPr/>
        </p:nvSpPr>
        <p:spPr>
          <a:xfrm>
            <a:off x="0" y="5373216"/>
            <a:ext cx="6912768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 dirty="0">
                <a:solidFill>
                  <a:srgbClr val="2B4A9D"/>
                </a:solidFill>
                <a:latin typeface="Noto Sans T Chinese"/>
                <a:ea typeface="Noto Sans T Chinese"/>
                <a:cs typeface="Noto Sans T Chinese"/>
                <a:sym typeface="Noto Sans T Chinese"/>
                <a:hlinkClick r:id="rId3" tooltip="https://forms.gle/eE7mbkHfdDiWVbas8"/>
              </a:rPr>
              <a:t>https://forms.gle/Voii9JS17spRGKyF7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75656" y="2852936"/>
            <a:ext cx="6606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四、授課老師作業</a:t>
            </a:r>
          </a:p>
        </p:txBody>
      </p:sp>
    </p:spTree>
    <p:extLst>
      <p:ext uri="{BB962C8B-B14F-4D97-AF65-F5344CB8AC3E}">
        <p14:creationId xmlns:p14="http://schemas.microsoft.com/office/powerpoint/2010/main" val="3627226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02875"/>
            <a:ext cx="3168352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字方塊 3"/>
          <p:cNvSpPr txBox="1"/>
          <p:nvPr/>
        </p:nvSpPr>
        <p:spPr>
          <a:xfrm>
            <a:off x="1043000" y="76470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標楷體"/>
                <a:ea typeface="標楷體"/>
              </a:rPr>
              <a:t>1</a:t>
            </a:r>
            <a:r>
              <a:rPr lang="zh-TW" altLang="en-US" sz="4000" dirty="0">
                <a:latin typeface="標楷體"/>
                <a:ea typeface="標楷體"/>
              </a:rPr>
              <a:t>、遵守部隊門禁管制</a:t>
            </a:r>
            <a:endParaRPr lang="zh-TW" altLang="en-US" sz="4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572000" y="2080007"/>
            <a:ext cx="4248472" cy="3446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TW" sz="4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en-US" altLang="zh-TW" sz="36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1).</a:t>
            </a:r>
            <a:r>
              <a:rPr lang="zh-TW" altLang="en-US" sz="36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依衛哨兵指引  </a:t>
            </a:r>
            <a:endParaRPr lang="en-US" altLang="zh-TW" sz="36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4400"/>
              </a:lnSpc>
            </a:pPr>
            <a:r>
              <a:rPr lang="en-US" altLang="zh-TW" sz="36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(2).</a:t>
            </a:r>
            <a:r>
              <a:rPr lang="zh-TW" altLang="en-US" sz="36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查驗個人證件</a:t>
            </a:r>
            <a:endParaRPr lang="en-US" altLang="zh-TW" sz="36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4400"/>
              </a:lnSpc>
            </a:pPr>
            <a:r>
              <a:rPr lang="en-US" altLang="zh-TW" sz="36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(3).</a:t>
            </a:r>
            <a:r>
              <a:rPr lang="zh-TW" altLang="en-US" sz="36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車輛放行檢查</a:t>
            </a:r>
            <a:endParaRPr lang="en-US" altLang="zh-TW" sz="36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lnSpc>
                <a:spcPts val="4400"/>
              </a:lnSpc>
            </a:pP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前置物箱、前後座車窗及後行李箱</a:t>
            </a: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4400"/>
              </a:lnSpc>
            </a:pPr>
            <a:r>
              <a:rPr lang="en-US" altLang="zh-TW" sz="36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(4).</a:t>
            </a:r>
            <a:r>
              <a:rPr lang="zh-TW" altLang="en-US" sz="36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依引導進入營</a:t>
            </a:r>
            <a:endParaRPr lang="en-US" altLang="zh-TW" sz="36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4400"/>
              </a:lnSpc>
            </a:pPr>
            <a:r>
              <a:rPr lang="en-US" altLang="zh-TW" sz="36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(5).</a:t>
            </a:r>
            <a:r>
              <a:rPr lang="zh-TW" altLang="en-US" sz="36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不私自閒逛</a:t>
            </a:r>
          </a:p>
        </p:txBody>
      </p:sp>
    </p:spTree>
    <p:extLst>
      <p:ext uri="{BB962C8B-B14F-4D97-AF65-F5344CB8AC3E}">
        <p14:creationId xmlns:p14="http://schemas.microsoft.com/office/powerpoint/2010/main" val="1127159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395536" y="1700808"/>
            <a:ext cx="3787419" cy="3816424"/>
            <a:chOff x="638334" y="1628800"/>
            <a:chExt cx="3787419" cy="381642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060848"/>
              <a:ext cx="2736304" cy="30243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4" name="直線接點 3"/>
            <p:cNvCxnSpPr/>
            <p:nvPr/>
          </p:nvCxnSpPr>
          <p:spPr>
            <a:xfrm>
              <a:off x="638334" y="1628800"/>
              <a:ext cx="3787419" cy="381642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/>
            <p:nvPr/>
          </p:nvCxnSpPr>
          <p:spPr>
            <a:xfrm flipV="1">
              <a:off x="683568" y="1700808"/>
              <a:ext cx="3672408" cy="367240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4283968" y="236775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國軍嚴禁於營內使用民用通信資訊器材支照相、攝</a:t>
            </a:r>
            <a:r>
              <a:rPr lang="en-US" altLang="zh-TW" sz="40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</a:t>
            </a:r>
            <a:r>
              <a:rPr lang="en-US" altLang="zh-TW" sz="40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259632" y="69393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2</a:t>
            </a:r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、部隊資訊管制介紹。</a:t>
            </a:r>
            <a:endParaRPr lang="zh-TW" altLang="en-US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41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15616" y="83671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3</a:t>
            </a:r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、營區授課方式說明。</a:t>
            </a:r>
            <a:endParaRPr lang="zh-TW" altLang="en-US" sz="4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211960" y="2492896"/>
            <a:ext cx="4680520" cy="2594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TW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.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落實點名機制。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5000"/>
              </a:lnSpc>
            </a:pP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以實體上課為主。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5000"/>
              </a:lnSpc>
            </a:pP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缺課要有補課紀錄。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5000"/>
              </a:lnSpc>
            </a:pP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出勤情況列入考評。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12233" b="9126"/>
          <a:stretch/>
        </p:blipFill>
        <p:spPr>
          <a:xfrm>
            <a:off x="467544" y="2060848"/>
            <a:ext cx="3384376" cy="3652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8619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03648" y="2852936"/>
            <a:ext cx="6606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五、班級導師作業介紹</a:t>
            </a:r>
          </a:p>
        </p:txBody>
      </p:sp>
    </p:spTree>
    <p:extLst>
      <p:ext uri="{BB962C8B-B14F-4D97-AF65-F5344CB8AC3E}">
        <p14:creationId xmlns:p14="http://schemas.microsoft.com/office/powerpoint/2010/main" val="2671975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231740" y="620688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班級導師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051720" y="2348880"/>
            <a:ext cx="5760640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一、定期召開導師會議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標楷體"/>
                <a:ea typeface="標楷體"/>
              </a:rPr>
              <a:t>。</a:t>
            </a:r>
            <a:endParaRPr lang="en-US" altLang="zh-TW" sz="3600" dirty="0">
              <a:solidFill>
                <a:schemeClr val="tx1">
                  <a:lumMod val="50000"/>
                </a:schemeClr>
              </a:solidFill>
              <a:latin typeface="標楷體"/>
              <a:ea typeface="標楷體"/>
            </a:endParaRPr>
          </a:p>
          <a:p>
            <a:pPr>
              <a:lnSpc>
                <a:spcPts val="5000"/>
              </a:lnSpc>
            </a:pP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標楷體"/>
                <a:ea typeface="標楷體"/>
              </a:rPr>
              <a:t>二、建立同學晤談管道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dirty="0">
              <a:solidFill>
                <a:schemeClr val="tx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標楷體"/>
                <a:ea typeface="標楷體"/>
              </a:rPr>
              <a:t>、學習諮詢防止流失。</a:t>
            </a:r>
            <a:endParaRPr lang="en-US" altLang="zh-TW" sz="3600" dirty="0">
              <a:solidFill>
                <a:schemeClr val="tx1">
                  <a:lumMod val="50000"/>
                </a:schemeClr>
              </a:solidFill>
              <a:latin typeface="標楷體"/>
              <a:ea typeface="標楷體"/>
            </a:endParaRPr>
          </a:p>
          <a:p>
            <a:pPr>
              <a:lnSpc>
                <a:spcPts val="5000"/>
              </a:lnSpc>
            </a:pP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標楷體"/>
                <a:ea typeface="標楷體"/>
              </a:rPr>
              <a:t>四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標楷體"/>
                <a:ea typeface="標楷體"/>
              </a:rPr>
              <a:t>期末同學獎懲建議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dirty="0">
              <a:solidFill>
                <a:schemeClr val="tx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zh-TW" altLang="en-US" sz="3600" dirty="0">
                <a:solidFill>
                  <a:schemeClr val="tx1">
                    <a:lumMod val="50000"/>
                  </a:schemeClr>
                </a:solidFill>
                <a:latin typeface="標楷體"/>
                <a:ea typeface="標楷體"/>
              </a:rPr>
              <a:t>、推薦績優同學評比。</a:t>
            </a:r>
            <a:endParaRPr lang="zh-TW" altLang="en-US" sz="3600" dirty="0">
              <a:solidFill>
                <a:schemeClr val="tx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2060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67744" y="2852936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伍、檢討與建議</a:t>
            </a:r>
            <a:endParaRPr lang="zh-TW" altLang="en-US" sz="4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2924944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貳、人員介紹</a:t>
            </a:r>
            <a:endParaRPr lang="zh-TW" altLang="en-US" sz="4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E200938-97B3-4630-8044-B647245CB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877985" cy="379301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91470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E63F89F-7941-4E3E-8365-A938FFD761AE}"/>
              </a:ext>
            </a:extLst>
          </p:cNvPr>
          <p:cNvSpPr/>
          <p:nvPr/>
        </p:nvSpPr>
        <p:spPr>
          <a:xfrm>
            <a:off x="2336548" y="476672"/>
            <a:ext cx="44709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113</a:t>
            </a:r>
            <a:r>
              <a:rPr lang="zh-TW" altLang="en-US" sz="44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學期作業檢討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689B5F-3D9D-4F9E-BE3A-5E3A7F160332}"/>
              </a:ext>
            </a:extLst>
          </p:cNvPr>
          <p:cNvSpPr/>
          <p:nvPr/>
        </p:nvSpPr>
        <p:spPr>
          <a:xfrm>
            <a:off x="993273" y="2996952"/>
            <a:ext cx="7488832" cy="2306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授課老師私自調整授課時間及地點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，肇生教學點單位承辦人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或國防部等督課單位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無法查察上課實況，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違反國防部規定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3160578-096F-41E5-8468-6C468BEFCD29}"/>
              </a:ext>
            </a:extLst>
          </p:cNvPr>
          <p:cNvSpPr/>
          <p:nvPr/>
        </p:nvSpPr>
        <p:spPr>
          <a:xfrm>
            <a:off x="827584" y="1700808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營區教學點承辦人反映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endParaRPr lang="zh-TW" altLang="en-US" sz="3200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8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5CA087-3C8A-4C4C-8E00-F2DA22D7894B}"/>
              </a:ext>
            </a:extLst>
          </p:cNvPr>
          <p:cNvSpPr/>
          <p:nvPr/>
        </p:nvSpPr>
        <p:spPr>
          <a:xfrm>
            <a:off x="2336548" y="260648"/>
            <a:ext cx="44709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113</a:t>
            </a:r>
            <a:r>
              <a:rPr lang="zh-TW" altLang="en-US" sz="44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學期作業檢討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F1EA1-5011-487C-A3C3-5FA34EBF700D}"/>
              </a:ext>
            </a:extLst>
          </p:cNvPr>
          <p:cNvSpPr/>
          <p:nvPr/>
        </p:nvSpPr>
        <p:spPr>
          <a:xfrm>
            <a:off x="539552" y="1174037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營區同學陳情學校、教育部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320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7377C5C-54C1-4579-AFBD-089E4FC6200B}"/>
              </a:ext>
            </a:extLst>
          </p:cNvPr>
          <p:cNvSpPr/>
          <p:nvPr/>
        </p:nvSpPr>
        <p:spPr>
          <a:xfrm>
            <a:off x="827584" y="1758812"/>
            <a:ext cx="7488832" cy="4233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個人志願調職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非本校教學點授課範圍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5500"/>
              </a:lnSpc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申請「遠距教學」，</a:t>
            </a:r>
            <a:r>
              <a:rPr lang="zh-TW" altLang="en-US" sz="3200" u="sng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違反國防部以「實</a:t>
            </a:r>
            <a:endParaRPr lang="en-US" altLang="zh-TW" sz="3200" u="sng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55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  <a:r>
              <a:rPr lang="zh-TW" altLang="en-US" sz="3200" u="sng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體上課」為主之規定。</a:t>
            </a:r>
            <a:endParaRPr lang="en-US" altLang="zh-TW" sz="3200" u="sng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5500"/>
              </a:lnSpc>
            </a:pP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對本校</a:t>
            </a:r>
            <a:r>
              <a:rPr lang="zh-TW" altLang="en-US" sz="3200" u="sng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核發「勵學獎助學金」相關規定</a:t>
            </a:r>
            <a:endParaRPr lang="en-US" altLang="zh-TW" sz="3200" u="sng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5500"/>
              </a:lnSpc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與作業流程，</a:t>
            </a:r>
            <a:r>
              <a:rPr lang="zh-TW" altLang="en-US" sz="3200" u="sng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不甚了解，造成誤解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lnSpc>
                <a:spcPts val="5500"/>
              </a:lnSpc>
            </a:pP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相關規定已刊載各班級群組內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716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5CA087-3C8A-4C4C-8E00-F2DA22D7894B}"/>
              </a:ext>
            </a:extLst>
          </p:cNvPr>
          <p:cNvSpPr/>
          <p:nvPr/>
        </p:nvSpPr>
        <p:spPr>
          <a:xfrm>
            <a:off x="2336548" y="260648"/>
            <a:ext cx="44709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113</a:t>
            </a:r>
            <a:r>
              <a:rPr lang="zh-TW" altLang="en-US" sz="44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學期缺失檢討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F1EA1-5011-487C-A3C3-5FA34EBF700D}"/>
              </a:ext>
            </a:extLst>
          </p:cNvPr>
          <p:cNvSpPr/>
          <p:nvPr/>
        </p:nvSpPr>
        <p:spPr>
          <a:xfrm>
            <a:off x="539552" y="1325089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國防部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、司令部及指揮部政策要求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320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7377C5C-54C1-4579-AFBD-089E4FC6200B}"/>
              </a:ext>
            </a:extLst>
          </p:cNvPr>
          <p:cNvSpPr/>
          <p:nvPr/>
        </p:nvSpPr>
        <p:spPr>
          <a:xfrm>
            <a:off x="552846" y="2212478"/>
            <a:ext cx="8352928" cy="3540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國防部要求營區專班同學，遇戰演訓勤務，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無法到課同學，課後需有課程補課紀錄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； 現因點名及補課紀錄未臻詳實，以致徒增彙整作業困擾，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請授課老師落實點名</a:t>
            </a:r>
            <a:r>
              <a:rPr lang="en-US" altLang="zh-TW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補課</a:t>
            </a:r>
            <a:r>
              <a:rPr lang="en-US" altLang="zh-TW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紀錄，請班級導師掌握學生出勤紀錄。</a:t>
            </a:r>
          </a:p>
        </p:txBody>
      </p:sp>
    </p:spTree>
    <p:extLst>
      <p:ext uri="{BB962C8B-B14F-4D97-AF65-F5344CB8AC3E}">
        <p14:creationId xmlns:p14="http://schemas.microsoft.com/office/powerpoint/2010/main" val="2637350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5CA087-3C8A-4C4C-8E00-F2DA22D7894B}"/>
              </a:ext>
            </a:extLst>
          </p:cNvPr>
          <p:cNvSpPr/>
          <p:nvPr/>
        </p:nvSpPr>
        <p:spPr>
          <a:xfrm>
            <a:off x="2336548" y="260648"/>
            <a:ext cx="44709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113</a:t>
            </a:r>
            <a:r>
              <a:rPr lang="zh-TW" altLang="en-US" sz="44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學期缺失檢討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F1EA1-5011-487C-A3C3-5FA34EBF700D}"/>
              </a:ext>
            </a:extLst>
          </p:cNvPr>
          <p:cNvSpPr/>
          <p:nvPr/>
        </p:nvSpPr>
        <p:spPr>
          <a:xfrm>
            <a:off x="566203" y="1325089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選擇國防部或行政院學費補助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320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7377C5C-54C1-4579-AFBD-089E4FC6200B}"/>
              </a:ext>
            </a:extLst>
          </p:cNvPr>
          <p:cNvSpPr/>
          <p:nvPr/>
        </p:nvSpPr>
        <p:spPr>
          <a:xfrm>
            <a:off x="551208" y="2204864"/>
            <a:ext cx="8352928" cy="3876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為利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學士</a:t>
            </a:r>
            <a:r>
              <a:rPr lang="en-US" altLang="zh-TW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二、四技</a:t>
            </a:r>
            <a:r>
              <a:rPr lang="en-US" altLang="zh-TW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同學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繳費時，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可以擇選「國防部」、「行政院」</a:t>
            </a:r>
            <a:r>
              <a:rPr lang="en-US" altLang="zh-TW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項，學費補助選項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，俟同學選定選項，始可通告財務處調製繳費單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請班級導師於每學期末，調查所屬班級同學選項後，送國軍人才培育中心彙整，送財務處</a:t>
            </a:r>
            <a:endParaRPr lang="en-US" altLang="zh-TW" sz="32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5000"/>
              </a:lnSpc>
            </a:pP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調印學期繳費單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lang="zh-TW" altLang="en-US" sz="2800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86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5CA087-3C8A-4C4C-8E00-F2DA22D7894B}"/>
              </a:ext>
            </a:extLst>
          </p:cNvPr>
          <p:cNvSpPr/>
          <p:nvPr/>
        </p:nvSpPr>
        <p:spPr>
          <a:xfrm>
            <a:off x="2336548" y="260648"/>
            <a:ext cx="44709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113</a:t>
            </a:r>
            <a:r>
              <a:rPr lang="zh-TW" altLang="en-US" sz="44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學期作業檢討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F1EA1-5011-487C-A3C3-5FA34EBF700D}"/>
              </a:ext>
            </a:extLst>
          </p:cNvPr>
          <p:cNvSpPr/>
          <p:nvPr/>
        </p:nvSpPr>
        <p:spPr>
          <a:xfrm>
            <a:off x="551208" y="119675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5.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申請國防部學費補助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表冊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320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7377C5C-54C1-4579-AFBD-089E4FC6200B}"/>
              </a:ext>
            </a:extLst>
          </p:cNvPr>
          <p:cNvSpPr/>
          <p:nvPr/>
        </p:nvSpPr>
        <p:spPr>
          <a:xfrm>
            <a:off x="467544" y="1948190"/>
            <a:ext cx="8352928" cy="3877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營區專班同學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申領國防部學費補助</a:t>
            </a:r>
            <a:r>
              <a:rPr lang="en-US" altLang="zh-TW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(2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萬元</a:t>
            </a:r>
            <a:r>
              <a:rPr lang="en-US" altLang="zh-TW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，須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檢附當學期「繳費證明單」</a:t>
            </a:r>
            <a:r>
              <a:rPr lang="en-US" altLang="zh-TW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財務處印製</a:t>
            </a:r>
            <a:r>
              <a:rPr lang="en-US" altLang="zh-TW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及「成績單」</a:t>
            </a:r>
            <a:r>
              <a:rPr lang="en-US" altLang="zh-TW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進修教務組印製</a:t>
            </a:r>
            <a:r>
              <a:rPr lang="en-US" altLang="zh-TW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，送學生服務單位人事部門彙整轉報國防部，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侷限作業時限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，請各班級導師於學期未，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洽國軍人才培育中心領取後，轉交所屬班級同學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549163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5CA087-3C8A-4C4C-8E00-F2DA22D7894B}"/>
              </a:ext>
            </a:extLst>
          </p:cNvPr>
          <p:cNvSpPr/>
          <p:nvPr/>
        </p:nvSpPr>
        <p:spPr>
          <a:xfrm>
            <a:off x="2408556" y="260648"/>
            <a:ext cx="44709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113</a:t>
            </a:r>
            <a:r>
              <a:rPr lang="zh-TW" altLang="en-US" sz="44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學期作業檢討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F1EA1-5011-487C-A3C3-5FA34EBF700D}"/>
              </a:ext>
            </a:extLst>
          </p:cNvPr>
          <p:cNvSpPr/>
          <p:nvPr/>
        </p:nvSpPr>
        <p:spPr>
          <a:xfrm>
            <a:off x="551208" y="119675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6.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學校請假規定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320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7377C5C-54C1-4579-AFBD-089E4FC6200B}"/>
              </a:ext>
            </a:extLst>
          </p:cNvPr>
          <p:cNvSpPr/>
          <p:nvPr/>
        </p:nvSpPr>
        <p:spPr>
          <a:xfrm>
            <a:off x="467544" y="1948190"/>
            <a:ext cx="8352928" cy="3236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營區專班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同學遇戰演訓時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，無法到課均依規定向所屬國軍服務所屬單位完成請假程序，近期發現有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未依規定完成學校請假程序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，請</a:t>
            </a:r>
            <a:r>
              <a:rPr lang="zh-TW" altLang="en-US" sz="3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班級導師確實宣導所屬班級同學，完成學校請假程序，以供學生評鑑使用。</a:t>
            </a:r>
          </a:p>
        </p:txBody>
      </p:sp>
    </p:spTree>
    <p:extLst>
      <p:ext uri="{BB962C8B-B14F-4D97-AF65-F5344CB8AC3E}">
        <p14:creationId xmlns:p14="http://schemas.microsoft.com/office/powerpoint/2010/main" val="21504973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2852936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壹、主席結論</a:t>
            </a:r>
            <a:endParaRPr lang="zh-TW" altLang="en-US" sz="4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005CA70-B79A-444D-AA56-4F0CE465E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65" y="1571913"/>
            <a:ext cx="3960440" cy="371417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52159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93704" y="3013501"/>
            <a:ext cx="4775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陸、散    會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B12476B-29B7-43EE-B13F-9244C1DD0A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528392" cy="367240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452069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35696" y="197402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繁黑體 Std B" pitchFamily="34" charset="-120"/>
                <a:ea typeface="Adobe 繁黑體 Std B" pitchFamily="34" charset="-120"/>
                <a:cs typeface="+mn-cs"/>
              </a:rPr>
              <a:t>聯繫管道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836712"/>
            <a:ext cx="3168352" cy="299581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691680" y="4149080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終身教育處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主           任 李鍾珩    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03-6217822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助理管理師 林欣怡    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03-6217723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書           記 袁仕昌    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03-6217724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助理管理師 黃偕倫    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03-6217723</a:t>
            </a:r>
          </a:p>
        </p:txBody>
      </p:sp>
    </p:spTree>
    <p:extLst>
      <p:ext uri="{BB962C8B-B14F-4D97-AF65-F5344CB8AC3E}">
        <p14:creationId xmlns:p14="http://schemas.microsoft.com/office/powerpoint/2010/main" val="33979340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grpSp>
        <p:nvGrpSpPr>
          <p:cNvPr id="123" name="群組 122"/>
          <p:cNvGrpSpPr/>
          <p:nvPr/>
        </p:nvGrpSpPr>
        <p:grpSpPr>
          <a:xfrm>
            <a:off x="4179245" y="661697"/>
            <a:ext cx="864096" cy="826248"/>
            <a:chOff x="715099" y="1195737"/>
            <a:chExt cx="864096" cy="826248"/>
          </a:xfrm>
        </p:grpSpPr>
        <p:sp>
          <p:nvSpPr>
            <p:cNvPr id="118" name="橢圓 117"/>
            <p:cNvSpPr/>
            <p:nvPr/>
          </p:nvSpPr>
          <p:spPr>
            <a:xfrm>
              <a:off x="715099" y="1195737"/>
              <a:ext cx="864096" cy="826248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21" name="圖片 12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083" y="1237202"/>
              <a:ext cx="444953" cy="558370"/>
            </a:xfrm>
            <a:prstGeom prst="rect">
              <a:avLst/>
            </a:prstGeom>
          </p:spPr>
        </p:pic>
        <p:sp>
          <p:nvSpPr>
            <p:cNvPr id="122" name="文字方塊 121"/>
            <p:cNvSpPr txBox="1"/>
            <p:nvPr/>
          </p:nvSpPr>
          <p:spPr>
            <a:xfrm>
              <a:off x="833373" y="1764623"/>
              <a:ext cx="6517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7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陸軍六軍團</a:t>
              </a:r>
              <a:endParaRPr lang="en-US" altLang="zh-TW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6" name="群組 165"/>
          <p:cNvGrpSpPr/>
          <p:nvPr/>
        </p:nvGrpSpPr>
        <p:grpSpPr>
          <a:xfrm>
            <a:off x="1583089" y="666736"/>
            <a:ext cx="6080655" cy="5748173"/>
            <a:chOff x="1659697" y="849179"/>
            <a:chExt cx="5878850" cy="5649762"/>
          </a:xfrm>
        </p:grpSpPr>
        <p:sp>
          <p:nvSpPr>
            <p:cNvPr id="7" name="橢圓 6"/>
            <p:cNvSpPr/>
            <p:nvPr/>
          </p:nvSpPr>
          <p:spPr>
            <a:xfrm>
              <a:off x="2123728" y="1124744"/>
              <a:ext cx="5040560" cy="49685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48" name="群組 147"/>
            <p:cNvGrpSpPr/>
            <p:nvPr/>
          </p:nvGrpSpPr>
          <p:grpSpPr>
            <a:xfrm>
              <a:off x="3132718" y="5518356"/>
              <a:ext cx="864096" cy="826248"/>
              <a:chOff x="7561361" y="5109055"/>
              <a:chExt cx="864096" cy="826248"/>
            </a:xfrm>
          </p:grpSpPr>
          <p:sp>
            <p:nvSpPr>
              <p:cNvPr id="146" name="橢圓 145"/>
              <p:cNvSpPr/>
              <p:nvPr/>
            </p:nvSpPr>
            <p:spPr>
              <a:xfrm>
                <a:off x="7561361" y="5109055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80" name="圖片 79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3FFFF"/>
                  </a:clrFrom>
                  <a:clrTo>
                    <a:srgbClr val="F3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hotocopy/>
                        </a14:imgEffect>
                        <a14:imgEffect>
                          <a14:colorTemperature colorTemp="53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3063" y="5192067"/>
                <a:ext cx="579108" cy="479472"/>
              </a:xfrm>
              <a:prstGeom prst="rect">
                <a:avLst/>
              </a:prstGeom>
            </p:spPr>
          </p:pic>
          <p:sp>
            <p:nvSpPr>
              <p:cNvPr id="82" name="文字方塊 81"/>
              <p:cNvSpPr txBox="1"/>
              <p:nvPr/>
            </p:nvSpPr>
            <p:spPr>
              <a:xfrm>
                <a:off x="7661045" y="5671790"/>
                <a:ext cx="724629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新竹後備指揮部</a:t>
                </a:r>
                <a:endParaRPr lang="zh-TW" altLang="en-US" sz="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" name="群組 91"/>
            <p:cNvGrpSpPr/>
            <p:nvPr/>
          </p:nvGrpSpPr>
          <p:grpSpPr>
            <a:xfrm>
              <a:off x="2287649" y="4948919"/>
              <a:ext cx="869781" cy="772239"/>
              <a:chOff x="6681986" y="5459589"/>
              <a:chExt cx="844446" cy="826248"/>
            </a:xfrm>
          </p:grpSpPr>
          <p:sp>
            <p:nvSpPr>
              <p:cNvPr id="93" name="橢圓 92"/>
              <p:cNvSpPr/>
              <p:nvPr/>
            </p:nvSpPr>
            <p:spPr>
              <a:xfrm>
                <a:off x="6681986" y="5459589"/>
                <a:ext cx="84444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94" name="圖片 93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2271" y="5530721"/>
                <a:ext cx="480030" cy="552283"/>
              </a:xfrm>
              <a:prstGeom prst="rect">
                <a:avLst/>
              </a:prstGeom>
            </p:spPr>
          </p:pic>
          <p:pic>
            <p:nvPicPr>
              <p:cNvPr id="95" name="圖片 9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37350" y="6043247"/>
                <a:ext cx="749873" cy="213378"/>
              </a:xfrm>
              <a:prstGeom prst="rect">
                <a:avLst/>
              </a:prstGeom>
            </p:spPr>
          </p:pic>
        </p:grpSp>
        <p:grpSp>
          <p:nvGrpSpPr>
            <p:cNvPr id="100" name="群組 99"/>
            <p:cNvGrpSpPr/>
            <p:nvPr/>
          </p:nvGrpSpPr>
          <p:grpSpPr>
            <a:xfrm>
              <a:off x="1825546" y="4109164"/>
              <a:ext cx="864096" cy="826248"/>
              <a:chOff x="4875208" y="3793675"/>
              <a:chExt cx="864096" cy="826248"/>
            </a:xfrm>
          </p:grpSpPr>
          <p:sp>
            <p:nvSpPr>
              <p:cNvPr id="101" name="橢圓 100"/>
              <p:cNvSpPr/>
              <p:nvPr/>
            </p:nvSpPr>
            <p:spPr>
              <a:xfrm>
                <a:off x="4875208" y="3793675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102" name="圖片 101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9066" y="3840682"/>
                <a:ext cx="496380" cy="463811"/>
              </a:xfrm>
              <a:prstGeom prst="rect">
                <a:avLst/>
              </a:prstGeom>
            </p:spPr>
          </p:pic>
          <p:sp>
            <p:nvSpPr>
              <p:cNvPr id="103" name="文字方塊 102"/>
              <p:cNvSpPr txBox="1"/>
              <p:nvPr/>
            </p:nvSpPr>
            <p:spPr>
              <a:xfrm>
                <a:off x="4947691" y="4304494"/>
                <a:ext cx="789370" cy="201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陸裝甲</a:t>
                </a:r>
                <a:r>
                  <a:rPr lang="en-US" altLang="zh-TW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584</a:t>
                </a:r>
                <a:r>
                  <a:rPr lang="zh-TW" altLang="en-US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旅</a:t>
                </a:r>
              </a:p>
            </p:txBody>
          </p:sp>
        </p:grpSp>
        <p:grpSp>
          <p:nvGrpSpPr>
            <p:cNvPr id="104" name="群組 103"/>
            <p:cNvGrpSpPr/>
            <p:nvPr/>
          </p:nvGrpSpPr>
          <p:grpSpPr>
            <a:xfrm>
              <a:off x="1659697" y="3147640"/>
              <a:ext cx="864096" cy="826248"/>
              <a:chOff x="5540888" y="3482389"/>
              <a:chExt cx="864096" cy="826248"/>
            </a:xfrm>
          </p:grpSpPr>
          <p:sp>
            <p:nvSpPr>
              <p:cNvPr id="105" name="橢圓 104"/>
              <p:cNvSpPr/>
              <p:nvPr/>
            </p:nvSpPr>
            <p:spPr>
              <a:xfrm>
                <a:off x="5540888" y="3482389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106" name="圖片 10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2841" y="3517567"/>
                <a:ext cx="560189" cy="448347"/>
              </a:xfrm>
              <a:prstGeom prst="rect">
                <a:avLst/>
              </a:prstGeom>
            </p:spPr>
          </p:pic>
          <p:sp>
            <p:nvSpPr>
              <p:cNvPr id="107" name="文字方塊 106"/>
              <p:cNvSpPr txBox="1"/>
              <p:nvPr/>
            </p:nvSpPr>
            <p:spPr>
              <a:xfrm>
                <a:off x="5578250" y="4005242"/>
                <a:ext cx="789370" cy="201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陸裝甲</a:t>
                </a:r>
                <a:r>
                  <a:rPr lang="en-US" altLang="zh-TW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542</a:t>
                </a:r>
                <a:r>
                  <a:rPr lang="zh-TW" altLang="en-US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旅</a:t>
                </a:r>
              </a:p>
            </p:txBody>
          </p:sp>
        </p:grpSp>
        <p:grpSp>
          <p:nvGrpSpPr>
            <p:cNvPr id="110" name="群組 109"/>
            <p:cNvGrpSpPr/>
            <p:nvPr/>
          </p:nvGrpSpPr>
          <p:grpSpPr>
            <a:xfrm>
              <a:off x="1811650" y="2198413"/>
              <a:ext cx="864096" cy="826248"/>
              <a:chOff x="678402" y="2182056"/>
              <a:chExt cx="864096" cy="826248"/>
            </a:xfrm>
          </p:grpSpPr>
          <p:sp>
            <p:nvSpPr>
              <p:cNvPr id="108" name="橢圓 107"/>
              <p:cNvSpPr/>
              <p:nvPr/>
            </p:nvSpPr>
            <p:spPr>
              <a:xfrm>
                <a:off x="678402" y="2182056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759060" y="2732458"/>
                <a:ext cx="6882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陸機步</a:t>
                </a:r>
                <a:r>
                  <a:rPr lang="en-US" altLang="zh-TW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269</a:t>
                </a:r>
                <a:r>
                  <a:rPr lang="zh-TW" altLang="en-US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旅</a:t>
                </a:r>
              </a:p>
            </p:txBody>
          </p:sp>
          <p:pic>
            <p:nvPicPr>
              <p:cNvPr id="109" name="圖片 108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CFEF3"/>
                  </a:clrFrom>
                  <a:clrTo>
                    <a:srgbClr val="FCFEF3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654" y="2280287"/>
                <a:ext cx="399475" cy="452167"/>
              </a:xfrm>
              <a:prstGeom prst="rect">
                <a:avLst/>
              </a:prstGeom>
            </p:spPr>
          </p:pic>
        </p:grpSp>
        <p:grpSp>
          <p:nvGrpSpPr>
            <p:cNvPr id="113" name="群組 112"/>
            <p:cNvGrpSpPr/>
            <p:nvPr/>
          </p:nvGrpSpPr>
          <p:grpSpPr>
            <a:xfrm>
              <a:off x="2331902" y="1355572"/>
              <a:ext cx="864096" cy="826248"/>
              <a:chOff x="737008" y="1819557"/>
              <a:chExt cx="864096" cy="826248"/>
            </a:xfrm>
          </p:grpSpPr>
          <p:sp>
            <p:nvSpPr>
              <p:cNvPr id="111" name="橢圓 110"/>
              <p:cNvSpPr/>
              <p:nvPr/>
            </p:nvSpPr>
            <p:spPr>
              <a:xfrm>
                <a:off x="737008" y="1819557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27" name="圖片 26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BF9FC"/>
                  </a:clrFrom>
                  <a:clrTo>
                    <a:srgbClr val="FBF9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906" y="1851202"/>
                <a:ext cx="539946" cy="506753"/>
              </a:xfrm>
              <a:prstGeom prst="rect">
                <a:avLst/>
              </a:prstGeom>
            </p:spPr>
          </p:pic>
          <p:sp>
            <p:nvSpPr>
              <p:cNvPr id="112" name="文字方塊 111"/>
              <p:cNvSpPr txBox="1"/>
              <p:nvPr/>
            </p:nvSpPr>
            <p:spPr>
              <a:xfrm>
                <a:off x="779077" y="2378777"/>
                <a:ext cx="772376" cy="18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600" dirty="0">
                    <a:solidFill>
                      <a:srgbClr val="FF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陸第</a:t>
                </a:r>
                <a:r>
                  <a:rPr lang="en-US" altLang="zh-TW" sz="600" dirty="0">
                    <a:solidFill>
                      <a:srgbClr val="FF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21</a:t>
                </a:r>
                <a:r>
                  <a:rPr lang="zh-TW" altLang="en-US" sz="600" dirty="0">
                    <a:solidFill>
                      <a:srgbClr val="FF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砲指部</a:t>
                </a:r>
              </a:p>
            </p:txBody>
          </p:sp>
        </p:grpSp>
        <p:grpSp>
          <p:nvGrpSpPr>
            <p:cNvPr id="117" name="群組 116"/>
            <p:cNvGrpSpPr/>
            <p:nvPr/>
          </p:nvGrpSpPr>
          <p:grpSpPr>
            <a:xfrm>
              <a:off x="3235360" y="876198"/>
              <a:ext cx="864096" cy="826248"/>
              <a:chOff x="651898" y="1819557"/>
              <a:chExt cx="864096" cy="826248"/>
            </a:xfrm>
          </p:grpSpPr>
          <p:sp>
            <p:nvSpPr>
              <p:cNvPr id="114" name="橢圓 113"/>
              <p:cNvSpPr/>
              <p:nvPr/>
            </p:nvSpPr>
            <p:spPr>
              <a:xfrm>
                <a:off x="651898" y="1819557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115" name="圖片 114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0898" y="1872516"/>
                <a:ext cx="456017" cy="406443"/>
              </a:xfrm>
              <a:prstGeom prst="rect">
                <a:avLst/>
              </a:prstGeom>
            </p:spPr>
          </p:pic>
          <p:sp>
            <p:nvSpPr>
              <p:cNvPr id="116" name="文字方塊 115"/>
              <p:cNvSpPr txBox="1"/>
              <p:nvPr/>
            </p:nvSpPr>
            <p:spPr>
              <a:xfrm>
                <a:off x="788465" y="2317224"/>
                <a:ext cx="65179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陸軍裝訓部</a:t>
                </a:r>
                <a:endParaRPr lang="en-US" altLang="zh-TW" sz="7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7" name="群組 126"/>
            <p:cNvGrpSpPr/>
            <p:nvPr/>
          </p:nvGrpSpPr>
          <p:grpSpPr>
            <a:xfrm>
              <a:off x="5131978" y="849179"/>
              <a:ext cx="835840" cy="826248"/>
              <a:chOff x="699487" y="774815"/>
              <a:chExt cx="864096" cy="826248"/>
            </a:xfrm>
          </p:grpSpPr>
          <p:sp>
            <p:nvSpPr>
              <p:cNvPr id="124" name="橢圓 123"/>
              <p:cNvSpPr/>
              <p:nvPr/>
            </p:nvSpPr>
            <p:spPr>
              <a:xfrm>
                <a:off x="699487" y="774815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125" name="圖片 124"/>
              <p:cNvPicPr>
                <a:picLocks noChangeAspect="1"/>
              </p:cNvPicPr>
              <p:nvPr/>
            </p:nvPicPr>
            <p:blipFill>
              <a:blip r:embed="rId1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3072" y="829465"/>
                <a:ext cx="416925" cy="459857"/>
              </a:xfrm>
              <a:prstGeom prst="rect">
                <a:avLst/>
              </a:prstGeom>
            </p:spPr>
          </p:pic>
          <p:sp>
            <p:nvSpPr>
              <p:cNvPr id="126" name="文字方塊 125"/>
              <p:cNvSpPr txBox="1"/>
              <p:nvPr/>
            </p:nvSpPr>
            <p:spPr>
              <a:xfrm>
                <a:off x="767932" y="1293086"/>
                <a:ext cx="727204" cy="176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陸飛彈勤務廠</a:t>
                </a:r>
              </a:p>
            </p:txBody>
          </p:sp>
        </p:grpSp>
        <p:grpSp>
          <p:nvGrpSpPr>
            <p:cNvPr id="130" name="群組 129"/>
            <p:cNvGrpSpPr/>
            <p:nvPr/>
          </p:nvGrpSpPr>
          <p:grpSpPr>
            <a:xfrm>
              <a:off x="5931327" y="1365523"/>
              <a:ext cx="864096" cy="826248"/>
              <a:chOff x="7154819" y="1059654"/>
              <a:chExt cx="864096" cy="826248"/>
            </a:xfrm>
          </p:grpSpPr>
          <p:sp>
            <p:nvSpPr>
              <p:cNvPr id="128" name="橢圓 127"/>
              <p:cNvSpPr/>
              <p:nvPr/>
            </p:nvSpPr>
            <p:spPr>
              <a:xfrm>
                <a:off x="7154819" y="1059654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7258260" y="1610593"/>
                <a:ext cx="666683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陸特戰指揮部</a:t>
                </a:r>
              </a:p>
            </p:txBody>
          </p:sp>
          <p:pic>
            <p:nvPicPr>
              <p:cNvPr id="129" name="圖片 12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1269" y="1121814"/>
                <a:ext cx="525369" cy="461634"/>
              </a:xfrm>
              <a:prstGeom prst="rect">
                <a:avLst/>
              </a:prstGeom>
            </p:spPr>
          </p:pic>
        </p:grpSp>
        <p:grpSp>
          <p:nvGrpSpPr>
            <p:cNvPr id="133" name="群組 132"/>
            <p:cNvGrpSpPr/>
            <p:nvPr/>
          </p:nvGrpSpPr>
          <p:grpSpPr>
            <a:xfrm>
              <a:off x="6425771" y="2168605"/>
              <a:ext cx="886345" cy="826248"/>
              <a:chOff x="7716865" y="1330610"/>
              <a:chExt cx="886345" cy="826248"/>
            </a:xfrm>
          </p:grpSpPr>
          <p:sp>
            <p:nvSpPr>
              <p:cNvPr id="131" name="橢圓 130"/>
              <p:cNvSpPr/>
              <p:nvPr/>
            </p:nvSpPr>
            <p:spPr>
              <a:xfrm>
                <a:off x="7716865" y="1330610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" name="文字方塊 89"/>
              <p:cNvSpPr txBox="1"/>
              <p:nvPr/>
            </p:nvSpPr>
            <p:spPr>
              <a:xfrm>
                <a:off x="7716866" y="1854102"/>
                <a:ext cx="886344" cy="22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新細明體" panose="02020500000000000000" pitchFamily="18" charset="-120"/>
                    <a:cs typeface="Arial" panose="020B0604020202020204" pitchFamily="34" charset="0"/>
                  </a:rPr>
                  <a:t>陸航空</a:t>
                </a:r>
                <a:r>
                  <a:rPr kumimoji="0" lang="en-US" altLang="zh-TW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新細明體" panose="02020500000000000000" pitchFamily="18" charset="-120"/>
                    <a:cs typeface="Arial" panose="020B0604020202020204" pitchFamily="34" charset="0"/>
                  </a:rPr>
                  <a:t>601</a:t>
                </a:r>
                <a:r>
                  <a:rPr kumimoji="0" lang="zh-TW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新細明體" panose="02020500000000000000" pitchFamily="18" charset="-120"/>
                    <a:cs typeface="Arial" panose="020B0604020202020204" pitchFamily="34" charset="0"/>
                  </a:rPr>
                  <a:t>旅</a:t>
                </a:r>
                <a:endParaRPr kumimoji="0" lang="zh-TW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pic>
            <p:nvPicPr>
              <p:cNvPr id="132" name="圖片 131"/>
              <p:cNvPicPr>
                <a:picLocks noChangeAspect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0232" y="1355572"/>
                <a:ext cx="497361" cy="527707"/>
              </a:xfrm>
              <a:prstGeom prst="rect">
                <a:avLst/>
              </a:prstGeom>
            </p:spPr>
          </p:pic>
        </p:grpSp>
        <p:grpSp>
          <p:nvGrpSpPr>
            <p:cNvPr id="136" name="群組 135"/>
            <p:cNvGrpSpPr/>
            <p:nvPr/>
          </p:nvGrpSpPr>
          <p:grpSpPr>
            <a:xfrm>
              <a:off x="6674451" y="3100193"/>
              <a:ext cx="864096" cy="826248"/>
              <a:chOff x="7565944" y="2497916"/>
              <a:chExt cx="864096" cy="826248"/>
            </a:xfrm>
          </p:grpSpPr>
          <p:sp>
            <p:nvSpPr>
              <p:cNvPr id="134" name="橢圓 133"/>
              <p:cNvSpPr/>
              <p:nvPr/>
            </p:nvSpPr>
            <p:spPr>
              <a:xfrm>
                <a:off x="7565944" y="2497916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7649191" y="3107436"/>
                <a:ext cx="69712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陸</a:t>
                </a:r>
                <a:r>
                  <a:rPr lang="en-US" altLang="zh-TW" sz="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58</a:t>
                </a:r>
                <a:r>
                  <a:rPr lang="zh-TW" altLang="en-US" sz="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砲指部</a:t>
                </a:r>
              </a:p>
            </p:txBody>
          </p:sp>
          <p:pic>
            <p:nvPicPr>
              <p:cNvPr id="135" name="圖片 134"/>
              <p:cNvPicPr>
                <a:picLocks noChangeAspect="1"/>
              </p:cNvPicPr>
              <p:nvPr/>
            </p:nvPicPr>
            <p:blipFill>
              <a:blip r:embed="rId1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5397" y="2565973"/>
                <a:ext cx="624713" cy="565738"/>
              </a:xfrm>
              <a:prstGeom prst="rect">
                <a:avLst/>
              </a:prstGeom>
            </p:spPr>
          </p:pic>
        </p:grpSp>
        <p:grpSp>
          <p:nvGrpSpPr>
            <p:cNvPr id="139" name="群組 138"/>
            <p:cNvGrpSpPr/>
            <p:nvPr/>
          </p:nvGrpSpPr>
          <p:grpSpPr>
            <a:xfrm>
              <a:off x="6571768" y="4062419"/>
              <a:ext cx="864096" cy="826248"/>
              <a:chOff x="7760632" y="3790742"/>
              <a:chExt cx="864096" cy="826248"/>
            </a:xfrm>
          </p:grpSpPr>
          <p:sp>
            <p:nvSpPr>
              <p:cNvPr id="137" name="橢圓 136"/>
              <p:cNvSpPr/>
              <p:nvPr/>
            </p:nvSpPr>
            <p:spPr>
              <a:xfrm>
                <a:off x="7760632" y="3790742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23" name="圖片 22"/>
              <p:cNvPicPr>
                <a:picLocks noChangeAspect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4288" y="3872050"/>
                <a:ext cx="526583" cy="449646"/>
              </a:xfrm>
              <a:prstGeom prst="rect">
                <a:avLst/>
              </a:prstGeom>
            </p:spPr>
          </p:pic>
          <p:sp>
            <p:nvSpPr>
              <p:cNvPr id="138" name="文字方塊 137"/>
              <p:cNvSpPr txBox="1"/>
              <p:nvPr/>
            </p:nvSpPr>
            <p:spPr>
              <a:xfrm>
                <a:off x="7854321" y="4317855"/>
                <a:ext cx="706518" cy="200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陸裝甲</a:t>
                </a:r>
                <a:r>
                  <a:rPr lang="en-US" altLang="zh-TW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586</a:t>
                </a:r>
                <a:r>
                  <a:rPr lang="zh-TW" altLang="en-US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旅</a:t>
                </a:r>
              </a:p>
            </p:txBody>
          </p:sp>
        </p:grpSp>
        <p:grpSp>
          <p:nvGrpSpPr>
            <p:cNvPr id="142" name="群組 141"/>
            <p:cNvGrpSpPr/>
            <p:nvPr/>
          </p:nvGrpSpPr>
          <p:grpSpPr>
            <a:xfrm>
              <a:off x="5263680" y="5390664"/>
              <a:ext cx="864096" cy="826248"/>
              <a:chOff x="7555631" y="4307637"/>
              <a:chExt cx="864096" cy="826248"/>
            </a:xfrm>
          </p:grpSpPr>
          <p:sp>
            <p:nvSpPr>
              <p:cNvPr id="140" name="橢圓 139"/>
              <p:cNvSpPr/>
              <p:nvPr/>
            </p:nvSpPr>
            <p:spPr>
              <a:xfrm>
                <a:off x="7555631" y="4307637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85" name="圖片 84"/>
              <p:cNvPicPr>
                <a:picLocks noChangeAspect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8962" y="4368550"/>
                <a:ext cx="472758" cy="496613"/>
              </a:xfrm>
              <a:prstGeom prst="rect">
                <a:avLst/>
              </a:prstGeom>
            </p:spPr>
          </p:pic>
          <p:sp>
            <p:nvSpPr>
              <p:cNvPr id="141" name="文字方塊 140"/>
              <p:cNvSpPr txBox="1"/>
              <p:nvPr/>
            </p:nvSpPr>
            <p:spPr>
              <a:xfrm>
                <a:off x="7660655" y="4865163"/>
                <a:ext cx="67419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空軍第二聯隊</a:t>
                </a:r>
              </a:p>
            </p:txBody>
          </p:sp>
        </p:grpSp>
        <p:grpSp>
          <p:nvGrpSpPr>
            <p:cNvPr id="145" name="群組 144"/>
            <p:cNvGrpSpPr/>
            <p:nvPr/>
          </p:nvGrpSpPr>
          <p:grpSpPr>
            <a:xfrm>
              <a:off x="4161710" y="5672693"/>
              <a:ext cx="873664" cy="826248"/>
              <a:chOff x="7730743" y="4703517"/>
              <a:chExt cx="873664" cy="826248"/>
            </a:xfrm>
          </p:grpSpPr>
          <p:sp>
            <p:nvSpPr>
              <p:cNvPr id="143" name="橢圓 142"/>
              <p:cNvSpPr/>
              <p:nvPr/>
            </p:nvSpPr>
            <p:spPr>
              <a:xfrm>
                <a:off x="7730743" y="4703517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72" name="圖片 71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36486" y="5214986"/>
                <a:ext cx="867921" cy="201918"/>
              </a:xfrm>
              <a:prstGeom prst="rect">
                <a:avLst/>
              </a:prstGeom>
            </p:spPr>
          </p:pic>
          <p:pic>
            <p:nvPicPr>
              <p:cNvPr id="144" name="圖片 143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728" y="4736828"/>
                <a:ext cx="681436" cy="564380"/>
              </a:xfrm>
              <a:prstGeom prst="rect">
                <a:avLst/>
              </a:prstGeom>
            </p:spPr>
          </p:pic>
        </p:grpSp>
        <p:grpSp>
          <p:nvGrpSpPr>
            <p:cNvPr id="158" name="群組 157"/>
            <p:cNvGrpSpPr/>
            <p:nvPr/>
          </p:nvGrpSpPr>
          <p:grpSpPr>
            <a:xfrm>
              <a:off x="6090147" y="4846267"/>
              <a:ext cx="864096" cy="826248"/>
              <a:chOff x="424277" y="1227469"/>
              <a:chExt cx="864096" cy="826248"/>
            </a:xfrm>
          </p:grpSpPr>
          <p:grpSp>
            <p:nvGrpSpPr>
              <p:cNvPr id="159" name="群組 158"/>
              <p:cNvGrpSpPr/>
              <p:nvPr/>
            </p:nvGrpSpPr>
            <p:grpSpPr>
              <a:xfrm>
                <a:off x="424277" y="1227469"/>
                <a:ext cx="864096" cy="826248"/>
                <a:chOff x="737008" y="1819557"/>
                <a:chExt cx="864096" cy="826248"/>
              </a:xfrm>
            </p:grpSpPr>
            <p:sp>
              <p:nvSpPr>
                <p:cNvPr id="161" name="橢圓 160"/>
                <p:cNvSpPr/>
                <p:nvPr/>
              </p:nvSpPr>
              <p:spPr>
                <a:xfrm>
                  <a:off x="737008" y="1819557"/>
                  <a:ext cx="864096" cy="8262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n w="28575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2" name="文字方塊 161"/>
                <p:cNvSpPr txBox="1"/>
                <p:nvPr/>
              </p:nvSpPr>
              <p:spPr>
                <a:xfrm>
                  <a:off x="779077" y="2378777"/>
                  <a:ext cx="772376" cy="18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6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海軍陸戰</a:t>
                  </a:r>
                  <a:r>
                    <a:rPr lang="en-US" altLang="zh-TW" sz="6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66</a:t>
                  </a:r>
                  <a:r>
                    <a:rPr lang="zh-TW" altLang="en-US" sz="6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旅</a:t>
                  </a:r>
                </a:p>
              </p:txBody>
            </p:sp>
          </p:grpSp>
          <p:pic>
            <p:nvPicPr>
              <p:cNvPr id="160" name="圖片 159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190" y="1316790"/>
                <a:ext cx="478687" cy="492826"/>
              </a:xfrm>
              <a:prstGeom prst="rect">
                <a:avLst/>
              </a:prstGeom>
            </p:spPr>
          </p:pic>
        </p:grpSp>
        <p:pic>
          <p:nvPicPr>
            <p:cNvPr id="163" name="圖片 1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3746" y="1826943"/>
              <a:ext cx="2878173" cy="235809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4" name="文字方塊 163"/>
            <p:cNvSpPr txBox="1"/>
            <p:nvPr/>
          </p:nvSpPr>
          <p:spPr>
            <a:xfrm>
              <a:off x="2878555" y="4275902"/>
              <a:ext cx="3390585" cy="824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國軍人才培育中心</a:t>
              </a:r>
              <a:endParaRPr lang="en-US" altLang="zh-TW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>
                <a:lnSpc>
                  <a:spcPts val="2000"/>
                </a:lnSpc>
              </a:pPr>
              <a:r>
                <a:rPr lang="en-US" altLang="zh-TW" sz="14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Talent  Cultivation  Center  of</a:t>
              </a:r>
            </a:p>
            <a:p>
              <a:pPr algn="ctr">
                <a:lnSpc>
                  <a:spcPts val="2000"/>
                </a:lnSpc>
              </a:pPr>
              <a:r>
                <a:rPr lang="en-US" altLang="zh-TW" sz="14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National  Armed  Forces</a:t>
              </a:r>
              <a:endParaRPr lang="zh-TW" altLang="en-US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20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 bwMode="auto">
          <a:xfrm>
            <a:off x="3923928" y="1919364"/>
            <a:ext cx="2690421" cy="5777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處長白東岳 </a:t>
            </a:r>
          </a:p>
        </p:txBody>
      </p:sp>
      <p:sp>
        <p:nvSpPr>
          <p:cNvPr id="2" name="矩形 1"/>
          <p:cNvSpPr/>
          <p:nvPr/>
        </p:nvSpPr>
        <p:spPr>
          <a:xfrm>
            <a:off x="3810464" y="2624993"/>
            <a:ext cx="4865991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淡江大學 財務金融系博士</a:t>
            </a:r>
          </a:p>
        </p:txBody>
      </p:sp>
      <p:sp>
        <p:nvSpPr>
          <p:cNvPr id="3" name="矩形 2"/>
          <p:cNvSpPr/>
          <p:nvPr/>
        </p:nvSpPr>
        <p:spPr>
          <a:xfrm>
            <a:off x="3770832" y="3573016"/>
            <a:ext cx="49916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明新科技大學推廣教育中心主任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明新科技大學進修推廣處處長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明新科技大學終身教育處處長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明新科技大學企管系主任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5.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明新科技大學管理研究所所長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1547664" y="781390"/>
            <a:ext cx="5859270" cy="4672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明新科技大學終身教育處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ECC8643-C57D-4CA6-8DD3-DA72B0E25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2497088"/>
            <a:ext cx="3018223" cy="31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6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20373" y="2152188"/>
            <a:ext cx="4975662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1.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空軍機校專科</a:t>
            </a:r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itchFamily="34" charset="0"/>
              </a:rPr>
              <a:t>73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年班</a:t>
            </a:r>
          </a:p>
          <a:p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2.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空軍機械學校正規班</a:t>
            </a:r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itchFamily="34" charset="0"/>
              </a:rPr>
              <a:t>79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年班</a:t>
            </a:r>
            <a:endParaRPr lang="en-US" altLang="zh-TW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3.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警備學校動幹班</a:t>
            </a:r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itchFamily="34" charset="0"/>
              </a:rPr>
              <a:t>40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期</a:t>
            </a:r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(79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年</a:t>
            </a:r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)</a:t>
            </a:r>
          </a:p>
          <a:p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4.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銘傳大學管理科學研究所</a:t>
            </a:r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itchFamily="34" charset="0"/>
              </a:rPr>
              <a:t>92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年班</a:t>
            </a:r>
            <a:endParaRPr lang="zh-TW" alt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20373" y="3933056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1.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空通航聯隊人行組組長。</a:t>
            </a:r>
          </a:p>
          <a:p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2.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空軍作戰指揮部人行處副處長。</a:t>
            </a:r>
          </a:p>
          <a:p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3.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空軍總部人軍處人勤組副組長。</a:t>
            </a:r>
          </a:p>
          <a:p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4.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空軍教準部人行處處長。</a:t>
            </a:r>
          </a:p>
          <a:p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5.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國防部人次室副處長。</a:t>
            </a:r>
            <a:endParaRPr lang="en-US" altLang="zh-TW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6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明新科大企業管理系老師</a:t>
            </a:r>
            <a:endParaRPr lang="zh-TW" alt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04027" y="404664"/>
            <a:ext cx="4535946" cy="4727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國軍人才培育中心</a:t>
            </a:r>
            <a:endParaRPr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0C7C5B2-5357-8042-07E4-7AA48CF56E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35" b="3052"/>
          <a:stretch/>
        </p:blipFill>
        <p:spPr>
          <a:xfrm>
            <a:off x="611560" y="2132856"/>
            <a:ext cx="2806490" cy="3333150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BEFCDF78-4FEE-4634-8D2E-E5893BA5A723}"/>
              </a:ext>
            </a:extLst>
          </p:cNvPr>
          <p:cNvSpPr txBox="1">
            <a:spLocks/>
          </p:cNvSpPr>
          <p:nvPr/>
        </p:nvSpPr>
        <p:spPr bwMode="auto">
          <a:xfrm>
            <a:off x="4283968" y="1203334"/>
            <a:ext cx="2690421" cy="5777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主任李鍾珩</a:t>
            </a:r>
            <a:endParaRPr lang="zh-TW" altLang="en-US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822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304027" y="177389"/>
            <a:ext cx="4535946" cy="4727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國軍人才培育中心</a:t>
            </a:r>
            <a:endParaRPr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EFCDF78-4FEE-4634-8D2E-E5893BA5A723}"/>
              </a:ext>
            </a:extLst>
          </p:cNvPr>
          <p:cNvSpPr txBox="1">
            <a:spLocks/>
          </p:cNvSpPr>
          <p:nvPr/>
        </p:nvSpPr>
        <p:spPr bwMode="auto">
          <a:xfrm>
            <a:off x="3153312" y="846219"/>
            <a:ext cx="3686661" cy="5777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助理管理師  林欣怡</a:t>
            </a:r>
            <a:endParaRPr lang="zh-TW" altLang="en-US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2385C17-5D38-4DA4-AB16-9229BE60D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89345"/>
            <a:ext cx="2294011" cy="367931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90AC3DD-7824-4C04-A970-A8794DF1AFE3}"/>
              </a:ext>
            </a:extLst>
          </p:cNvPr>
          <p:cNvSpPr/>
          <p:nvPr/>
        </p:nvSpPr>
        <p:spPr>
          <a:xfrm>
            <a:off x="2997219" y="1822244"/>
            <a:ext cx="5832649" cy="1217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國防部女性專業軍官班</a:t>
            </a:r>
            <a:r>
              <a:rPr lang="en-US" altLang="zh-TW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88</a:t>
            </a:r>
            <a:r>
              <a:rPr lang="zh-TW" altLang="en-US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年班</a:t>
            </a:r>
            <a:endParaRPr lang="en-US" altLang="zh-TW" sz="2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zh-TW" altLang="en-US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國防大學管院財務資源管理所</a:t>
            </a:r>
            <a:r>
              <a:rPr lang="en-US" altLang="zh-TW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95</a:t>
            </a:r>
            <a:r>
              <a:rPr lang="zh-TW" altLang="en-US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年班</a:t>
            </a:r>
          </a:p>
          <a:p>
            <a:pPr>
              <a:lnSpc>
                <a:spcPts val="3000"/>
              </a:lnSpc>
            </a:pPr>
            <a:r>
              <a:rPr lang="zh-TW" altLang="en-US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國防大學陸軍學院</a:t>
            </a:r>
            <a:r>
              <a:rPr lang="en-US" altLang="zh-TW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105</a:t>
            </a:r>
            <a:r>
              <a:rPr lang="zh-TW" altLang="en-US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年班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3839B7E-A72B-42CD-AB3C-68C6852CC3AD}"/>
              </a:ext>
            </a:extLst>
          </p:cNvPr>
          <p:cNvSpPr/>
          <p:nvPr/>
        </p:nvSpPr>
        <p:spPr>
          <a:xfrm>
            <a:off x="2997219" y="3459662"/>
            <a:ext cx="58326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陸軍</a:t>
            </a:r>
            <a:r>
              <a:rPr lang="en-US" altLang="zh-TW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206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旅主計科長</a:t>
            </a:r>
          </a:p>
          <a:p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陸軍教準部、十軍團、花防部主計參謀官</a:t>
            </a:r>
          </a:p>
          <a:p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陸軍後訓中心主財組教官</a:t>
            </a:r>
            <a:endParaRPr lang="en-US" altLang="zh-TW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陸軍裝訓部、</a:t>
            </a:r>
            <a:r>
              <a:rPr lang="en-US" altLang="zh-TW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584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旅、</a:t>
            </a:r>
            <a:r>
              <a:rPr lang="en-US" altLang="zh-TW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601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旅會審官</a:t>
            </a:r>
          </a:p>
          <a:p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明新大學國軍人才培育中心助理管理師</a:t>
            </a:r>
          </a:p>
        </p:txBody>
      </p:sp>
    </p:spTree>
    <p:extLst>
      <p:ext uri="{BB962C8B-B14F-4D97-AF65-F5344CB8AC3E}">
        <p14:creationId xmlns:p14="http://schemas.microsoft.com/office/powerpoint/2010/main" val="393660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68338" y="2617424"/>
            <a:ext cx="497566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1.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明新科大資工系</a:t>
            </a:r>
            <a:endParaRPr lang="en-US" altLang="zh-TW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2.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明新科大企管系研究生</a:t>
            </a:r>
            <a:endParaRPr lang="zh-TW" alt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11960" y="4221088"/>
            <a:ext cx="4975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1.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優佾科技維修工程師</a:t>
            </a:r>
            <a:endParaRPr lang="en-US" altLang="zh-TW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2.</a:t>
            </a:r>
            <a:r>
              <a:rPr lang="zh-TW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明新科大推廣教育中心</a:t>
            </a:r>
          </a:p>
        </p:txBody>
      </p:sp>
      <p:sp>
        <p:nvSpPr>
          <p:cNvPr id="11" name="矩形 10"/>
          <p:cNvSpPr/>
          <p:nvPr/>
        </p:nvSpPr>
        <p:spPr>
          <a:xfrm>
            <a:off x="2304027" y="776689"/>
            <a:ext cx="4535946" cy="4727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國軍人才培育中心</a:t>
            </a:r>
            <a:endParaRPr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EFCDF78-4FEE-4634-8D2E-E5893BA5A723}"/>
              </a:ext>
            </a:extLst>
          </p:cNvPr>
          <p:cNvSpPr txBox="1">
            <a:spLocks/>
          </p:cNvSpPr>
          <p:nvPr/>
        </p:nvSpPr>
        <p:spPr bwMode="auto">
          <a:xfrm>
            <a:off x="3707904" y="1639323"/>
            <a:ext cx="3744416" cy="5777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助理管理師  黃偕倫</a:t>
            </a:r>
            <a:endParaRPr lang="zh-TW" altLang="en-US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8538B94-D161-4C55-BF5B-00034370DF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3" y="1928185"/>
            <a:ext cx="2420631" cy="322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47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2924944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参、講習大綱</a:t>
            </a:r>
            <a:endParaRPr lang="zh-TW" altLang="en-US" sz="4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EBAE617-6218-428B-B3AF-F5DE5B9F9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35" y="1772816"/>
            <a:ext cx="3438513" cy="36004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013755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向天歌PPT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E71F3C"/>
      </a:accent1>
      <a:accent2>
        <a:srgbClr val="FCC725"/>
      </a:accent2>
      <a:accent3>
        <a:srgbClr val="1C8EE4"/>
      </a:accent3>
      <a:accent4>
        <a:srgbClr val="73446C"/>
      </a:accent4>
      <a:accent5>
        <a:srgbClr val="A5CA36"/>
      </a:accent5>
      <a:accent6>
        <a:srgbClr val="C1C7D0"/>
      </a:accent6>
      <a:hlink>
        <a:srgbClr val="F33B48"/>
      </a:hlink>
      <a:folHlink>
        <a:srgbClr val="FFC00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8551</TotalTime>
  <Words>1670</Words>
  <Application>Microsoft Office PowerPoint</Application>
  <PresentationFormat>如螢幕大小 (4:3)</PresentationFormat>
  <Paragraphs>201</Paragraphs>
  <Slides>49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49</vt:i4>
      </vt:variant>
    </vt:vector>
  </HeadingPairs>
  <TitlesOfParts>
    <vt:vector size="58" baseType="lpstr">
      <vt:lpstr>Adobe 繁黑體 Std B</vt:lpstr>
      <vt:lpstr>Noto Sans T Chinese</vt:lpstr>
      <vt:lpstr>標楷體</vt:lpstr>
      <vt:lpstr>Arial</vt:lpstr>
      <vt:lpstr>Arial Black</vt:lpstr>
      <vt:lpstr>Calibri</vt:lpstr>
      <vt:lpstr>Calibri Light</vt:lpstr>
      <vt:lpstr>1_Office 主题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Tron  Class 數位學習平台系統 </vt:lpstr>
      <vt:lpstr>課程使用</vt:lpstr>
      <vt:lpstr>老師操作（上傳檔案、教材、測驗、影音）</vt:lpstr>
      <vt:lpstr>教師督課</vt:lpstr>
      <vt:lpstr>課程完成度</vt:lpstr>
      <vt:lpstr>YouTube  掛載連結</vt:lpstr>
      <vt:lpstr>YouTube上傳影片</vt:lpstr>
      <vt:lpstr>影片設定（名稱）</vt:lpstr>
      <vt:lpstr>影片設定（非兒童）</vt:lpstr>
      <vt:lpstr>影片設定（不公開）&amp;複製影片連結</vt:lpstr>
      <vt:lpstr>新增創客學習活動（影音教材）</vt:lpstr>
      <vt:lpstr>同學觀看介面（必須透過紀錄學習歷程）</vt:lpstr>
      <vt:lpstr>重要提醒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王俊泰</cp:lastModifiedBy>
  <cp:revision>401</cp:revision>
  <cp:lastPrinted>2024-09-06T06:57:21Z</cp:lastPrinted>
  <dcterms:created xsi:type="dcterms:W3CDTF">2022-10-06T20:00:07Z</dcterms:created>
  <dcterms:modified xsi:type="dcterms:W3CDTF">2025-09-04T06:44:59Z</dcterms:modified>
</cp:coreProperties>
</file>