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7.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8" r:id="rId2"/>
    <p:sldId id="257" r:id="rId3"/>
    <p:sldId id="272" r:id="rId4"/>
    <p:sldId id="285" r:id="rId5"/>
    <p:sldId id="286" r:id="rId6"/>
    <p:sldId id="265" r:id="rId7"/>
    <p:sldId id="287" r:id="rId8"/>
    <p:sldId id="263" r:id="rId9"/>
  </p:sldIdLst>
  <p:sldSz cx="14211300" cy="20104100"/>
  <p:notesSz cx="7104063"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76" userDrawn="1">
          <p15:clr>
            <a:srgbClr val="A4A3A4"/>
          </p15:clr>
        </p15:guide>
        <p15:guide id="2" pos="4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C3"/>
    <a:srgbClr val="F7ED69"/>
    <a:srgbClr val="E6E6E6"/>
    <a:srgbClr val="FEC200"/>
    <a:srgbClr val="FF7C80"/>
    <a:srgbClr val="EBF1DE"/>
    <a:srgbClr val="FCD5B5"/>
    <a:srgbClr val="FCACA6"/>
    <a:srgbClr val="BAD2E8"/>
    <a:srgbClr val="C32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9" autoAdjust="0"/>
  </p:normalViewPr>
  <p:slideViewPr>
    <p:cSldViewPr>
      <p:cViewPr>
        <p:scale>
          <a:sx n="64" d="100"/>
          <a:sy n="64" d="100"/>
        </p:scale>
        <p:origin x="1950" y="-3732"/>
      </p:cViewPr>
      <p:guideLst>
        <p:guide orient="horz" pos="6476"/>
        <p:guide pos="44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8269" cy="513186"/>
          </a:xfrm>
          <a:prstGeom prst="rect">
            <a:avLst/>
          </a:prstGeom>
        </p:spPr>
        <p:txBody>
          <a:bodyPr vert="horz" lIns="46195" tIns="23098" rIns="46195" bIns="23098" rtlCol="0"/>
          <a:lstStyle>
            <a:lvl1pPr algn="l">
              <a:defRPr sz="600"/>
            </a:lvl1pPr>
          </a:lstStyle>
          <a:p>
            <a:endParaRPr lang="zh-TW" altLang="en-US"/>
          </a:p>
        </p:txBody>
      </p:sp>
      <p:sp>
        <p:nvSpPr>
          <p:cNvPr id="3" name="日期版面配置區 2"/>
          <p:cNvSpPr>
            <a:spLocks noGrp="1"/>
          </p:cNvSpPr>
          <p:nvPr>
            <p:ph type="dt" idx="1"/>
          </p:nvPr>
        </p:nvSpPr>
        <p:spPr>
          <a:xfrm>
            <a:off x="4024208" y="0"/>
            <a:ext cx="3078268" cy="513186"/>
          </a:xfrm>
          <a:prstGeom prst="rect">
            <a:avLst/>
          </a:prstGeom>
        </p:spPr>
        <p:txBody>
          <a:bodyPr vert="horz" lIns="46195" tIns="23098" rIns="46195" bIns="23098" rtlCol="0"/>
          <a:lstStyle>
            <a:lvl1pPr algn="r">
              <a:defRPr sz="600"/>
            </a:lvl1pPr>
          </a:lstStyle>
          <a:p>
            <a:fld id="{34A8294B-852D-4FC8-810C-19650FB12974}" type="datetimeFigureOut">
              <a:rPr lang="zh-TW" altLang="en-US" smtClean="0"/>
              <a:t>2025/2/20</a:t>
            </a:fld>
            <a:endParaRPr lang="zh-TW" altLang="en-US"/>
          </a:p>
        </p:txBody>
      </p:sp>
      <p:sp>
        <p:nvSpPr>
          <p:cNvPr id="4" name="投影片影像版面配置區 3"/>
          <p:cNvSpPr>
            <a:spLocks noGrp="1" noRot="1" noChangeAspect="1"/>
          </p:cNvSpPr>
          <p:nvPr>
            <p:ph type="sldImg" idx="2"/>
          </p:nvPr>
        </p:nvSpPr>
        <p:spPr>
          <a:xfrm>
            <a:off x="2332038" y="1279525"/>
            <a:ext cx="2439987" cy="3454400"/>
          </a:xfrm>
          <a:prstGeom prst="rect">
            <a:avLst/>
          </a:prstGeom>
          <a:noFill/>
          <a:ln w="12700">
            <a:solidFill>
              <a:prstClr val="black"/>
            </a:solidFill>
          </a:ln>
        </p:spPr>
        <p:txBody>
          <a:bodyPr vert="horz" lIns="46195" tIns="23098" rIns="46195" bIns="23098" rtlCol="0" anchor="ctr"/>
          <a:lstStyle/>
          <a:p>
            <a:endParaRPr lang="zh-TW" altLang="en-US"/>
          </a:p>
        </p:txBody>
      </p:sp>
      <p:sp>
        <p:nvSpPr>
          <p:cNvPr id="5" name="備忘稿版面配置區 4"/>
          <p:cNvSpPr>
            <a:spLocks noGrp="1"/>
          </p:cNvSpPr>
          <p:nvPr>
            <p:ph type="body" sz="quarter" idx="3"/>
          </p:nvPr>
        </p:nvSpPr>
        <p:spPr>
          <a:xfrm>
            <a:off x="710248" y="4925772"/>
            <a:ext cx="5683568" cy="4029515"/>
          </a:xfrm>
          <a:prstGeom prst="rect">
            <a:avLst/>
          </a:prstGeom>
        </p:spPr>
        <p:txBody>
          <a:bodyPr vert="horz" lIns="46195" tIns="23098" rIns="46195" bIns="23098"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21428"/>
            <a:ext cx="3078269" cy="513185"/>
          </a:xfrm>
          <a:prstGeom prst="rect">
            <a:avLst/>
          </a:prstGeom>
        </p:spPr>
        <p:txBody>
          <a:bodyPr vert="horz" lIns="46195" tIns="23098" rIns="46195" bIns="23098" rtlCol="0" anchor="b"/>
          <a:lstStyle>
            <a:lvl1pPr algn="l">
              <a:defRPr sz="600"/>
            </a:lvl1pPr>
          </a:lstStyle>
          <a:p>
            <a:endParaRPr lang="zh-TW" altLang="en-US"/>
          </a:p>
        </p:txBody>
      </p:sp>
      <p:sp>
        <p:nvSpPr>
          <p:cNvPr id="7" name="投影片編號版面配置區 6"/>
          <p:cNvSpPr>
            <a:spLocks noGrp="1"/>
          </p:cNvSpPr>
          <p:nvPr>
            <p:ph type="sldNum" sz="quarter" idx="5"/>
          </p:nvPr>
        </p:nvSpPr>
        <p:spPr>
          <a:xfrm>
            <a:off x="4024208" y="9721428"/>
            <a:ext cx="3078268" cy="513185"/>
          </a:xfrm>
          <a:prstGeom prst="rect">
            <a:avLst/>
          </a:prstGeom>
        </p:spPr>
        <p:txBody>
          <a:bodyPr vert="horz" lIns="46195" tIns="23098" rIns="46195" bIns="23098" rtlCol="0" anchor="b"/>
          <a:lstStyle>
            <a:lvl1pPr algn="r">
              <a:defRPr sz="600"/>
            </a:lvl1pPr>
          </a:lstStyle>
          <a:p>
            <a:fld id="{E65FBB02-3A24-4B2C-A8B0-DFEE363D182D}" type="slidenum">
              <a:rPr lang="zh-TW" altLang="en-US" smtClean="0"/>
              <a:t>‹#›</a:t>
            </a:fld>
            <a:endParaRPr lang="zh-TW" altLang="en-US"/>
          </a:p>
        </p:txBody>
      </p:sp>
    </p:spTree>
    <p:extLst>
      <p:ext uri="{BB962C8B-B14F-4D97-AF65-F5344CB8AC3E}">
        <p14:creationId xmlns:p14="http://schemas.microsoft.com/office/powerpoint/2010/main" val="103427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65FBB02-3A24-4B2C-A8B0-DFEE363D182D}" type="slidenum">
              <a:rPr lang="zh-TW" altLang="en-US" smtClean="0"/>
              <a:t>1</a:t>
            </a:fld>
            <a:endParaRPr lang="zh-TW" altLang="en-US"/>
          </a:p>
        </p:txBody>
      </p:sp>
    </p:spTree>
    <p:extLst>
      <p:ext uri="{BB962C8B-B14F-4D97-AF65-F5344CB8AC3E}">
        <p14:creationId xmlns:p14="http://schemas.microsoft.com/office/powerpoint/2010/main" val="107215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E65FBB02-3A24-4B2C-A8B0-DFEE363D182D}" type="slidenum">
              <a:rPr lang="zh-TW" altLang="en-US" smtClean="0"/>
              <a:t>6</a:t>
            </a:fld>
            <a:endParaRPr lang="zh-TW" altLang="en-US"/>
          </a:p>
        </p:txBody>
      </p:sp>
    </p:spTree>
    <p:extLst>
      <p:ext uri="{BB962C8B-B14F-4D97-AF65-F5344CB8AC3E}">
        <p14:creationId xmlns:p14="http://schemas.microsoft.com/office/powerpoint/2010/main" val="153919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E65FBB02-3A24-4B2C-A8B0-DFEE363D182D}" type="slidenum">
              <a:rPr lang="zh-TW" altLang="en-US" smtClean="0"/>
              <a:t>7</a:t>
            </a:fld>
            <a:endParaRPr lang="zh-TW" altLang="en-US"/>
          </a:p>
        </p:txBody>
      </p:sp>
    </p:spTree>
    <p:extLst>
      <p:ext uri="{BB962C8B-B14F-4D97-AF65-F5344CB8AC3E}">
        <p14:creationId xmlns:p14="http://schemas.microsoft.com/office/powerpoint/2010/main" val="265949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65FBB02-3A24-4B2C-A8B0-DFEE363D182D}" type="slidenum">
              <a:rPr lang="zh-TW" altLang="en-US" smtClean="0"/>
              <a:t>8</a:t>
            </a:fld>
            <a:endParaRPr lang="zh-TW" altLang="en-US"/>
          </a:p>
        </p:txBody>
      </p:sp>
    </p:spTree>
    <p:extLst>
      <p:ext uri="{BB962C8B-B14F-4D97-AF65-F5344CB8AC3E}">
        <p14:creationId xmlns:p14="http://schemas.microsoft.com/office/powerpoint/2010/main" val="342134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6323" y="6232271"/>
            <a:ext cx="12085003" cy="4221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32647" y="11258296"/>
            <a:ext cx="9952355" cy="5026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3000" b="0" i="0">
                <a:solidFill>
                  <a:schemeClr val="tx1"/>
                </a:solidFill>
                <a:latin typeface="Microsoft YaHei"/>
                <a:cs typeface="Microsoft YaHei"/>
              </a:defRPr>
            </a:lvl1pPr>
          </a:lstStyle>
          <a:p>
            <a:pPr marL="12700">
              <a:lnSpc>
                <a:spcPct val="100000"/>
              </a:lnSpc>
              <a:spcBef>
                <a:spcPts val="225"/>
              </a:spcBef>
            </a:pPr>
            <a:r>
              <a:rPr spc="-80" dirty="0"/>
              <a:t>E-paper185@</a:t>
            </a:r>
            <a:r>
              <a:rPr dirty="0"/>
              <a:t>明新科技大學學務</a:t>
            </a:r>
            <a:r>
              <a:rPr spc="5" dirty="0"/>
              <a:t>處</a:t>
            </a:r>
            <a:r>
              <a:rPr spc="145" dirty="0"/>
              <a:t> </a:t>
            </a:r>
            <a:r>
              <a:rPr dirty="0"/>
              <a:t>諮商輔導暨職涯發展中⼼</a:t>
            </a:r>
            <a:r>
              <a:rPr spc="-45" dirty="0"/>
              <a:t>.com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6" name="Holder 6"/>
          <p:cNvSpPr>
            <a:spLocks noGrp="1"/>
          </p:cNvSpPr>
          <p:nvPr>
            <p:ph type="sldNum" sz="quarter" idx="7"/>
          </p:nvPr>
        </p:nvSpPr>
        <p:spPr/>
        <p:txBody>
          <a:bodyPr lIns="0" tIns="0" rIns="0" bIns="0"/>
          <a:lstStyle>
            <a:lvl1pPr>
              <a:defRPr sz="4300" b="1" i="0">
                <a:solidFill>
                  <a:schemeClr val="bg1"/>
                </a:solidFill>
                <a:latin typeface="Verdana"/>
                <a:cs typeface="Verdana"/>
              </a:defRPr>
            </a:lvl1pPr>
          </a:lstStyle>
          <a:p>
            <a:pPr marL="38100">
              <a:lnSpc>
                <a:spcPct val="100000"/>
              </a:lnSpc>
              <a:spcBef>
                <a:spcPts val="805"/>
              </a:spcBef>
            </a:pPr>
            <a:fld id="{81D60167-4931-47E6-BA6A-407CBD079E47}" type="slidenum">
              <a:rPr spc="-520" dirty="0"/>
              <a:t>‹#›</a:t>
            </a:fld>
            <a:endParaRPr spc="-52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2852"/>
                </a:solidFill>
                <a:latin typeface="SimSun"/>
                <a:cs typeface="SimSun"/>
              </a:defRPr>
            </a:lvl1pPr>
          </a:lstStyle>
          <a:p>
            <a:endParaRPr/>
          </a:p>
        </p:txBody>
      </p:sp>
      <p:sp>
        <p:nvSpPr>
          <p:cNvPr id="3" name="Holder 3"/>
          <p:cNvSpPr>
            <a:spLocks noGrp="1"/>
          </p:cNvSpPr>
          <p:nvPr>
            <p:ph type="body" idx="1"/>
          </p:nvPr>
        </p:nvSpPr>
        <p:spPr/>
        <p:txBody>
          <a:bodyPr lIns="0" tIns="0" rIns="0" bIns="0"/>
          <a:lstStyle>
            <a:lvl1pPr>
              <a:defRPr sz="3300" b="0" i="0">
                <a:solidFill>
                  <a:srgbClr val="002852"/>
                </a:solidFill>
                <a:latin typeface="Microsoft YaHei"/>
                <a:cs typeface="Microsoft YaHei"/>
              </a:defRPr>
            </a:lvl1pPr>
          </a:lstStyle>
          <a:p>
            <a:endParaRPr/>
          </a:p>
        </p:txBody>
      </p:sp>
      <p:sp>
        <p:nvSpPr>
          <p:cNvPr id="4" name="Holder 4"/>
          <p:cNvSpPr>
            <a:spLocks noGrp="1"/>
          </p:cNvSpPr>
          <p:nvPr>
            <p:ph type="ftr" sz="quarter" idx="5"/>
          </p:nvPr>
        </p:nvSpPr>
        <p:spPr/>
        <p:txBody>
          <a:bodyPr lIns="0" tIns="0" rIns="0" bIns="0"/>
          <a:lstStyle>
            <a:lvl1pPr>
              <a:defRPr sz="3000" b="0" i="0">
                <a:solidFill>
                  <a:schemeClr val="tx1"/>
                </a:solidFill>
                <a:latin typeface="Microsoft YaHei"/>
                <a:cs typeface="Microsoft YaHei"/>
              </a:defRPr>
            </a:lvl1pPr>
          </a:lstStyle>
          <a:p>
            <a:pPr marL="12700">
              <a:lnSpc>
                <a:spcPct val="100000"/>
              </a:lnSpc>
              <a:spcBef>
                <a:spcPts val="225"/>
              </a:spcBef>
            </a:pPr>
            <a:r>
              <a:rPr spc="-80" dirty="0"/>
              <a:t>E-paper185@</a:t>
            </a:r>
            <a:r>
              <a:rPr dirty="0"/>
              <a:t>明新科技大學學務</a:t>
            </a:r>
            <a:r>
              <a:rPr spc="5" dirty="0"/>
              <a:t>處</a:t>
            </a:r>
            <a:r>
              <a:rPr spc="145" dirty="0"/>
              <a:t> </a:t>
            </a:r>
            <a:r>
              <a:rPr dirty="0"/>
              <a:t>諮商輔導暨職涯發展中⼼</a:t>
            </a:r>
            <a:r>
              <a:rPr spc="-45" dirty="0"/>
              <a:t>.com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6" name="Holder 6"/>
          <p:cNvSpPr>
            <a:spLocks noGrp="1"/>
          </p:cNvSpPr>
          <p:nvPr>
            <p:ph type="sldNum" sz="quarter" idx="7"/>
          </p:nvPr>
        </p:nvSpPr>
        <p:spPr/>
        <p:txBody>
          <a:bodyPr lIns="0" tIns="0" rIns="0" bIns="0"/>
          <a:lstStyle>
            <a:lvl1pPr>
              <a:defRPr sz="4300" b="1" i="0">
                <a:solidFill>
                  <a:schemeClr val="bg1"/>
                </a:solidFill>
                <a:latin typeface="Verdana"/>
                <a:cs typeface="Verdana"/>
              </a:defRPr>
            </a:lvl1pPr>
          </a:lstStyle>
          <a:p>
            <a:pPr marL="38100">
              <a:lnSpc>
                <a:spcPct val="100000"/>
              </a:lnSpc>
              <a:spcBef>
                <a:spcPts val="805"/>
              </a:spcBef>
            </a:pPr>
            <a:fld id="{81D60167-4931-47E6-BA6A-407CBD079E47}" type="slidenum">
              <a:rPr spc="-520" dirty="0"/>
              <a:t>‹#›</a:t>
            </a:fld>
            <a:endParaRPr spc="-5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2852"/>
                </a:solidFill>
                <a:latin typeface="SimSun"/>
                <a:cs typeface="SimSun"/>
              </a:defRPr>
            </a:lvl1pPr>
          </a:lstStyle>
          <a:p>
            <a:endParaRPr/>
          </a:p>
        </p:txBody>
      </p:sp>
      <p:sp>
        <p:nvSpPr>
          <p:cNvPr id="3" name="Holder 3"/>
          <p:cNvSpPr>
            <a:spLocks noGrp="1"/>
          </p:cNvSpPr>
          <p:nvPr>
            <p:ph sz="half" idx="2"/>
          </p:nvPr>
        </p:nvSpPr>
        <p:spPr>
          <a:xfrm>
            <a:off x="710882" y="4623943"/>
            <a:ext cx="6184678" cy="1326870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22089" y="4623943"/>
            <a:ext cx="6184678" cy="1326870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3000" b="0" i="0">
                <a:solidFill>
                  <a:schemeClr val="tx1"/>
                </a:solidFill>
                <a:latin typeface="Microsoft YaHei"/>
                <a:cs typeface="Microsoft YaHei"/>
              </a:defRPr>
            </a:lvl1pPr>
          </a:lstStyle>
          <a:p>
            <a:pPr marL="12700">
              <a:lnSpc>
                <a:spcPct val="100000"/>
              </a:lnSpc>
              <a:spcBef>
                <a:spcPts val="225"/>
              </a:spcBef>
            </a:pPr>
            <a:r>
              <a:rPr spc="-80" dirty="0"/>
              <a:t>E-paper185@</a:t>
            </a:r>
            <a:r>
              <a:rPr dirty="0"/>
              <a:t>明新科技大學學務</a:t>
            </a:r>
            <a:r>
              <a:rPr spc="5" dirty="0"/>
              <a:t>處</a:t>
            </a:r>
            <a:r>
              <a:rPr spc="145" dirty="0"/>
              <a:t> </a:t>
            </a:r>
            <a:r>
              <a:rPr dirty="0"/>
              <a:t>諮商輔導暨職涯發展中⼼</a:t>
            </a:r>
            <a:r>
              <a:rPr spc="-45" dirty="0"/>
              <a:t>.com</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7" name="Holder 7"/>
          <p:cNvSpPr>
            <a:spLocks noGrp="1"/>
          </p:cNvSpPr>
          <p:nvPr>
            <p:ph type="sldNum" sz="quarter" idx="7"/>
          </p:nvPr>
        </p:nvSpPr>
        <p:spPr/>
        <p:txBody>
          <a:bodyPr lIns="0" tIns="0" rIns="0" bIns="0"/>
          <a:lstStyle>
            <a:lvl1pPr>
              <a:defRPr sz="4300" b="1" i="0">
                <a:solidFill>
                  <a:schemeClr val="bg1"/>
                </a:solidFill>
                <a:latin typeface="Verdana"/>
                <a:cs typeface="Verdana"/>
              </a:defRPr>
            </a:lvl1pPr>
          </a:lstStyle>
          <a:p>
            <a:pPr marL="38100">
              <a:lnSpc>
                <a:spcPct val="100000"/>
              </a:lnSpc>
              <a:spcBef>
                <a:spcPts val="805"/>
              </a:spcBef>
            </a:pPr>
            <a:fld id="{81D60167-4931-47E6-BA6A-407CBD079E47}" type="slidenum">
              <a:rPr spc="-520" dirty="0"/>
              <a:t>‹#›</a:t>
            </a:fld>
            <a:endParaRPr spc="-5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2852"/>
                </a:solidFill>
                <a:latin typeface="SimSun"/>
                <a:cs typeface="SimSun"/>
              </a:defRPr>
            </a:lvl1pPr>
          </a:lstStyle>
          <a:p>
            <a:endParaRPr/>
          </a:p>
        </p:txBody>
      </p:sp>
      <p:sp>
        <p:nvSpPr>
          <p:cNvPr id="3" name="Holder 3"/>
          <p:cNvSpPr>
            <a:spLocks noGrp="1"/>
          </p:cNvSpPr>
          <p:nvPr>
            <p:ph type="ftr" sz="quarter" idx="5"/>
          </p:nvPr>
        </p:nvSpPr>
        <p:spPr/>
        <p:txBody>
          <a:bodyPr lIns="0" tIns="0" rIns="0" bIns="0"/>
          <a:lstStyle>
            <a:lvl1pPr>
              <a:defRPr sz="3000" b="0" i="0">
                <a:solidFill>
                  <a:schemeClr val="tx1"/>
                </a:solidFill>
                <a:latin typeface="Microsoft YaHei"/>
                <a:cs typeface="Microsoft YaHei"/>
              </a:defRPr>
            </a:lvl1pPr>
          </a:lstStyle>
          <a:p>
            <a:pPr marL="12700">
              <a:lnSpc>
                <a:spcPct val="100000"/>
              </a:lnSpc>
              <a:spcBef>
                <a:spcPts val="225"/>
              </a:spcBef>
            </a:pPr>
            <a:r>
              <a:rPr spc="-80" dirty="0"/>
              <a:t>E-paper185@</a:t>
            </a:r>
            <a:r>
              <a:rPr dirty="0"/>
              <a:t>明新科技大學學務</a:t>
            </a:r>
            <a:r>
              <a:rPr spc="5" dirty="0"/>
              <a:t>處</a:t>
            </a:r>
            <a:r>
              <a:rPr spc="145" dirty="0"/>
              <a:t> </a:t>
            </a:r>
            <a:r>
              <a:rPr dirty="0"/>
              <a:t>諮商輔導暨職涯發展中⼼</a:t>
            </a:r>
            <a:r>
              <a:rPr spc="-45" dirty="0"/>
              <a:t>.com</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5" name="Holder 5"/>
          <p:cNvSpPr>
            <a:spLocks noGrp="1"/>
          </p:cNvSpPr>
          <p:nvPr>
            <p:ph type="sldNum" sz="quarter" idx="7"/>
          </p:nvPr>
        </p:nvSpPr>
        <p:spPr/>
        <p:txBody>
          <a:bodyPr lIns="0" tIns="0" rIns="0" bIns="0"/>
          <a:lstStyle>
            <a:lvl1pPr>
              <a:defRPr sz="4300" b="1" i="0">
                <a:solidFill>
                  <a:schemeClr val="bg1"/>
                </a:solidFill>
                <a:latin typeface="Verdana"/>
                <a:cs typeface="Verdana"/>
              </a:defRPr>
            </a:lvl1pPr>
          </a:lstStyle>
          <a:p>
            <a:pPr marL="38100">
              <a:lnSpc>
                <a:spcPct val="100000"/>
              </a:lnSpc>
              <a:spcBef>
                <a:spcPts val="805"/>
              </a:spcBef>
            </a:pPr>
            <a:fld id="{81D60167-4931-47E6-BA6A-407CBD079E47}" type="slidenum">
              <a:rPr spc="-520" dirty="0"/>
              <a:t>‹#›</a:t>
            </a:fld>
            <a:endParaRPr spc="-5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259" y="17667634"/>
            <a:ext cx="1504950" cy="1422400"/>
          </a:xfrm>
          <a:custGeom>
            <a:avLst/>
            <a:gdLst/>
            <a:ahLst/>
            <a:cxnLst/>
            <a:rect l="l" t="t" r="r" b="b"/>
            <a:pathLst>
              <a:path w="1504950" h="1422400">
                <a:moveTo>
                  <a:pt x="28754" y="58065"/>
                </a:moveTo>
                <a:lnTo>
                  <a:pt x="17623" y="55784"/>
                </a:lnTo>
                <a:lnTo>
                  <a:pt x="8477" y="49586"/>
                </a:lnTo>
                <a:lnTo>
                  <a:pt x="2280" y="40437"/>
                </a:lnTo>
                <a:lnTo>
                  <a:pt x="0" y="29304"/>
                </a:lnTo>
                <a:lnTo>
                  <a:pt x="2280" y="18170"/>
                </a:lnTo>
                <a:lnTo>
                  <a:pt x="8477" y="9021"/>
                </a:lnTo>
                <a:lnTo>
                  <a:pt x="17623" y="2823"/>
                </a:lnTo>
                <a:lnTo>
                  <a:pt x="28754" y="542"/>
                </a:lnTo>
                <a:lnTo>
                  <a:pt x="40113" y="2823"/>
                </a:lnTo>
                <a:lnTo>
                  <a:pt x="49235" y="9021"/>
                </a:lnTo>
                <a:lnTo>
                  <a:pt x="55304" y="18170"/>
                </a:lnTo>
                <a:lnTo>
                  <a:pt x="57508" y="29304"/>
                </a:lnTo>
                <a:lnTo>
                  <a:pt x="55228" y="40437"/>
                </a:lnTo>
                <a:lnTo>
                  <a:pt x="49031" y="49586"/>
                </a:lnTo>
                <a:lnTo>
                  <a:pt x="39884" y="55784"/>
                </a:lnTo>
                <a:lnTo>
                  <a:pt x="28754" y="58065"/>
                </a:lnTo>
                <a:close/>
              </a:path>
              <a:path w="1504950" h="1422400">
                <a:moveTo>
                  <a:pt x="390625" y="57522"/>
                </a:moveTo>
                <a:lnTo>
                  <a:pt x="379494" y="55241"/>
                </a:lnTo>
                <a:lnTo>
                  <a:pt x="370347" y="49043"/>
                </a:lnTo>
                <a:lnTo>
                  <a:pt x="364151" y="39894"/>
                </a:lnTo>
                <a:lnTo>
                  <a:pt x="361870" y="28761"/>
                </a:lnTo>
                <a:lnTo>
                  <a:pt x="364151" y="17628"/>
                </a:lnTo>
                <a:lnTo>
                  <a:pt x="370347" y="8479"/>
                </a:lnTo>
                <a:lnTo>
                  <a:pt x="379494" y="2280"/>
                </a:lnTo>
                <a:lnTo>
                  <a:pt x="390625" y="0"/>
                </a:lnTo>
                <a:lnTo>
                  <a:pt x="401755" y="2280"/>
                </a:lnTo>
                <a:lnTo>
                  <a:pt x="410902" y="8479"/>
                </a:lnTo>
                <a:lnTo>
                  <a:pt x="417099" y="17628"/>
                </a:lnTo>
                <a:lnTo>
                  <a:pt x="419379" y="28761"/>
                </a:lnTo>
                <a:lnTo>
                  <a:pt x="417099" y="39894"/>
                </a:lnTo>
                <a:lnTo>
                  <a:pt x="410902" y="49043"/>
                </a:lnTo>
                <a:lnTo>
                  <a:pt x="401755" y="55241"/>
                </a:lnTo>
                <a:lnTo>
                  <a:pt x="390625" y="57522"/>
                </a:lnTo>
                <a:close/>
              </a:path>
              <a:path w="1504950" h="1422400">
                <a:moveTo>
                  <a:pt x="751953" y="57522"/>
                </a:moveTo>
                <a:lnTo>
                  <a:pt x="740823" y="55241"/>
                </a:lnTo>
                <a:lnTo>
                  <a:pt x="731676" y="49043"/>
                </a:lnTo>
                <a:lnTo>
                  <a:pt x="725479" y="39894"/>
                </a:lnTo>
                <a:lnTo>
                  <a:pt x="723199" y="28761"/>
                </a:lnTo>
                <a:lnTo>
                  <a:pt x="725479" y="17628"/>
                </a:lnTo>
                <a:lnTo>
                  <a:pt x="731676" y="8479"/>
                </a:lnTo>
                <a:lnTo>
                  <a:pt x="740823" y="2280"/>
                </a:lnTo>
                <a:lnTo>
                  <a:pt x="751953" y="0"/>
                </a:lnTo>
                <a:lnTo>
                  <a:pt x="763312" y="2280"/>
                </a:lnTo>
                <a:lnTo>
                  <a:pt x="772434" y="8479"/>
                </a:lnTo>
                <a:lnTo>
                  <a:pt x="778503" y="17628"/>
                </a:lnTo>
                <a:lnTo>
                  <a:pt x="780707" y="28761"/>
                </a:lnTo>
                <a:lnTo>
                  <a:pt x="778427" y="39894"/>
                </a:lnTo>
                <a:lnTo>
                  <a:pt x="772230" y="49043"/>
                </a:lnTo>
                <a:lnTo>
                  <a:pt x="763083" y="55241"/>
                </a:lnTo>
                <a:lnTo>
                  <a:pt x="751953" y="57522"/>
                </a:lnTo>
                <a:close/>
              </a:path>
              <a:path w="1504950" h="1422400">
                <a:moveTo>
                  <a:pt x="1113824" y="57522"/>
                </a:moveTo>
                <a:lnTo>
                  <a:pt x="1102693" y="55241"/>
                </a:lnTo>
                <a:lnTo>
                  <a:pt x="1093547" y="49043"/>
                </a:lnTo>
                <a:lnTo>
                  <a:pt x="1087350" y="39894"/>
                </a:lnTo>
                <a:lnTo>
                  <a:pt x="1085070" y="28761"/>
                </a:lnTo>
                <a:lnTo>
                  <a:pt x="1087350" y="17628"/>
                </a:lnTo>
                <a:lnTo>
                  <a:pt x="1093547" y="8479"/>
                </a:lnTo>
                <a:lnTo>
                  <a:pt x="1102693" y="2280"/>
                </a:lnTo>
                <a:lnTo>
                  <a:pt x="1113824" y="0"/>
                </a:lnTo>
                <a:lnTo>
                  <a:pt x="1124954" y="2280"/>
                </a:lnTo>
                <a:lnTo>
                  <a:pt x="1134101" y="8479"/>
                </a:lnTo>
                <a:lnTo>
                  <a:pt x="1140298" y="17628"/>
                </a:lnTo>
                <a:lnTo>
                  <a:pt x="1142578" y="28761"/>
                </a:lnTo>
                <a:lnTo>
                  <a:pt x="1140298" y="39894"/>
                </a:lnTo>
                <a:lnTo>
                  <a:pt x="1134101" y="49043"/>
                </a:lnTo>
                <a:lnTo>
                  <a:pt x="1124954" y="55241"/>
                </a:lnTo>
                <a:lnTo>
                  <a:pt x="1113824" y="57522"/>
                </a:lnTo>
                <a:close/>
              </a:path>
              <a:path w="1504950" h="1422400">
                <a:moveTo>
                  <a:pt x="1475152" y="58065"/>
                </a:moveTo>
                <a:lnTo>
                  <a:pt x="1464022" y="55784"/>
                </a:lnTo>
                <a:lnTo>
                  <a:pt x="1454875" y="49586"/>
                </a:lnTo>
                <a:lnTo>
                  <a:pt x="1448678" y="40437"/>
                </a:lnTo>
                <a:lnTo>
                  <a:pt x="1446398" y="29304"/>
                </a:lnTo>
                <a:lnTo>
                  <a:pt x="1448678" y="18170"/>
                </a:lnTo>
                <a:lnTo>
                  <a:pt x="1454875" y="9021"/>
                </a:lnTo>
                <a:lnTo>
                  <a:pt x="1464022" y="2823"/>
                </a:lnTo>
                <a:lnTo>
                  <a:pt x="1475152" y="542"/>
                </a:lnTo>
                <a:lnTo>
                  <a:pt x="1486283" y="2823"/>
                </a:lnTo>
                <a:lnTo>
                  <a:pt x="1495429" y="9021"/>
                </a:lnTo>
                <a:lnTo>
                  <a:pt x="1501626" y="18170"/>
                </a:lnTo>
                <a:lnTo>
                  <a:pt x="1503907" y="29304"/>
                </a:lnTo>
                <a:lnTo>
                  <a:pt x="1501626" y="40437"/>
                </a:lnTo>
                <a:lnTo>
                  <a:pt x="1495429" y="49586"/>
                </a:lnTo>
                <a:lnTo>
                  <a:pt x="1486283" y="55784"/>
                </a:lnTo>
                <a:lnTo>
                  <a:pt x="1475152" y="58065"/>
                </a:lnTo>
                <a:close/>
              </a:path>
              <a:path w="1504950" h="1422400">
                <a:moveTo>
                  <a:pt x="28754" y="391263"/>
                </a:moveTo>
                <a:lnTo>
                  <a:pt x="17623" y="388982"/>
                </a:lnTo>
                <a:lnTo>
                  <a:pt x="8477" y="382784"/>
                </a:lnTo>
                <a:lnTo>
                  <a:pt x="2280" y="373635"/>
                </a:lnTo>
                <a:lnTo>
                  <a:pt x="0" y="362501"/>
                </a:lnTo>
                <a:lnTo>
                  <a:pt x="2280" y="351368"/>
                </a:lnTo>
                <a:lnTo>
                  <a:pt x="8477" y="342219"/>
                </a:lnTo>
                <a:lnTo>
                  <a:pt x="17623" y="336021"/>
                </a:lnTo>
                <a:lnTo>
                  <a:pt x="28754" y="333740"/>
                </a:lnTo>
                <a:lnTo>
                  <a:pt x="40189" y="336021"/>
                </a:lnTo>
                <a:lnTo>
                  <a:pt x="49438" y="342219"/>
                </a:lnTo>
                <a:lnTo>
                  <a:pt x="55533" y="351368"/>
                </a:lnTo>
                <a:lnTo>
                  <a:pt x="57508" y="362501"/>
                </a:lnTo>
                <a:lnTo>
                  <a:pt x="55228" y="373635"/>
                </a:lnTo>
                <a:lnTo>
                  <a:pt x="49031" y="382784"/>
                </a:lnTo>
                <a:lnTo>
                  <a:pt x="39884" y="388982"/>
                </a:lnTo>
                <a:lnTo>
                  <a:pt x="28754" y="391263"/>
                </a:lnTo>
                <a:close/>
              </a:path>
              <a:path w="1504950" h="1422400">
                <a:moveTo>
                  <a:pt x="390625" y="391263"/>
                </a:moveTo>
                <a:lnTo>
                  <a:pt x="379494" y="388982"/>
                </a:lnTo>
                <a:lnTo>
                  <a:pt x="370347" y="382784"/>
                </a:lnTo>
                <a:lnTo>
                  <a:pt x="364151" y="373635"/>
                </a:lnTo>
                <a:lnTo>
                  <a:pt x="361870" y="362501"/>
                </a:lnTo>
                <a:lnTo>
                  <a:pt x="364151" y="351368"/>
                </a:lnTo>
                <a:lnTo>
                  <a:pt x="370347" y="342219"/>
                </a:lnTo>
                <a:lnTo>
                  <a:pt x="379494" y="336021"/>
                </a:lnTo>
                <a:lnTo>
                  <a:pt x="390625" y="333740"/>
                </a:lnTo>
                <a:lnTo>
                  <a:pt x="401755" y="336021"/>
                </a:lnTo>
                <a:lnTo>
                  <a:pt x="410902" y="342219"/>
                </a:lnTo>
                <a:lnTo>
                  <a:pt x="417099" y="351368"/>
                </a:lnTo>
                <a:lnTo>
                  <a:pt x="419379" y="362501"/>
                </a:lnTo>
                <a:lnTo>
                  <a:pt x="417099" y="373635"/>
                </a:lnTo>
                <a:lnTo>
                  <a:pt x="410902" y="382784"/>
                </a:lnTo>
                <a:lnTo>
                  <a:pt x="401755" y="388982"/>
                </a:lnTo>
                <a:lnTo>
                  <a:pt x="390625" y="391263"/>
                </a:lnTo>
                <a:close/>
              </a:path>
              <a:path w="1504950" h="1422400">
                <a:moveTo>
                  <a:pt x="751953" y="391263"/>
                </a:moveTo>
                <a:lnTo>
                  <a:pt x="740823" y="388982"/>
                </a:lnTo>
                <a:lnTo>
                  <a:pt x="731676" y="382784"/>
                </a:lnTo>
                <a:lnTo>
                  <a:pt x="725479" y="373635"/>
                </a:lnTo>
                <a:lnTo>
                  <a:pt x="723199" y="362501"/>
                </a:lnTo>
                <a:lnTo>
                  <a:pt x="725479" y="351368"/>
                </a:lnTo>
                <a:lnTo>
                  <a:pt x="731676" y="342219"/>
                </a:lnTo>
                <a:lnTo>
                  <a:pt x="740823" y="336021"/>
                </a:lnTo>
                <a:lnTo>
                  <a:pt x="751953" y="333740"/>
                </a:lnTo>
                <a:lnTo>
                  <a:pt x="763389" y="336021"/>
                </a:lnTo>
                <a:lnTo>
                  <a:pt x="772637" y="342219"/>
                </a:lnTo>
                <a:lnTo>
                  <a:pt x="778732" y="351368"/>
                </a:lnTo>
                <a:lnTo>
                  <a:pt x="780707" y="362501"/>
                </a:lnTo>
                <a:lnTo>
                  <a:pt x="778427" y="373635"/>
                </a:lnTo>
                <a:lnTo>
                  <a:pt x="772230" y="382784"/>
                </a:lnTo>
                <a:lnTo>
                  <a:pt x="763083" y="388982"/>
                </a:lnTo>
                <a:lnTo>
                  <a:pt x="751953" y="391263"/>
                </a:lnTo>
                <a:close/>
              </a:path>
              <a:path w="1504950" h="1422400">
                <a:moveTo>
                  <a:pt x="1113824" y="391263"/>
                </a:moveTo>
                <a:lnTo>
                  <a:pt x="1102693" y="388982"/>
                </a:lnTo>
                <a:lnTo>
                  <a:pt x="1093547" y="382784"/>
                </a:lnTo>
                <a:lnTo>
                  <a:pt x="1087350" y="373635"/>
                </a:lnTo>
                <a:lnTo>
                  <a:pt x="1085070" y="362501"/>
                </a:lnTo>
                <a:lnTo>
                  <a:pt x="1087350" y="351368"/>
                </a:lnTo>
                <a:lnTo>
                  <a:pt x="1093547" y="342219"/>
                </a:lnTo>
                <a:lnTo>
                  <a:pt x="1102694" y="336021"/>
                </a:lnTo>
                <a:lnTo>
                  <a:pt x="1113824" y="333740"/>
                </a:lnTo>
                <a:lnTo>
                  <a:pt x="1125183" y="336021"/>
                </a:lnTo>
                <a:lnTo>
                  <a:pt x="1134305" y="342219"/>
                </a:lnTo>
                <a:lnTo>
                  <a:pt x="1140374" y="351368"/>
                </a:lnTo>
                <a:lnTo>
                  <a:pt x="1142578" y="362501"/>
                </a:lnTo>
                <a:lnTo>
                  <a:pt x="1140298" y="373635"/>
                </a:lnTo>
                <a:lnTo>
                  <a:pt x="1134101" y="382784"/>
                </a:lnTo>
                <a:lnTo>
                  <a:pt x="1124954" y="388982"/>
                </a:lnTo>
                <a:lnTo>
                  <a:pt x="1113824" y="391263"/>
                </a:lnTo>
                <a:close/>
              </a:path>
              <a:path w="1504950" h="1422400">
                <a:moveTo>
                  <a:pt x="1475695" y="391263"/>
                </a:moveTo>
                <a:lnTo>
                  <a:pt x="1464564" y="388982"/>
                </a:lnTo>
                <a:lnTo>
                  <a:pt x="1455417" y="382784"/>
                </a:lnTo>
                <a:lnTo>
                  <a:pt x="1449221" y="373635"/>
                </a:lnTo>
                <a:lnTo>
                  <a:pt x="1446940" y="362501"/>
                </a:lnTo>
                <a:lnTo>
                  <a:pt x="1449221" y="351368"/>
                </a:lnTo>
                <a:lnTo>
                  <a:pt x="1455418" y="342219"/>
                </a:lnTo>
                <a:lnTo>
                  <a:pt x="1464564" y="336021"/>
                </a:lnTo>
                <a:lnTo>
                  <a:pt x="1475695" y="333740"/>
                </a:lnTo>
                <a:lnTo>
                  <a:pt x="1486825" y="336021"/>
                </a:lnTo>
                <a:lnTo>
                  <a:pt x="1495972" y="342219"/>
                </a:lnTo>
                <a:lnTo>
                  <a:pt x="1502169" y="351368"/>
                </a:lnTo>
                <a:lnTo>
                  <a:pt x="1504449" y="362501"/>
                </a:lnTo>
                <a:lnTo>
                  <a:pt x="1502169" y="373635"/>
                </a:lnTo>
                <a:lnTo>
                  <a:pt x="1495972" y="382784"/>
                </a:lnTo>
                <a:lnTo>
                  <a:pt x="1486825" y="388982"/>
                </a:lnTo>
                <a:lnTo>
                  <a:pt x="1475695" y="391263"/>
                </a:lnTo>
                <a:close/>
              </a:path>
              <a:path w="1504950" h="1422400">
                <a:moveTo>
                  <a:pt x="28754" y="734771"/>
                </a:moveTo>
                <a:lnTo>
                  <a:pt x="17623" y="732490"/>
                </a:lnTo>
                <a:lnTo>
                  <a:pt x="8477" y="726292"/>
                </a:lnTo>
                <a:lnTo>
                  <a:pt x="2280" y="717143"/>
                </a:lnTo>
                <a:lnTo>
                  <a:pt x="0" y="706010"/>
                </a:lnTo>
                <a:lnTo>
                  <a:pt x="2280" y="694877"/>
                </a:lnTo>
                <a:lnTo>
                  <a:pt x="8477" y="685728"/>
                </a:lnTo>
                <a:lnTo>
                  <a:pt x="17623" y="679529"/>
                </a:lnTo>
                <a:lnTo>
                  <a:pt x="28754" y="677249"/>
                </a:lnTo>
                <a:lnTo>
                  <a:pt x="40189" y="679529"/>
                </a:lnTo>
                <a:lnTo>
                  <a:pt x="49438" y="685728"/>
                </a:lnTo>
                <a:lnTo>
                  <a:pt x="55533" y="694877"/>
                </a:lnTo>
                <a:lnTo>
                  <a:pt x="57508" y="706010"/>
                </a:lnTo>
                <a:lnTo>
                  <a:pt x="55228" y="717143"/>
                </a:lnTo>
                <a:lnTo>
                  <a:pt x="49031" y="726292"/>
                </a:lnTo>
                <a:lnTo>
                  <a:pt x="39884" y="732490"/>
                </a:lnTo>
                <a:lnTo>
                  <a:pt x="28754" y="734771"/>
                </a:lnTo>
                <a:close/>
              </a:path>
              <a:path w="1504950" h="1422400">
                <a:moveTo>
                  <a:pt x="390625" y="734771"/>
                </a:moveTo>
                <a:lnTo>
                  <a:pt x="379494" y="732490"/>
                </a:lnTo>
                <a:lnTo>
                  <a:pt x="370347" y="726292"/>
                </a:lnTo>
                <a:lnTo>
                  <a:pt x="364151" y="717143"/>
                </a:lnTo>
                <a:lnTo>
                  <a:pt x="361870" y="706010"/>
                </a:lnTo>
                <a:lnTo>
                  <a:pt x="364151" y="694877"/>
                </a:lnTo>
                <a:lnTo>
                  <a:pt x="370347" y="685728"/>
                </a:lnTo>
                <a:lnTo>
                  <a:pt x="379494" y="679529"/>
                </a:lnTo>
                <a:lnTo>
                  <a:pt x="390625" y="677249"/>
                </a:lnTo>
                <a:lnTo>
                  <a:pt x="401755" y="679529"/>
                </a:lnTo>
                <a:lnTo>
                  <a:pt x="410902" y="685728"/>
                </a:lnTo>
                <a:lnTo>
                  <a:pt x="417099" y="694877"/>
                </a:lnTo>
                <a:lnTo>
                  <a:pt x="419379" y="706010"/>
                </a:lnTo>
                <a:lnTo>
                  <a:pt x="417099" y="717143"/>
                </a:lnTo>
                <a:lnTo>
                  <a:pt x="410902" y="726292"/>
                </a:lnTo>
                <a:lnTo>
                  <a:pt x="401755" y="732490"/>
                </a:lnTo>
                <a:lnTo>
                  <a:pt x="390625" y="734771"/>
                </a:lnTo>
                <a:close/>
              </a:path>
              <a:path w="1504950" h="1422400">
                <a:moveTo>
                  <a:pt x="752496" y="734771"/>
                </a:moveTo>
                <a:lnTo>
                  <a:pt x="741365" y="732490"/>
                </a:lnTo>
                <a:lnTo>
                  <a:pt x="732218" y="726292"/>
                </a:lnTo>
                <a:lnTo>
                  <a:pt x="726022" y="717143"/>
                </a:lnTo>
                <a:lnTo>
                  <a:pt x="723741" y="706010"/>
                </a:lnTo>
                <a:lnTo>
                  <a:pt x="726022" y="694877"/>
                </a:lnTo>
                <a:lnTo>
                  <a:pt x="732218" y="685728"/>
                </a:lnTo>
                <a:lnTo>
                  <a:pt x="741365" y="679529"/>
                </a:lnTo>
                <a:lnTo>
                  <a:pt x="752496" y="677249"/>
                </a:lnTo>
                <a:lnTo>
                  <a:pt x="763626" y="679529"/>
                </a:lnTo>
                <a:lnTo>
                  <a:pt x="772773" y="685728"/>
                </a:lnTo>
                <a:lnTo>
                  <a:pt x="778970" y="694877"/>
                </a:lnTo>
                <a:lnTo>
                  <a:pt x="781250" y="706010"/>
                </a:lnTo>
                <a:lnTo>
                  <a:pt x="778970" y="717143"/>
                </a:lnTo>
                <a:lnTo>
                  <a:pt x="772773" y="726292"/>
                </a:lnTo>
                <a:lnTo>
                  <a:pt x="763626" y="732490"/>
                </a:lnTo>
                <a:lnTo>
                  <a:pt x="752496" y="734771"/>
                </a:lnTo>
                <a:close/>
              </a:path>
              <a:path w="1504950" h="1422400">
                <a:moveTo>
                  <a:pt x="1113824" y="734771"/>
                </a:moveTo>
                <a:lnTo>
                  <a:pt x="1102693" y="732490"/>
                </a:lnTo>
                <a:lnTo>
                  <a:pt x="1093547" y="726292"/>
                </a:lnTo>
                <a:lnTo>
                  <a:pt x="1087350" y="717143"/>
                </a:lnTo>
                <a:lnTo>
                  <a:pt x="1085070" y="706010"/>
                </a:lnTo>
                <a:lnTo>
                  <a:pt x="1087350" y="694877"/>
                </a:lnTo>
                <a:lnTo>
                  <a:pt x="1093547" y="685728"/>
                </a:lnTo>
                <a:lnTo>
                  <a:pt x="1102693" y="679529"/>
                </a:lnTo>
                <a:lnTo>
                  <a:pt x="1113824" y="677249"/>
                </a:lnTo>
                <a:lnTo>
                  <a:pt x="1125183" y="679529"/>
                </a:lnTo>
                <a:lnTo>
                  <a:pt x="1134305" y="685728"/>
                </a:lnTo>
                <a:lnTo>
                  <a:pt x="1140374" y="694877"/>
                </a:lnTo>
                <a:lnTo>
                  <a:pt x="1142578" y="706010"/>
                </a:lnTo>
                <a:lnTo>
                  <a:pt x="1140298" y="717143"/>
                </a:lnTo>
                <a:lnTo>
                  <a:pt x="1134101" y="726292"/>
                </a:lnTo>
                <a:lnTo>
                  <a:pt x="1124954" y="732490"/>
                </a:lnTo>
                <a:lnTo>
                  <a:pt x="1113824" y="734771"/>
                </a:lnTo>
                <a:close/>
              </a:path>
              <a:path w="1504950" h="1422400">
                <a:moveTo>
                  <a:pt x="1475695" y="734771"/>
                </a:moveTo>
                <a:lnTo>
                  <a:pt x="1464564" y="732490"/>
                </a:lnTo>
                <a:lnTo>
                  <a:pt x="1455417" y="726292"/>
                </a:lnTo>
                <a:lnTo>
                  <a:pt x="1449221" y="717143"/>
                </a:lnTo>
                <a:lnTo>
                  <a:pt x="1446940" y="706010"/>
                </a:lnTo>
                <a:lnTo>
                  <a:pt x="1449221" y="694877"/>
                </a:lnTo>
                <a:lnTo>
                  <a:pt x="1455417" y="685728"/>
                </a:lnTo>
                <a:lnTo>
                  <a:pt x="1464564" y="679529"/>
                </a:lnTo>
                <a:lnTo>
                  <a:pt x="1475695" y="677249"/>
                </a:lnTo>
                <a:lnTo>
                  <a:pt x="1486825" y="679529"/>
                </a:lnTo>
                <a:lnTo>
                  <a:pt x="1495972" y="685728"/>
                </a:lnTo>
                <a:lnTo>
                  <a:pt x="1502169" y="694877"/>
                </a:lnTo>
                <a:lnTo>
                  <a:pt x="1504449" y="706010"/>
                </a:lnTo>
                <a:lnTo>
                  <a:pt x="1502169" y="717143"/>
                </a:lnTo>
                <a:lnTo>
                  <a:pt x="1495972" y="726292"/>
                </a:lnTo>
                <a:lnTo>
                  <a:pt x="1486825" y="732490"/>
                </a:lnTo>
                <a:lnTo>
                  <a:pt x="1475695" y="734771"/>
                </a:lnTo>
                <a:close/>
              </a:path>
              <a:path w="1504950" h="1422400">
                <a:moveTo>
                  <a:pt x="29296" y="1068512"/>
                </a:moveTo>
                <a:lnTo>
                  <a:pt x="18166" y="1066231"/>
                </a:lnTo>
                <a:lnTo>
                  <a:pt x="9019" y="1060033"/>
                </a:lnTo>
                <a:lnTo>
                  <a:pt x="2822" y="1050884"/>
                </a:lnTo>
                <a:lnTo>
                  <a:pt x="542" y="1039750"/>
                </a:lnTo>
                <a:lnTo>
                  <a:pt x="2822" y="1028617"/>
                </a:lnTo>
                <a:lnTo>
                  <a:pt x="9019" y="1019468"/>
                </a:lnTo>
                <a:lnTo>
                  <a:pt x="18166" y="1013270"/>
                </a:lnTo>
                <a:lnTo>
                  <a:pt x="29296" y="1010989"/>
                </a:lnTo>
                <a:lnTo>
                  <a:pt x="40427" y="1013270"/>
                </a:lnTo>
                <a:lnTo>
                  <a:pt x="49574" y="1019468"/>
                </a:lnTo>
                <a:lnTo>
                  <a:pt x="55770" y="1028617"/>
                </a:lnTo>
                <a:lnTo>
                  <a:pt x="58051" y="1039750"/>
                </a:lnTo>
                <a:lnTo>
                  <a:pt x="55770" y="1050884"/>
                </a:lnTo>
                <a:lnTo>
                  <a:pt x="49574" y="1060033"/>
                </a:lnTo>
                <a:lnTo>
                  <a:pt x="40427" y="1066231"/>
                </a:lnTo>
                <a:lnTo>
                  <a:pt x="29296" y="1068512"/>
                </a:lnTo>
                <a:close/>
              </a:path>
              <a:path w="1504950" h="1422400">
                <a:moveTo>
                  <a:pt x="390625" y="1068512"/>
                </a:moveTo>
                <a:lnTo>
                  <a:pt x="379494" y="1066231"/>
                </a:lnTo>
                <a:lnTo>
                  <a:pt x="370347" y="1060033"/>
                </a:lnTo>
                <a:lnTo>
                  <a:pt x="364151" y="1050884"/>
                </a:lnTo>
                <a:lnTo>
                  <a:pt x="361870" y="1039750"/>
                </a:lnTo>
                <a:lnTo>
                  <a:pt x="364151" y="1028617"/>
                </a:lnTo>
                <a:lnTo>
                  <a:pt x="370347" y="1019468"/>
                </a:lnTo>
                <a:lnTo>
                  <a:pt x="379494" y="1013270"/>
                </a:lnTo>
                <a:lnTo>
                  <a:pt x="390625" y="1010989"/>
                </a:lnTo>
                <a:lnTo>
                  <a:pt x="401984" y="1013270"/>
                </a:lnTo>
                <a:lnTo>
                  <a:pt x="411105" y="1019468"/>
                </a:lnTo>
                <a:lnTo>
                  <a:pt x="417175" y="1028617"/>
                </a:lnTo>
                <a:lnTo>
                  <a:pt x="419379" y="1039750"/>
                </a:lnTo>
                <a:lnTo>
                  <a:pt x="417099" y="1050884"/>
                </a:lnTo>
                <a:lnTo>
                  <a:pt x="410902" y="1060033"/>
                </a:lnTo>
                <a:lnTo>
                  <a:pt x="401755" y="1066231"/>
                </a:lnTo>
                <a:lnTo>
                  <a:pt x="390625" y="1068512"/>
                </a:lnTo>
                <a:close/>
              </a:path>
              <a:path w="1504950" h="1422400">
                <a:moveTo>
                  <a:pt x="752496" y="1068512"/>
                </a:moveTo>
                <a:lnTo>
                  <a:pt x="741365" y="1066231"/>
                </a:lnTo>
                <a:lnTo>
                  <a:pt x="732218" y="1060033"/>
                </a:lnTo>
                <a:lnTo>
                  <a:pt x="726022" y="1050884"/>
                </a:lnTo>
                <a:lnTo>
                  <a:pt x="723741" y="1039750"/>
                </a:lnTo>
                <a:lnTo>
                  <a:pt x="726022" y="1028617"/>
                </a:lnTo>
                <a:lnTo>
                  <a:pt x="732218" y="1019468"/>
                </a:lnTo>
                <a:lnTo>
                  <a:pt x="741365" y="1013270"/>
                </a:lnTo>
                <a:lnTo>
                  <a:pt x="752496" y="1010989"/>
                </a:lnTo>
                <a:lnTo>
                  <a:pt x="763626" y="1013270"/>
                </a:lnTo>
                <a:lnTo>
                  <a:pt x="772773" y="1019468"/>
                </a:lnTo>
                <a:lnTo>
                  <a:pt x="778970" y="1028617"/>
                </a:lnTo>
                <a:lnTo>
                  <a:pt x="781250" y="1039750"/>
                </a:lnTo>
                <a:lnTo>
                  <a:pt x="778970" y="1050884"/>
                </a:lnTo>
                <a:lnTo>
                  <a:pt x="772773" y="1060033"/>
                </a:lnTo>
                <a:lnTo>
                  <a:pt x="763626" y="1066231"/>
                </a:lnTo>
                <a:lnTo>
                  <a:pt x="752496" y="1068512"/>
                </a:lnTo>
                <a:close/>
              </a:path>
              <a:path w="1504950" h="1422400">
                <a:moveTo>
                  <a:pt x="1113824" y="1068512"/>
                </a:moveTo>
                <a:lnTo>
                  <a:pt x="1102693" y="1066231"/>
                </a:lnTo>
                <a:lnTo>
                  <a:pt x="1093547" y="1060033"/>
                </a:lnTo>
                <a:lnTo>
                  <a:pt x="1087350" y="1050884"/>
                </a:lnTo>
                <a:lnTo>
                  <a:pt x="1085070" y="1039750"/>
                </a:lnTo>
                <a:lnTo>
                  <a:pt x="1087350" y="1028617"/>
                </a:lnTo>
                <a:lnTo>
                  <a:pt x="1093547" y="1019468"/>
                </a:lnTo>
                <a:lnTo>
                  <a:pt x="1102693" y="1013270"/>
                </a:lnTo>
                <a:lnTo>
                  <a:pt x="1113824" y="1010989"/>
                </a:lnTo>
                <a:lnTo>
                  <a:pt x="1125260" y="1013270"/>
                </a:lnTo>
                <a:lnTo>
                  <a:pt x="1134508" y="1019468"/>
                </a:lnTo>
                <a:lnTo>
                  <a:pt x="1140603" y="1028617"/>
                </a:lnTo>
                <a:lnTo>
                  <a:pt x="1142578" y="1039750"/>
                </a:lnTo>
                <a:lnTo>
                  <a:pt x="1140298" y="1050884"/>
                </a:lnTo>
                <a:lnTo>
                  <a:pt x="1134101" y="1060033"/>
                </a:lnTo>
                <a:lnTo>
                  <a:pt x="1124954" y="1066231"/>
                </a:lnTo>
                <a:lnTo>
                  <a:pt x="1113824" y="1068512"/>
                </a:lnTo>
                <a:close/>
              </a:path>
              <a:path w="1504950" h="1422400">
                <a:moveTo>
                  <a:pt x="1475695" y="1068512"/>
                </a:moveTo>
                <a:lnTo>
                  <a:pt x="1464564" y="1066231"/>
                </a:lnTo>
                <a:lnTo>
                  <a:pt x="1455417" y="1060033"/>
                </a:lnTo>
                <a:lnTo>
                  <a:pt x="1449221" y="1050884"/>
                </a:lnTo>
                <a:lnTo>
                  <a:pt x="1446940" y="1039750"/>
                </a:lnTo>
                <a:lnTo>
                  <a:pt x="1449221" y="1028617"/>
                </a:lnTo>
                <a:lnTo>
                  <a:pt x="1455417" y="1019468"/>
                </a:lnTo>
                <a:lnTo>
                  <a:pt x="1464564" y="1013270"/>
                </a:lnTo>
                <a:lnTo>
                  <a:pt x="1475695" y="1010989"/>
                </a:lnTo>
                <a:lnTo>
                  <a:pt x="1486825" y="1013270"/>
                </a:lnTo>
                <a:lnTo>
                  <a:pt x="1495972" y="1019468"/>
                </a:lnTo>
                <a:lnTo>
                  <a:pt x="1502169" y="1028617"/>
                </a:lnTo>
                <a:lnTo>
                  <a:pt x="1504449" y="1039750"/>
                </a:lnTo>
                <a:lnTo>
                  <a:pt x="1502169" y="1050884"/>
                </a:lnTo>
                <a:lnTo>
                  <a:pt x="1495972" y="1060033"/>
                </a:lnTo>
                <a:lnTo>
                  <a:pt x="1486825" y="1066231"/>
                </a:lnTo>
                <a:lnTo>
                  <a:pt x="1475695" y="1068512"/>
                </a:lnTo>
                <a:close/>
              </a:path>
              <a:path w="1504950" h="1422400">
                <a:moveTo>
                  <a:pt x="29296" y="1421788"/>
                </a:moveTo>
                <a:lnTo>
                  <a:pt x="18166" y="1419507"/>
                </a:lnTo>
                <a:lnTo>
                  <a:pt x="9019" y="1413309"/>
                </a:lnTo>
                <a:lnTo>
                  <a:pt x="2822" y="1404160"/>
                </a:lnTo>
                <a:lnTo>
                  <a:pt x="542" y="1393027"/>
                </a:lnTo>
                <a:lnTo>
                  <a:pt x="2822" y="1381894"/>
                </a:lnTo>
                <a:lnTo>
                  <a:pt x="9019" y="1372745"/>
                </a:lnTo>
                <a:lnTo>
                  <a:pt x="18166" y="1366546"/>
                </a:lnTo>
                <a:lnTo>
                  <a:pt x="29296" y="1364266"/>
                </a:lnTo>
                <a:lnTo>
                  <a:pt x="40427" y="1366546"/>
                </a:lnTo>
                <a:lnTo>
                  <a:pt x="49574" y="1372745"/>
                </a:lnTo>
                <a:lnTo>
                  <a:pt x="55770" y="1381894"/>
                </a:lnTo>
                <a:lnTo>
                  <a:pt x="58051" y="1393027"/>
                </a:lnTo>
                <a:lnTo>
                  <a:pt x="55770" y="1404160"/>
                </a:lnTo>
                <a:lnTo>
                  <a:pt x="49574" y="1413309"/>
                </a:lnTo>
                <a:lnTo>
                  <a:pt x="40427" y="1419507"/>
                </a:lnTo>
                <a:lnTo>
                  <a:pt x="29296" y="1421788"/>
                </a:lnTo>
                <a:close/>
              </a:path>
              <a:path w="1504950" h="1422400">
                <a:moveTo>
                  <a:pt x="390625" y="1421788"/>
                </a:moveTo>
                <a:lnTo>
                  <a:pt x="379494" y="1419507"/>
                </a:lnTo>
                <a:lnTo>
                  <a:pt x="370347" y="1413309"/>
                </a:lnTo>
                <a:lnTo>
                  <a:pt x="364151" y="1404160"/>
                </a:lnTo>
                <a:lnTo>
                  <a:pt x="361870" y="1393027"/>
                </a:lnTo>
                <a:lnTo>
                  <a:pt x="364151" y="1381894"/>
                </a:lnTo>
                <a:lnTo>
                  <a:pt x="370347" y="1372745"/>
                </a:lnTo>
                <a:lnTo>
                  <a:pt x="379494" y="1366546"/>
                </a:lnTo>
                <a:lnTo>
                  <a:pt x="390625" y="1364266"/>
                </a:lnTo>
                <a:lnTo>
                  <a:pt x="402060" y="1366546"/>
                </a:lnTo>
                <a:lnTo>
                  <a:pt x="411309" y="1372745"/>
                </a:lnTo>
                <a:lnTo>
                  <a:pt x="417404" y="1381894"/>
                </a:lnTo>
                <a:lnTo>
                  <a:pt x="419379" y="1393027"/>
                </a:lnTo>
                <a:lnTo>
                  <a:pt x="417099" y="1404160"/>
                </a:lnTo>
                <a:lnTo>
                  <a:pt x="410902" y="1413309"/>
                </a:lnTo>
                <a:lnTo>
                  <a:pt x="401755" y="1419507"/>
                </a:lnTo>
                <a:lnTo>
                  <a:pt x="390625" y="1421788"/>
                </a:lnTo>
                <a:close/>
              </a:path>
              <a:path w="1504950" h="1422400">
                <a:moveTo>
                  <a:pt x="752496" y="1421788"/>
                </a:moveTo>
                <a:lnTo>
                  <a:pt x="741365" y="1419507"/>
                </a:lnTo>
                <a:lnTo>
                  <a:pt x="732218" y="1413309"/>
                </a:lnTo>
                <a:lnTo>
                  <a:pt x="726022" y="1404160"/>
                </a:lnTo>
                <a:lnTo>
                  <a:pt x="723741" y="1393027"/>
                </a:lnTo>
                <a:lnTo>
                  <a:pt x="726022" y="1381894"/>
                </a:lnTo>
                <a:lnTo>
                  <a:pt x="732218" y="1372745"/>
                </a:lnTo>
                <a:lnTo>
                  <a:pt x="741365" y="1366546"/>
                </a:lnTo>
                <a:lnTo>
                  <a:pt x="752496" y="1364266"/>
                </a:lnTo>
                <a:lnTo>
                  <a:pt x="763626" y="1366546"/>
                </a:lnTo>
                <a:lnTo>
                  <a:pt x="772773" y="1372745"/>
                </a:lnTo>
                <a:lnTo>
                  <a:pt x="778970" y="1381894"/>
                </a:lnTo>
                <a:lnTo>
                  <a:pt x="781250" y="1393027"/>
                </a:lnTo>
                <a:lnTo>
                  <a:pt x="778970" y="1404160"/>
                </a:lnTo>
                <a:lnTo>
                  <a:pt x="772773" y="1413309"/>
                </a:lnTo>
                <a:lnTo>
                  <a:pt x="763626" y="1419507"/>
                </a:lnTo>
                <a:lnTo>
                  <a:pt x="752496" y="1421788"/>
                </a:lnTo>
                <a:close/>
              </a:path>
              <a:path w="1504950" h="1422400">
                <a:moveTo>
                  <a:pt x="1113824" y="1421788"/>
                </a:moveTo>
                <a:lnTo>
                  <a:pt x="1102693" y="1419507"/>
                </a:lnTo>
                <a:lnTo>
                  <a:pt x="1093547" y="1413309"/>
                </a:lnTo>
                <a:lnTo>
                  <a:pt x="1087350" y="1404160"/>
                </a:lnTo>
                <a:lnTo>
                  <a:pt x="1085070" y="1393027"/>
                </a:lnTo>
                <a:lnTo>
                  <a:pt x="1087350" y="1381894"/>
                </a:lnTo>
                <a:lnTo>
                  <a:pt x="1093547" y="1372745"/>
                </a:lnTo>
                <a:lnTo>
                  <a:pt x="1102693" y="1366546"/>
                </a:lnTo>
                <a:lnTo>
                  <a:pt x="1113824" y="1364266"/>
                </a:lnTo>
                <a:lnTo>
                  <a:pt x="1125260" y="1366546"/>
                </a:lnTo>
                <a:lnTo>
                  <a:pt x="1134508" y="1372745"/>
                </a:lnTo>
                <a:lnTo>
                  <a:pt x="1140603" y="1381894"/>
                </a:lnTo>
                <a:lnTo>
                  <a:pt x="1142578" y="1393027"/>
                </a:lnTo>
                <a:lnTo>
                  <a:pt x="1140298" y="1404160"/>
                </a:lnTo>
                <a:lnTo>
                  <a:pt x="1134101" y="1413309"/>
                </a:lnTo>
                <a:lnTo>
                  <a:pt x="1124954" y="1419507"/>
                </a:lnTo>
                <a:lnTo>
                  <a:pt x="1113824" y="1421788"/>
                </a:lnTo>
                <a:close/>
              </a:path>
              <a:path w="1504950" h="1422400">
                <a:moveTo>
                  <a:pt x="1475695" y="1421788"/>
                </a:moveTo>
                <a:lnTo>
                  <a:pt x="1464564" y="1419507"/>
                </a:lnTo>
                <a:lnTo>
                  <a:pt x="1455417" y="1413309"/>
                </a:lnTo>
                <a:lnTo>
                  <a:pt x="1449221" y="1404160"/>
                </a:lnTo>
                <a:lnTo>
                  <a:pt x="1446940" y="1393027"/>
                </a:lnTo>
                <a:lnTo>
                  <a:pt x="1449221" y="1381894"/>
                </a:lnTo>
                <a:lnTo>
                  <a:pt x="1455417" y="1372745"/>
                </a:lnTo>
                <a:lnTo>
                  <a:pt x="1464564" y="1366546"/>
                </a:lnTo>
                <a:lnTo>
                  <a:pt x="1475695" y="1364266"/>
                </a:lnTo>
                <a:lnTo>
                  <a:pt x="1486825" y="1366546"/>
                </a:lnTo>
                <a:lnTo>
                  <a:pt x="1495972" y="1372745"/>
                </a:lnTo>
                <a:lnTo>
                  <a:pt x="1502169" y="1381894"/>
                </a:lnTo>
                <a:lnTo>
                  <a:pt x="1504449" y="1393027"/>
                </a:lnTo>
                <a:lnTo>
                  <a:pt x="1502169" y="1404160"/>
                </a:lnTo>
                <a:lnTo>
                  <a:pt x="1495972" y="1413309"/>
                </a:lnTo>
                <a:lnTo>
                  <a:pt x="1486825" y="1419507"/>
                </a:lnTo>
                <a:lnTo>
                  <a:pt x="1475695" y="1421788"/>
                </a:lnTo>
                <a:close/>
              </a:path>
            </a:pathLst>
          </a:custGeom>
          <a:solidFill>
            <a:srgbClr val="002852"/>
          </a:solidFill>
        </p:spPr>
        <p:txBody>
          <a:bodyPr wrap="square" lIns="0" tIns="0" rIns="0" bIns="0" rtlCol="0"/>
          <a:lstStyle/>
          <a:p>
            <a:endParaRPr/>
          </a:p>
        </p:txBody>
      </p:sp>
      <p:sp>
        <p:nvSpPr>
          <p:cNvPr id="17" name="bg object 17"/>
          <p:cNvSpPr/>
          <p:nvPr/>
        </p:nvSpPr>
        <p:spPr>
          <a:xfrm>
            <a:off x="2807326" y="964227"/>
            <a:ext cx="8308975" cy="915035"/>
          </a:xfrm>
          <a:custGeom>
            <a:avLst/>
            <a:gdLst/>
            <a:ahLst/>
            <a:cxnLst/>
            <a:rect l="l" t="t" r="r" b="b"/>
            <a:pathLst>
              <a:path w="8308975" h="915035">
                <a:moveTo>
                  <a:pt x="7851355" y="914597"/>
                </a:moveTo>
                <a:lnTo>
                  <a:pt x="457299" y="914597"/>
                </a:lnTo>
                <a:lnTo>
                  <a:pt x="410542" y="912236"/>
                </a:lnTo>
                <a:lnTo>
                  <a:pt x="365137" y="905306"/>
                </a:lnTo>
                <a:lnTo>
                  <a:pt x="321312" y="894038"/>
                </a:lnTo>
                <a:lnTo>
                  <a:pt x="279297" y="878660"/>
                </a:lnTo>
                <a:lnTo>
                  <a:pt x="239323" y="859404"/>
                </a:lnTo>
                <a:lnTo>
                  <a:pt x="201618" y="836498"/>
                </a:lnTo>
                <a:lnTo>
                  <a:pt x="166414" y="810172"/>
                </a:lnTo>
                <a:lnTo>
                  <a:pt x="133939" y="780657"/>
                </a:lnTo>
                <a:lnTo>
                  <a:pt x="104424" y="748183"/>
                </a:lnTo>
                <a:lnTo>
                  <a:pt x="78099" y="712978"/>
                </a:lnTo>
                <a:lnTo>
                  <a:pt x="55193" y="675274"/>
                </a:lnTo>
                <a:lnTo>
                  <a:pt x="35936" y="635299"/>
                </a:lnTo>
                <a:lnTo>
                  <a:pt x="20559" y="593285"/>
                </a:lnTo>
                <a:lnTo>
                  <a:pt x="9290" y="549460"/>
                </a:lnTo>
                <a:lnTo>
                  <a:pt x="2360" y="504054"/>
                </a:lnTo>
                <a:lnTo>
                  <a:pt x="0" y="457301"/>
                </a:lnTo>
                <a:lnTo>
                  <a:pt x="2360" y="410542"/>
                </a:lnTo>
                <a:lnTo>
                  <a:pt x="9290" y="365136"/>
                </a:lnTo>
                <a:lnTo>
                  <a:pt x="20559" y="321311"/>
                </a:lnTo>
                <a:lnTo>
                  <a:pt x="35936" y="279297"/>
                </a:lnTo>
                <a:lnTo>
                  <a:pt x="55193" y="239322"/>
                </a:lnTo>
                <a:lnTo>
                  <a:pt x="78099" y="201618"/>
                </a:lnTo>
                <a:lnTo>
                  <a:pt x="104424" y="166413"/>
                </a:lnTo>
                <a:lnTo>
                  <a:pt x="133939" y="133939"/>
                </a:lnTo>
                <a:lnTo>
                  <a:pt x="166414" y="104424"/>
                </a:lnTo>
                <a:lnTo>
                  <a:pt x="201618" y="78098"/>
                </a:lnTo>
                <a:lnTo>
                  <a:pt x="239323" y="55192"/>
                </a:lnTo>
                <a:lnTo>
                  <a:pt x="279297" y="35936"/>
                </a:lnTo>
                <a:lnTo>
                  <a:pt x="321312" y="20558"/>
                </a:lnTo>
                <a:lnTo>
                  <a:pt x="365137" y="9290"/>
                </a:lnTo>
                <a:lnTo>
                  <a:pt x="410542" y="2360"/>
                </a:lnTo>
                <a:lnTo>
                  <a:pt x="457287" y="0"/>
                </a:lnTo>
                <a:lnTo>
                  <a:pt x="7851367" y="0"/>
                </a:lnTo>
                <a:lnTo>
                  <a:pt x="7898111" y="2360"/>
                </a:lnTo>
                <a:lnTo>
                  <a:pt x="7943517" y="9290"/>
                </a:lnTo>
                <a:lnTo>
                  <a:pt x="7987342" y="20558"/>
                </a:lnTo>
                <a:lnTo>
                  <a:pt x="8029357" y="35936"/>
                </a:lnTo>
                <a:lnTo>
                  <a:pt x="8069331" y="55192"/>
                </a:lnTo>
                <a:lnTo>
                  <a:pt x="8107035" y="78098"/>
                </a:lnTo>
                <a:lnTo>
                  <a:pt x="8142240" y="104424"/>
                </a:lnTo>
                <a:lnTo>
                  <a:pt x="8174714" y="133939"/>
                </a:lnTo>
                <a:lnTo>
                  <a:pt x="8204229" y="166413"/>
                </a:lnTo>
                <a:lnTo>
                  <a:pt x="8230555" y="201618"/>
                </a:lnTo>
                <a:lnTo>
                  <a:pt x="8253461" y="239322"/>
                </a:lnTo>
                <a:lnTo>
                  <a:pt x="8272717" y="279297"/>
                </a:lnTo>
                <a:lnTo>
                  <a:pt x="8288095" y="321311"/>
                </a:lnTo>
                <a:lnTo>
                  <a:pt x="8299364" y="365136"/>
                </a:lnTo>
                <a:lnTo>
                  <a:pt x="8306293" y="410542"/>
                </a:lnTo>
                <a:lnTo>
                  <a:pt x="8308654" y="457295"/>
                </a:lnTo>
                <a:lnTo>
                  <a:pt x="8306293" y="504054"/>
                </a:lnTo>
                <a:lnTo>
                  <a:pt x="8299364" y="549460"/>
                </a:lnTo>
                <a:lnTo>
                  <a:pt x="8288095" y="593285"/>
                </a:lnTo>
                <a:lnTo>
                  <a:pt x="8272717" y="635299"/>
                </a:lnTo>
                <a:lnTo>
                  <a:pt x="8253461" y="675274"/>
                </a:lnTo>
                <a:lnTo>
                  <a:pt x="8230555" y="712978"/>
                </a:lnTo>
                <a:lnTo>
                  <a:pt x="8204229" y="748183"/>
                </a:lnTo>
                <a:lnTo>
                  <a:pt x="8174714" y="780657"/>
                </a:lnTo>
                <a:lnTo>
                  <a:pt x="8142240" y="810172"/>
                </a:lnTo>
                <a:lnTo>
                  <a:pt x="8107035" y="836498"/>
                </a:lnTo>
                <a:lnTo>
                  <a:pt x="8069331" y="859404"/>
                </a:lnTo>
                <a:lnTo>
                  <a:pt x="8029357" y="878660"/>
                </a:lnTo>
                <a:lnTo>
                  <a:pt x="7987342" y="894038"/>
                </a:lnTo>
                <a:lnTo>
                  <a:pt x="7943517" y="905306"/>
                </a:lnTo>
                <a:lnTo>
                  <a:pt x="7898111" y="912236"/>
                </a:lnTo>
                <a:lnTo>
                  <a:pt x="7851355" y="914597"/>
                </a:lnTo>
                <a:close/>
              </a:path>
            </a:pathLst>
          </a:custGeom>
          <a:solidFill>
            <a:srgbClr val="002852"/>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3000" b="0" i="0">
                <a:solidFill>
                  <a:schemeClr val="tx1"/>
                </a:solidFill>
                <a:latin typeface="Microsoft YaHei"/>
                <a:cs typeface="Microsoft YaHei"/>
              </a:defRPr>
            </a:lvl1pPr>
          </a:lstStyle>
          <a:p>
            <a:pPr marL="12700">
              <a:lnSpc>
                <a:spcPct val="100000"/>
              </a:lnSpc>
              <a:spcBef>
                <a:spcPts val="225"/>
              </a:spcBef>
            </a:pPr>
            <a:r>
              <a:rPr spc="-80" dirty="0"/>
              <a:t>E-paper185@</a:t>
            </a:r>
            <a:r>
              <a:rPr dirty="0"/>
              <a:t>明新科技大學學務</a:t>
            </a:r>
            <a:r>
              <a:rPr spc="5" dirty="0"/>
              <a:t>處</a:t>
            </a:r>
            <a:r>
              <a:rPr spc="145" dirty="0"/>
              <a:t> </a:t>
            </a:r>
            <a:r>
              <a:rPr dirty="0"/>
              <a:t>諮商輔導暨職涯發展中⼼</a:t>
            </a:r>
            <a:r>
              <a:rPr spc="-45" dirty="0"/>
              <a:t>.com</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4" name="Holder 4"/>
          <p:cNvSpPr>
            <a:spLocks noGrp="1"/>
          </p:cNvSpPr>
          <p:nvPr>
            <p:ph type="sldNum" sz="quarter" idx="7"/>
          </p:nvPr>
        </p:nvSpPr>
        <p:spPr/>
        <p:txBody>
          <a:bodyPr lIns="0" tIns="0" rIns="0" bIns="0"/>
          <a:lstStyle>
            <a:lvl1pPr>
              <a:defRPr sz="4300" b="1" i="0">
                <a:solidFill>
                  <a:schemeClr val="bg1"/>
                </a:solidFill>
                <a:latin typeface="Verdana"/>
                <a:cs typeface="Verdana"/>
              </a:defRPr>
            </a:lvl1pPr>
          </a:lstStyle>
          <a:p>
            <a:pPr marL="38100">
              <a:lnSpc>
                <a:spcPct val="100000"/>
              </a:lnSpc>
              <a:spcBef>
                <a:spcPts val="805"/>
              </a:spcBef>
            </a:pPr>
            <a:fld id="{81D60167-4931-47E6-BA6A-407CBD079E47}" type="slidenum">
              <a:rPr spc="-520" dirty="0"/>
              <a:t>‹#›</a:t>
            </a:fld>
            <a:endParaRPr spc="-52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43502" y="905727"/>
            <a:ext cx="5730644" cy="885189"/>
          </a:xfrm>
          <a:prstGeom prst="rect">
            <a:avLst/>
          </a:prstGeom>
        </p:spPr>
        <p:txBody>
          <a:bodyPr wrap="square" lIns="0" tIns="0" rIns="0" bIns="0">
            <a:spAutoFit/>
          </a:bodyPr>
          <a:lstStyle>
            <a:lvl1pPr>
              <a:defRPr sz="5650" b="0" i="0">
                <a:solidFill>
                  <a:srgbClr val="002852"/>
                </a:solidFill>
                <a:latin typeface="SimSun"/>
                <a:cs typeface="SimSun"/>
              </a:defRPr>
            </a:lvl1pPr>
          </a:lstStyle>
          <a:p>
            <a:endParaRPr/>
          </a:p>
        </p:txBody>
      </p:sp>
      <p:sp>
        <p:nvSpPr>
          <p:cNvPr id="3" name="Holder 3"/>
          <p:cNvSpPr>
            <a:spLocks noGrp="1"/>
          </p:cNvSpPr>
          <p:nvPr>
            <p:ph type="body" idx="1"/>
          </p:nvPr>
        </p:nvSpPr>
        <p:spPr>
          <a:xfrm>
            <a:off x="396925" y="9634341"/>
            <a:ext cx="13423799" cy="4852669"/>
          </a:xfrm>
          <a:prstGeom prst="rect">
            <a:avLst/>
          </a:prstGeom>
        </p:spPr>
        <p:txBody>
          <a:bodyPr wrap="square" lIns="0" tIns="0" rIns="0" bIns="0">
            <a:spAutoFit/>
          </a:bodyPr>
          <a:lstStyle>
            <a:lvl1pPr>
              <a:defRPr sz="3300" b="0" i="0">
                <a:solidFill>
                  <a:srgbClr val="002852"/>
                </a:solidFill>
                <a:latin typeface="Microsoft YaHei"/>
                <a:cs typeface="Microsoft YaHei"/>
              </a:defRPr>
            </a:lvl1pPr>
          </a:lstStyle>
          <a:p>
            <a:endParaRPr/>
          </a:p>
        </p:txBody>
      </p:sp>
      <p:sp>
        <p:nvSpPr>
          <p:cNvPr id="4" name="Holder 4"/>
          <p:cNvSpPr>
            <a:spLocks noGrp="1"/>
          </p:cNvSpPr>
          <p:nvPr>
            <p:ph type="ftr" sz="quarter" idx="5"/>
          </p:nvPr>
        </p:nvSpPr>
        <p:spPr>
          <a:xfrm>
            <a:off x="1014511" y="19224428"/>
            <a:ext cx="11054715" cy="499109"/>
          </a:xfrm>
          <a:prstGeom prst="rect">
            <a:avLst/>
          </a:prstGeom>
        </p:spPr>
        <p:txBody>
          <a:bodyPr wrap="square" lIns="0" tIns="0" rIns="0" bIns="0">
            <a:spAutoFit/>
          </a:bodyPr>
          <a:lstStyle>
            <a:lvl1pPr>
              <a:defRPr sz="3000" b="0" i="0">
                <a:solidFill>
                  <a:schemeClr val="tx1"/>
                </a:solidFill>
                <a:latin typeface="Microsoft YaHei"/>
                <a:cs typeface="Microsoft YaHei"/>
              </a:defRPr>
            </a:lvl1pPr>
          </a:lstStyle>
          <a:p>
            <a:pPr marL="12700">
              <a:lnSpc>
                <a:spcPct val="100000"/>
              </a:lnSpc>
              <a:spcBef>
                <a:spcPts val="225"/>
              </a:spcBef>
            </a:pPr>
            <a:r>
              <a:rPr spc="-80" dirty="0"/>
              <a:t>E-paper185@</a:t>
            </a:r>
            <a:r>
              <a:rPr dirty="0"/>
              <a:t>明新科技大學學務</a:t>
            </a:r>
            <a:r>
              <a:rPr spc="5" dirty="0"/>
              <a:t>處</a:t>
            </a:r>
            <a:r>
              <a:rPr spc="145" dirty="0"/>
              <a:t> </a:t>
            </a:r>
            <a:r>
              <a:rPr dirty="0"/>
              <a:t>諮商輔導暨職涯發展中⼼</a:t>
            </a:r>
            <a:r>
              <a:rPr spc="-45" dirty="0"/>
              <a:t>.com</a:t>
            </a:r>
          </a:p>
        </p:txBody>
      </p:sp>
      <p:sp>
        <p:nvSpPr>
          <p:cNvPr id="5" name="Holder 5"/>
          <p:cNvSpPr>
            <a:spLocks noGrp="1"/>
          </p:cNvSpPr>
          <p:nvPr>
            <p:ph type="dt" sz="half" idx="6"/>
          </p:nvPr>
        </p:nvSpPr>
        <p:spPr>
          <a:xfrm>
            <a:off x="710882" y="18696814"/>
            <a:ext cx="3270059" cy="1005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2/20/2025</a:t>
            </a:fld>
            <a:endParaRPr lang="en-US"/>
          </a:p>
        </p:txBody>
      </p:sp>
      <p:sp>
        <p:nvSpPr>
          <p:cNvPr id="6" name="Holder 6"/>
          <p:cNvSpPr>
            <a:spLocks noGrp="1"/>
          </p:cNvSpPr>
          <p:nvPr>
            <p:ph type="sldNum" sz="quarter" idx="7"/>
          </p:nvPr>
        </p:nvSpPr>
        <p:spPr>
          <a:xfrm>
            <a:off x="12430400" y="19087932"/>
            <a:ext cx="399415" cy="819150"/>
          </a:xfrm>
          <a:prstGeom prst="rect">
            <a:avLst/>
          </a:prstGeom>
        </p:spPr>
        <p:txBody>
          <a:bodyPr wrap="square" lIns="0" tIns="0" rIns="0" bIns="0">
            <a:spAutoFit/>
          </a:bodyPr>
          <a:lstStyle>
            <a:lvl1pPr>
              <a:defRPr sz="4300" b="1" i="0">
                <a:solidFill>
                  <a:schemeClr val="bg1"/>
                </a:solidFill>
                <a:latin typeface="Verdana"/>
                <a:cs typeface="Verdana"/>
              </a:defRPr>
            </a:lvl1pPr>
          </a:lstStyle>
          <a:p>
            <a:pPr marL="38100">
              <a:lnSpc>
                <a:spcPct val="100000"/>
              </a:lnSpc>
              <a:spcBef>
                <a:spcPts val="805"/>
              </a:spcBef>
            </a:pPr>
            <a:fld id="{81D60167-4931-47E6-BA6A-407CBD079E47}" type="slidenum">
              <a:rPr spc="-520" dirty="0"/>
              <a:t>‹#›</a:t>
            </a:fld>
            <a:endParaRPr spc="-5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mailto:yung01@hibox.hinet.net" TargetMode="External"/><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fred@tti-toner.com" TargetMode="External"/><Relationship Id="rId5" Type="http://schemas.openxmlformats.org/officeDocument/2006/relationships/hyperlink" Target="mailto:lkao.chloe@externals.adidas.com" TargetMode="External"/><Relationship Id="rId10" Type="http://schemas.openxmlformats.org/officeDocument/2006/relationships/image" Target="../media/image29.jfif"/><Relationship Id="rId4" Type="http://schemas.openxmlformats.org/officeDocument/2006/relationships/hyperlink" Target="mailto:r3_recruit@uni-prosperity.com.tw" TargetMode="Externa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a:extLst>
              <a:ext uri="{FF2B5EF4-FFF2-40B4-BE49-F238E27FC236}">
                <a16:creationId xmlns:a16="http://schemas.microsoft.com/office/drawing/2014/main" id="{CD6F0313-F803-40AC-8FA5-B46EA8480A00}"/>
              </a:ext>
            </a:extLst>
          </p:cNvPr>
          <p:cNvPicPr>
            <a:picLocks noChangeAspect="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3854" b="7930"/>
          <a:stretch/>
        </p:blipFill>
        <p:spPr>
          <a:xfrm>
            <a:off x="781050" y="6289273"/>
            <a:ext cx="12773280" cy="7938150"/>
          </a:xfrm>
          <a:prstGeom prst="rect">
            <a:avLst/>
          </a:prstGeom>
        </p:spPr>
      </p:pic>
      <p:sp>
        <p:nvSpPr>
          <p:cNvPr id="27" name="object 3">
            <a:extLst>
              <a:ext uri="{FF2B5EF4-FFF2-40B4-BE49-F238E27FC236}">
                <a16:creationId xmlns:a16="http://schemas.microsoft.com/office/drawing/2014/main" id="{A98E36C1-BA9F-4BDF-B6AC-08EAE72CD1DE}"/>
              </a:ext>
            </a:extLst>
          </p:cNvPr>
          <p:cNvSpPr/>
          <p:nvPr/>
        </p:nvSpPr>
        <p:spPr>
          <a:xfrm>
            <a:off x="2228349" y="18789222"/>
            <a:ext cx="9787642" cy="915035"/>
          </a:xfrm>
          <a:custGeom>
            <a:avLst/>
            <a:gdLst/>
            <a:ahLst/>
            <a:cxnLst/>
            <a:rect l="l" t="t" r="r" b="b"/>
            <a:pathLst>
              <a:path w="9639300" h="915034">
                <a:moveTo>
                  <a:pt x="9181655" y="914597"/>
                </a:moveTo>
                <a:lnTo>
                  <a:pt x="457298" y="914597"/>
                </a:lnTo>
                <a:lnTo>
                  <a:pt x="410542" y="912236"/>
                </a:lnTo>
                <a:lnTo>
                  <a:pt x="365137" y="905307"/>
                </a:lnTo>
                <a:lnTo>
                  <a:pt x="321312" y="894038"/>
                </a:lnTo>
                <a:lnTo>
                  <a:pt x="279297" y="878661"/>
                </a:lnTo>
                <a:lnTo>
                  <a:pt x="239323" y="859404"/>
                </a:lnTo>
                <a:lnTo>
                  <a:pt x="201618" y="836498"/>
                </a:lnTo>
                <a:lnTo>
                  <a:pt x="166414" y="810173"/>
                </a:lnTo>
                <a:lnTo>
                  <a:pt x="133939" y="780658"/>
                </a:lnTo>
                <a:lnTo>
                  <a:pt x="104424" y="748183"/>
                </a:lnTo>
                <a:lnTo>
                  <a:pt x="78099" y="712979"/>
                </a:lnTo>
                <a:lnTo>
                  <a:pt x="55193" y="675275"/>
                </a:lnTo>
                <a:lnTo>
                  <a:pt x="35936" y="635300"/>
                </a:lnTo>
                <a:lnTo>
                  <a:pt x="20559" y="593286"/>
                </a:lnTo>
                <a:lnTo>
                  <a:pt x="9290" y="549461"/>
                </a:lnTo>
                <a:lnTo>
                  <a:pt x="2360" y="504055"/>
                </a:lnTo>
                <a:lnTo>
                  <a:pt x="0" y="457303"/>
                </a:lnTo>
                <a:lnTo>
                  <a:pt x="2360" y="410543"/>
                </a:lnTo>
                <a:lnTo>
                  <a:pt x="9290" y="365137"/>
                </a:lnTo>
                <a:lnTo>
                  <a:pt x="20559" y="321312"/>
                </a:lnTo>
                <a:lnTo>
                  <a:pt x="35936" y="279297"/>
                </a:lnTo>
                <a:lnTo>
                  <a:pt x="55193" y="239322"/>
                </a:lnTo>
                <a:lnTo>
                  <a:pt x="78099" y="201618"/>
                </a:lnTo>
                <a:lnTo>
                  <a:pt x="104424" y="166414"/>
                </a:lnTo>
                <a:lnTo>
                  <a:pt x="133939" y="133939"/>
                </a:lnTo>
                <a:lnTo>
                  <a:pt x="166414" y="104424"/>
                </a:lnTo>
                <a:lnTo>
                  <a:pt x="201618" y="78099"/>
                </a:lnTo>
                <a:lnTo>
                  <a:pt x="239323" y="55193"/>
                </a:lnTo>
                <a:lnTo>
                  <a:pt x="279297" y="35936"/>
                </a:lnTo>
                <a:lnTo>
                  <a:pt x="321312" y="20558"/>
                </a:lnTo>
                <a:lnTo>
                  <a:pt x="365137" y="9290"/>
                </a:lnTo>
                <a:lnTo>
                  <a:pt x="410542" y="2360"/>
                </a:lnTo>
                <a:lnTo>
                  <a:pt x="457294" y="0"/>
                </a:lnTo>
                <a:lnTo>
                  <a:pt x="9181660" y="0"/>
                </a:lnTo>
                <a:lnTo>
                  <a:pt x="9228412" y="2360"/>
                </a:lnTo>
                <a:lnTo>
                  <a:pt x="9273817" y="9290"/>
                </a:lnTo>
                <a:lnTo>
                  <a:pt x="9317642" y="20558"/>
                </a:lnTo>
                <a:lnTo>
                  <a:pt x="9359657" y="35936"/>
                </a:lnTo>
                <a:lnTo>
                  <a:pt x="9399631" y="55193"/>
                </a:lnTo>
                <a:lnTo>
                  <a:pt x="9437335" y="78099"/>
                </a:lnTo>
                <a:lnTo>
                  <a:pt x="9472540" y="104424"/>
                </a:lnTo>
                <a:lnTo>
                  <a:pt x="9505014" y="133939"/>
                </a:lnTo>
                <a:lnTo>
                  <a:pt x="9534529" y="166414"/>
                </a:lnTo>
                <a:lnTo>
                  <a:pt x="9560855" y="201618"/>
                </a:lnTo>
                <a:lnTo>
                  <a:pt x="9583760" y="239322"/>
                </a:lnTo>
                <a:lnTo>
                  <a:pt x="9603017" y="279297"/>
                </a:lnTo>
                <a:lnTo>
                  <a:pt x="9618395" y="321312"/>
                </a:lnTo>
                <a:lnTo>
                  <a:pt x="9629663" y="365137"/>
                </a:lnTo>
                <a:lnTo>
                  <a:pt x="9636593" y="410543"/>
                </a:lnTo>
                <a:lnTo>
                  <a:pt x="9638954" y="457294"/>
                </a:lnTo>
                <a:lnTo>
                  <a:pt x="9636593" y="504055"/>
                </a:lnTo>
                <a:lnTo>
                  <a:pt x="9629663" y="549461"/>
                </a:lnTo>
                <a:lnTo>
                  <a:pt x="9618395" y="593286"/>
                </a:lnTo>
                <a:lnTo>
                  <a:pt x="9603017" y="635300"/>
                </a:lnTo>
                <a:lnTo>
                  <a:pt x="9583760" y="675275"/>
                </a:lnTo>
                <a:lnTo>
                  <a:pt x="9560855" y="712979"/>
                </a:lnTo>
                <a:lnTo>
                  <a:pt x="9534529" y="748183"/>
                </a:lnTo>
                <a:lnTo>
                  <a:pt x="9505014" y="780658"/>
                </a:lnTo>
                <a:lnTo>
                  <a:pt x="9472540" y="810173"/>
                </a:lnTo>
                <a:lnTo>
                  <a:pt x="9437335" y="836498"/>
                </a:lnTo>
                <a:lnTo>
                  <a:pt x="9399631" y="859404"/>
                </a:lnTo>
                <a:lnTo>
                  <a:pt x="9359657" y="878661"/>
                </a:lnTo>
                <a:lnTo>
                  <a:pt x="9317642" y="894038"/>
                </a:lnTo>
                <a:lnTo>
                  <a:pt x="9273817" y="905307"/>
                </a:lnTo>
                <a:lnTo>
                  <a:pt x="9228412" y="912236"/>
                </a:lnTo>
                <a:lnTo>
                  <a:pt x="9181655" y="914597"/>
                </a:lnTo>
                <a:close/>
              </a:path>
            </a:pathLst>
          </a:custGeom>
          <a:solidFill>
            <a:srgbClr val="FEFCD6"/>
          </a:solidFill>
        </p:spPr>
        <p:txBody>
          <a:bodyPr wrap="square" lIns="0" tIns="0" rIns="0" bIns="0" rtlCol="0"/>
          <a:lstStyle/>
          <a:p>
            <a:endParaRPr>
              <a:solidFill>
                <a:srgbClr val="ECE3A2"/>
              </a:solidFill>
            </a:endParaRPr>
          </a:p>
        </p:txBody>
      </p:sp>
      <p:sp>
        <p:nvSpPr>
          <p:cNvPr id="3" name="object 3">
            <a:extLst>
              <a:ext uri="{FF2B5EF4-FFF2-40B4-BE49-F238E27FC236}">
                <a16:creationId xmlns:a16="http://schemas.microsoft.com/office/drawing/2014/main" id="{0C566442-FFB3-4A6D-BBD4-7D7A0EAA43A7}"/>
              </a:ext>
            </a:extLst>
          </p:cNvPr>
          <p:cNvSpPr/>
          <p:nvPr/>
        </p:nvSpPr>
        <p:spPr>
          <a:xfrm>
            <a:off x="954911" y="658403"/>
            <a:ext cx="12448742" cy="1848033"/>
          </a:xfrm>
          <a:custGeom>
            <a:avLst/>
            <a:gdLst/>
            <a:ahLst/>
            <a:cxnLst/>
            <a:rect l="l" t="t" r="r" b="b"/>
            <a:pathLst>
              <a:path w="9639300" h="915034">
                <a:moveTo>
                  <a:pt x="9181655" y="914597"/>
                </a:moveTo>
                <a:lnTo>
                  <a:pt x="457298" y="914597"/>
                </a:lnTo>
                <a:lnTo>
                  <a:pt x="410542" y="912236"/>
                </a:lnTo>
                <a:lnTo>
                  <a:pt x="365137" y="905307"/>
                </a:lnTo>
                <a:lnTo>
                  <a:pt x="321312" y="894038"/>
                </a:lnTo>
                <a:lnTo>
                  <a:pt x="279297" y="878661"/>
                </a:lnTo>
                <a:lnTo>
                  <a:pt x="239323" y="859404"/>
                </a:lnTo>
                <a:lnTo>
                  <a:pt x="201618" y="836498"/>
                </a:lnTo>
                <a:lnTo>
                  <a:pt x="166414" y="810173"/>
                </a:lnTo>
                <a:lnTo>
                  <a:pt x="133939" y="780658"/>
                </a:lnTo>
                <a:lnTo>
                  <a:pt x="104424" y="748183"/>
                </a:lnTo>
                <a:lnTo>
                  <a:pt x="78099" y="712979"/>
                </a:lnTo>
                <a:lnTo>
                  <a:pt x="55193" y="675275"/>
                </a:lnTo>
                <a:lnTo>
                  <a:pt x="35936" y="635300"/>
                </a:lnTo>
                <a:lnTo>
                  <a:pt x="20559" y="593286"/>
                </a:lnTo>
                <a:lnTo>
                  <a:pt x="9290" y="549461"/>
                </a:lnTo>
                <a:lnTo>
                  <a:pt x="2360" y="504055"/>
                </a:lnTo>
                <a:lnTo>
                  <a:pt x="0" y="457303"/>
                </a:lnTo>
                <a:lnTo>
                  <a:pt x="2360" y="410543"/>
                </a:lnTo>
                <a:lnTo>
                  <a:pt x="9290" y="365137"/>
                </a:lnTo>
                <a:lnTo>
                  <a:pt x="20559" y="321312"/>
                </a:lnTo>
                <a:lnTo>
                  <a:pt x="35936" y="279297"/>
                </a:lnTo>
                <a:lnTo>
                  <a:pt x="55193" y="239322"/>
                </a:lnTo>
                <a:lnTo>
                  <a:pt x="78099" y="201618"/>
                </a:lnTo>
                <a:lnTo>
                  <a:pt x="104424" y="166414"/>
                </a:lnTo>
                <a:lnTo>
                  <a:pt x="133939" y="133939"/>
                </a:lnTo>
                <a:lnTo>
                  <a:pt x="166414" y="104424"/>
                </a:lnTo>
                <a:lnTo>
                  <a:pt x="201618" y="78099"/>
                </a:lnTo>
                <a:lnTo>
                  <a:pt x="239323" y="55193"/>
                </a:lnTo>
                <a:lnTo>
                  <a:pt x="279297" y="35936"/>
                </a:lnTo>
                <a:lnTo>
                  <a:pt x="321312" y="20558"/>
                </a:lnTo>
                <a:lnTo>
                  <a:pt x="365137" y="9290"/>
                </a:lnTo>
                <a:lnTo>
                  <a:pt x="410542" y="2360"/>
                </a:lnTo>
                <a:lnTo>
                  <a:pt x="457294" y="0"/>
                </a:lnTo>
                <a:lnTo>
                  <a:pt x="9181660" y="0"/>
                </a:lnTo>
                <a:lnTo>
                  <a:pt x="9228412" y="2360"/>
                </a:lnTo>
                <a:lnTo>
                  <a:pt x="9273817" y="9290"/>
                </a:lnTo>
                <a:lnTo>
                  <a:pt x="9317642" y="20558"/>
                </a:lnTo>
                <a:lnTo>
                  <a:pt x="9359657" y="35936"/>
                </a:lnTo>
                <a:lnTo>
                  <a:pt x="9399631" y="55193"/>
                </a:lnTo>
                <a:lnTo>
                  <a:pt x="9437335" y="78099"/>
                </a:lnTo>
                <a:lnTo>
                  <a:pt x="9472540" y="104424"/>
                </a:lnTo>
                <a:lnTo>
                  <a:pt x="9505014" y="133939"/>
                </a:lnTo>
                <a:lnTo>
                  <a:pt x="9534529" y="166414"/>
                </a:lnTo>
                <a:lnTo>
                  <a:pt x="9560855" y="201618"/>
                </a:lnTo>
                <a:lnTo>
                  <a:pt x="9583760" y="239322"/>
                </a:lnTo>
                <a:lnTo>
                  <a:pt x="9603017" y="279297"/>
                </a:lnTo>
                <a:lnTo>
                  <a:pt x="9618395" y="321312"/>
                </a:lnTo>
                <a:lnTo>
                  <a:pt x="9629663" y="365137"/>
                </a:lnTo>
                <a:lnTo>
                  <a:pt x="9636593" y="410543"/>
                </a:lnTo>
                <a:lnTo>
                  <a:pt x="9638954" y="457294"/>
                </a:lnTo>
                <a:lnTo>
                  <a:pt x="9636593" y="504055"/>
                </a:lnTo>
                <a:lnTo>
                  <a:pt x="9629663" y="549461"/>
                </a:lnTo>
                <a:lnTo>
                  <a:pt x="9618395" y="593286"/>
                </a:lnTo>
                <a:lnTo>
                  <a:pt x="9603017" y="635300"/>
                </a:lnTo>
                <a:lnTo>
                  <a:pt x="9583760" y="675275"/>
                </a:lnTo>
                <a:lnTo>
                  <a:pt x="9560855" y="712979"/>
                </a:lnTo>
                <a:lnTo>
                  <a:pt x="9534529" y="748183"/>
                </a:lnTo>
                <a:lnTo>
                  <a:pt x="9505014" y="780658"/>
                </a:lnTo>
                <a:lnTo>
                  <a:pt x="9472540" y="810173"/>
                </a:lnTo>
                <a:lnTo>
                  <a:pt x="9437335" y="836498"/>
                </a:lnTo>
                <a:lnTo>
                  <a:pt x="9399631" y="859404"/>
                </a:lnTo>
                <a:lnTo>
                  <a:pt x="9359657" y="878661"/>
                </a:lnTo>
                <a:lnTo>
                  <a:pt x="9317642" y="894038"/>
                </a:lnTo>
                <a:lnTo>
                  <a:pt x="9273817" y="905307"/>
                </a:lnTo>
                <a:lnTo>
                  <a:pt x="9228412" y="912236"/>
                </a:lnTo>
                <a:lnTo>
                  <a:pt x="9181655" y="914597"/>
                </a:lnTo>
                <a:close/>
              </a:path>
            </a:pathLst>
          </a:custGeom>
          <a:solidFill>
            <a:srgbClr val="FEFCD6"/>
          </a:solidFill>
        </p:spPr>
        <p:txBody>
          <a:bodyPr wrap="square" lIns="0" tIns="0" rIns="0" bIns="0" rtlCol="0"/>
          <a:lstStyle/>
          <a:p>
            <a:endParaRPr dirty="0">
              <a:solidFill>
                <a:srgbClr val="ECE3A2"/>
              </a:solidFill>
            </a:endParaRPr>
          </a:p>
        </p:txBody>
      </p:sp>
      <p:sp>
        <p:nvSpPr>
          <p:cNvPr id="4" name="object 4">
            <a:extLst>
              <a:ext uri="{FF2B5EF4-FFF2-40B4-BE49-F238E27FC236}">
                <a16:creationId xmlns:a16="http://schemas.microsoft.com/office/drawing/2014/main" id="{E6209389-6872-46EC-BE85-49317B2D46D6}"/>
              </a:ext>
            </a:extLst>
          </p:cNvPr>
          <p:cNvSpPr txBox="1"/>
          <p:nvPr/>
        </p:nvSpPr>
        <p:spPr>
          <a:xfrm>
            <a:off x="2628769" y="18961629"/>
            <a:ext cx="9364485" cy="547586"/>
          </a:xfrm>
          <a:prstGeom prst="rect">
            <a:avLst/>
          </a:prstGeom>
        </p:spPr>
        <p:txBody>
          <a:bodyPr vert="horz" wrap="square" lIns="0" tIns="16510" rIns="0" bIns="0" rtlCol="0">
            <a:spAutoFit/>
          </a:bodyPr>
          <a:lstStyle/>
          <a:p>
            <a:pPr marL="12700">
              <a:lnSpc>
                <a:spcPct val="100000"/>
              </a:lnSpc>
              <a:spcBef>
                <a:spcPts val="130"/>
              </a:spcBef>
            </a:pPr>
            <a:r>
              <a:rPr sz="3450" b="1" spc="25" dirty="0">
                <a:solidFill>
                  <a:srgbClr val="002852"/>
                </a:solidFill>
                <a:latin typeface="微軟正黑體" panose="020B0604030504040204" pitchFamily="34" charset="-120"/>
                <a:ea typeface="微軟正黑體" panose="020B0604030504040204" pitchFamily="34" charset="-120"/>
                <a:cs typeface="Microsoft YaHei"/>
              </a:rPr>
              <a:t>聯絡我們：（</a:t>
            </a:r>
            <a:r>
              <a:rPr sz="3450" b="1" spc="60" dirty="0">
                <a:solidFill>
                  <a:srgbClr val="002852"/>
                </a:solidFill>
                <a:latin typeface="微軟正黑體" panose="020B0604030504040204" pitchFamily="34" charset="-120"/>
                <a:ea typeface="微軟正黑體" panose="020B0604030504040204" pitchFamily="34" charset="-120"/>
                <a:cs typeface="Microsoft YaHei"/>
              </a:rPr>
              <a:t>03</a:t>
            </a:r>
            <a:r>
              <a:rPr sz="3450" b="1" spc="25" dirty="0">
                <a:solidFill>
                  <a:srgbClr val="002852"/>
                </a:solidFill>
                <a:latin typeface="微軟正黑體" panose="020B0604030504040204" pitchFamily="34" charset="-120"/>
                <a:ea typeface="微軟正黑體" panose="020B0604030504040204" pitchFamily="34" charset="-120"/>
                <a:cs typeface="Microsoft YaHei"/>
              </a:rPr>
              <a:t>）</a:t>
            </a:r>
            <a:r>
              <a:rPr sz="3450" b="1" spc="60" dirty="0">
                <a:solidFill>
                  <a:srgbClr val="002852"/>
                </a:solidFill>
                <a:latin typeface="微軟正黑體" panose="020B0604030504040204" pitchFamily="34" charset="-120"/>
                <a:ea typeface="微軟正黑體" panose="020B0604030504040204" pitchFamily="34" charset="-120"/>
                <a:cs typeface="Microsoft YaHei"/>
              </a:rPr>
              <a:t>5593142</a:t>
            </a:r>
            <a:r>
              <a:rPr sz="3450" b="1" spc="-120" dirty="0">
                <a:solidFill>
                  <a:srgbClr val="002852"/>
                </a:solidFill>
                <a:latin typeface="微軟正黑體" panose="020B0604030504040204" pitchFamily="34" charset="-120"/>
                <a:ea typeface="微軟正黑體" panose="020B0604030504040204" pitchFamily="34" charset="-120"/>
                <a:cs typeface="Microsoft YaHei"/>
              </a:rPr>
              <a:t>#</a:t>
            </a:r>
            <a:r>
              <a:rPr sz="3450" b="1" spc="60" dirty="0">
                <a:solidFill>
                  <a:srgbClr val="002852"/>
                </a:solidFill>
                <a:latin typeface="微軟正黑體" panose="020B0604030504040204" pitchFamily="34" charset="-120"/>
                <a:ea typeface="微軟正黑體" panose="020B0604030504040204" pitchFamily="34" charset="-120"/>
                <a:cs typeface="Microsoft YaHei"/>
              </a:rPr>
              <a:t>2615</a:t>
            </a:r>
            <a:r>
              <a:rPr sz="3450" b="1" spc="25" dirty="0">
                <a:solidFill>
                  <a:srgbClr val="002852"/>
                </a:solidFill>
                <a:latin typeface="微軟正黑體" panose="020B0604030504040204" pitchFamily="34" charset="-120"/>
                <a:ea typeface="微軟正黑體" panose="020B0604030504040204" pitchFamily="34" charset="-120"/>
                <a:cs typeface="Microsoft YaHei"/>
              </a:rPr>
              <a:t>／宗⼭樓</a:t>
            </a:r>
            <a:r>
              <a:rPr sz="3450" b="1" spc="60" dirty="0">
                <a:solidFill>
                  <a:srgbClr val="002852"/>
                </a:solidFill>
                <a:latin typeface="微軟正黑體" panose="020B0604030504040204" pitchFamily="34" charset="-120"/>
                <a:ea typeface="微軟正黑體" panose="020B0604030504040204" pitchFamily="34" charset="-120"/>
                <a:cs typeface="Microsoft YaHei"/>
              </a:rPr>
              <a:t>2</a:t>
            </a:r>
            <a:r>
              <a:rPr sz="3450" b="1" spc="190" dirty="0">
                <a:solidFill>
                  <a:srgbClr val="002852"/>
                </a:solidFill>
                <a:latin typeface="微軟正黑體" panose="020B0604030504040204" pitchFamily="34" charset="-120"/>
                <a:ea typeface="微軟正黑體" panose="020B0604030504040204" pitchFamily="34" charset="-120"/>
                <a:cs typeface="Microsoft YaHei"/>
              </a:rPr>
              <a:t>F</a:t>
            </a:r>
            <a:endParaRPr sz="3450" b="1" dirty="0">
              <a:latin typeface="微軟正黑體" panose="020B0604030504040204" pitchFamily="34" charset="-120"/>
              <a:ea typeface="微軟正黑體" panose="020B0604030504040204" pitchFamily="34" charset="-120"/>
              <a:cs typeface="Microsoft YaHei"/>
            </a:endParaRPr>
          </a:p>
        </p:txBody>
      </p:sp>
      <p:sp>
        <p:nvSpPr>
          <p:cNvPr id="5" name="object 6">
            <a:extLst>
              <a:ext uri="{FF2B5EF4-FFF2-40B4-BE49-F238E27FC236}">
                <a16:creationId xmlns:a16="http://schemas.microsoft.com/office/drawing/2014/main" id="{D86A5238-63AD-4A45-9436-AF060F9FA4C3}"/>
              </a:ext>
            </a:extLst>
          </p:cNvPr>
          <p:cNvSpPr txBox="1"/>
          <p:nvPr/>
        </p:nvSpPr>
        <p:spPr>
          <a:xfrm>
            <a:off x="1409322" y="2844243"/>
            <a:ext cx="5901690" cy="3655488"/>
          </a:xfrm>
          <a:prstGeom prst="rect">
            <a:avLst/>
          </a:prstGeom>
        </p:spPr>
        <p:txBody>
          <a:bodyPr vert="horz" wrap="square" lIns="0" tIns="13335" rIns="0" bIns="0" rtlCol="0">
            <a:spAutoFit/>
          </a:bodyPr>
          <a:lstStyle/>
          <a:p>
            <a:pPr marL="12700">
              <a:lnSpc>
                <a:spcPts val="13900"/>
              </a:lnSpc>
              <a:spcBef>
                <a:spcPts val="105"/>
              </a:spcBef>
            </a:pPr>
            <a:r>
              <a:rPr sz="11650" b="1" spc="-275" dirty="0">
                <a:solidFill>
                  <a:schemeClr val="accent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SimSun"/>
              </a:rPr>
              <a:t>明來</a:t>
            </a:r>
            <a:r>
              <a:rPr sz="11650" b="1" spc="-270" dirty="0">
                <a:solidFill>
                  <a:schemeClr val="accent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SimSun"/>
              </a:rPr>
              <a:t>豐</a:t>
            </a:r>
            <a:endParaRPr sz="11650" b="1" dirty="0">
              <a:solidFill>
                <a:schemeClr val="accent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SimSun"/>
            </a:endParaRPr>
          </a:p>
          <a:p>
            <a:pPr marL="12700">
              <a:lnSpc>
                <a:spcPts val="13900"/>
              </a:lnSpc>
            </a:pPr>
            <a:r>
              <a:rPr sz="11850" b="1" spc="-290" dirty="0">
                <a:solidFill>
                  <a:srgbClr val="F7ED6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SimSun"/>
              </a:rPr>
              <a:t>生涯快</a:t>
            </a:r>
            <a:r>
              <a:rPr sz="11850" b="1" spc="-285" dirty="0">
                <a:solidFill>
                  <a:srgbClr val="F7ED6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SimSun"/>
              </a:rPr>
              <a:t>報</a:t>
            </a:r>
            <a:endParaRPr sz="11850" b="1" dirty="0">
              <a:solidFill>
                <a:srgbClr val="F7ED6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SimSun"/>
            </a:endParaRPr>
          </a:p>
        </p:txBody>
      </p:sp>
      <p:sp>
        <p:nvSpPr>
          <p:cNvPr id="7" name="object 7">
            <a:extLst>
              <a:ext uri="{FF2B5EF4-FFF2-40B4-BE49-F238E27FC236}">
                <a16:creationId xmlns:a16="http://schemas.microsoft.com/office/drawing/2014/main" id="{2EC5EA4E-FFA3-4F41-8C52-DBD24500AADE}"/>
              </a:ext>
            </a:extLst>
          </p:cNvPr>
          <p:cNvSpPr txBox="1"/>
          <p:nvPr/>
        </p:nvSpPr>
        <p:spPr>
          <a:xfrm>
            <a:off x="1365635" y="1600526"/>
            <a:ext cx="11890754" cy="568104"/>
          </a:xfrm>
          <a:prstGeom prst="rect">
            <a:avLst/>
          </a:prstGeom>
        </p:spPr>
        <p:txBody>
          <a:bodyPr vert="horz" wrap="square" lIns="0" tIns="13970" rIns="0" bIns="0" rtlCol="0">
            <a:spAutoFit/>
          </a:bodyPr>
          <a:lstStyle/>
          <a:p>
            <a:pPr marL="12700">
              <a:spcBef>
                <a:spcPts val="110"/>
              </a:spcBef>
            </a:pPr>
            <a:r>
              <a:rPr sz="3600" b="1" spc="-75" dirty="0" err="1">
                <a:solidFill>
                  <a:srgbClr val="292323"/>
                </a:solidFill>
                <a:latin typeface="微軟正黑體" panose="020B0604030504040204" pitchFamily="34" charset="-120"/>
                <a:ea typeface="微軟正黑體" panose="020B0604030504040204" pitchFamily="34" charset="-120"/>
                <a:cs typeface="SimSun"/>
              </a:rPr>
              <a:t>明新科技大學學務</a:t>
            </a:r>
            <a:r>
              <a:rPr sz="3600" b="1" spc="-70" dirty="0" err="1">
                <a:solidFill>
                  <a:srgbClr val="292323"/>
                </a:solidFill>
                <a:latin typeface="微軟正黑體" panose="020B0604030504040204" pitchFamily="34" charset="-120"/>
                <a:ea typeface="微軟正黑體" panose="020B0604030504040204" pitchFamily="34" charset="-120"/>
                <a:cs typeface="SimSun"/>
              </a:rPr>
              <a:t>處</a:t>
            </a:r>
            <a:r>
              <a:rPr lang="en-US" altLang="zh-TW" sz="3600" b="1" spc="-70" dirty="0">
                <a:solidFill>
                  <a:srgbClr val="292323"/>
                </a:solidFill>
                <a:latin typeface="微軟正黑體" panose="020B0604030504040204" pitchFamily="34" charset="-120"/>
                <a:ea typeface="微軟正黑體" panose="020B0604030504040204" pitchFamily="34" charset="-120"/>
                <a:cs typeface="SimSun"/>
              </a:rPr>
              <a:t>    </a:t>
            </a:r>
            <a:r>
              <a:rPr lang="zh-TW" altLang="en-US" sz="3600" b="1" spc="-75" dirty="0">
                <a:solidFill>
                  <a:srgbClr val="292323"/>
                </a:solidFill>
                <a:latin typeface="微軟正黑體" panose="020B0604030504040204" pitchFamily="34" charset="-120"/>
                <a:ea typeface="微軟正黑體" panose="020B0604030504040204" pitchFamily="34" charset="-120"/>
                <a:cs typeface="SimSun"/>
              </a:rPr>
              <a:t>諮商輔導暨職涯發展中心職涯電子</a:t>
            </a:r>
            <a:r>
              <a:rPr lang="zh-TW" altLang="en-US" sz="3600" b="1" spc="-70" dirty="0">
                <a:solidFill>
                  <a:srgbClr val="292323"/>
                </a:solidFill>
                <a:latin typeface="微軟正黑體" panose="020B0604030504040204" pitchFamily="34" charset="-120"/>
                <a:ea typeface="微軟正黑體" panose="020B0604030504040204" pitchFamily="34" charset="-120"/>
                <a:cs typeface="SimSun"/>
              </a:rPr>
              <a:t>報</a:t>
            </a:r>
            <a:endParaRPr lang="zh-TW" altLang="en-US" sz="3600" b="1" dirty="0">
              <a:latin typeface="微軟正黑體" panose="020B0604030504040204" pitchFamily="34" charset="-120"/>
              <a:ea typeface="微軟正黑體" panose="020B0604030504040204" pitchFamily="34" charset="-120"/>
              <a:cs typeface="SimSun"/>
            </a:endParaRPr>
          </a:p>
        </p:txBody>
      </p:sp>
      <p:sp>
        <p:nvSpPr>
          <p:cNvPr id="10" name="object 2">
            <a:extLst>
              <a:ext uri="{FF2B5EF4-FFF2-40B4-BE49-F238E27FC236}">
                <a16:creationId xmlns:a16="http://schemas.microsoft.com/office/drawing/2014/main" id="{58CEF3BA-000B-4691-A13F-6293EBD865FA}"/>
              </a:ext>
            </a:extLst>
          </p:cNvPr>
          <p:cNvSpPr txBox="1"/>
          <p:nvPr/>
        </p:nvSpPr>
        <p:spPr>
          <a:xfrm>
            <a:off x="3406458" y="868678"/>
            <a:ext cx="7398384" cy="569387"/>
          </a:xfrm>
          <a:prstGeom prst="rect">
            <a:avLst/>
          </a:prstGeom>
        </p:spPr>
        <p:txBody>
          <a:bodyPr vert="horz" wrap="square" lIns="0" tIns="15240" rIns="0" bIns="0" rtlCol="0">
            <a:spAutoFit/>
          </a:bodyPr>
          <a:lstStyle/>
          <a:p>
            <a:pPr marL="12700">
              <a:lnSpc>
                <a:spcPct val="100000"/>
              </a:lnSpc>
              <a:spcBef>
                <a:spcPts val="120"/>
              </a:spcBef>
            </a:pPr>
            <a:r>
              <a:rPr sz="3600" spc="15" dirty="0">
                <a:latin typeface="Microsoft YaHei"/>
                <a:cs typeface="Microsoft YaHei"/>
              </a:rPr>
              <a:t>E-</a:t>
            </a:r>
            <a:r>
              <a:rPr sz="3600" spc="180" dirty="0">
                <a:latin typeface="Microsoft YaHei"/>
                <a:cs typeface="Microsoft YaHei"/>
              </a:rPr>
              <a:t> </a:t>
            </a:r>
            <a:r>
              <a:rPr sz="3600" spc="-60" dirty="0">
                <a:latin typeface="Microsoft YaHei"/>
                <a:cs typeface="Microsoft YaHei"/>
              </a:rPr>
              <a:t>paper</a:t>
            </a:r>
            <a:r>
              <a:rPr sz="3600" spc="180" dirty="0">
                <a:latin typeface="Microsoft YaHei"/>
                <a:cs typeface="Microsoft YaHei"/>
              </a:rPr>
              <a:t> </a:t>
            </a:r>
            <a:r>
              <a:rPr sz="3600" spc="15" dirty="0">
                <a:latin typeface="Microsoft YaHei"/>
                <a:cs typeface="Microsoft YaHei"/>
              </a:rPr>
              <a:t>第</a:t>
            </a:r>
            <a:r>
              <a:rPr lang="en-US" altLang="zh-TW" sz="3600" spc="55" dirty="0">
                <a:latin typeface="Microsoft YaHei"/>
                <a:cs typeface="Microsoft YaHei"/>
              </a:rPr>
              <a:t>212</a:t>
            </a:r>
            <a:r>
              <a:rPr sz="3600" spc="15" dirty="0">
                <a:latin typeface="Microsoft YaHei"/>
                <a:cs typeface="Microsoft YaHei"/>
              </a:rPr>
              <a:t>期</a:t>
            </a:r>
            <a:r>
              <a:rPr sz="3600" spc="125" dirty="0">
                <a:latin typeface="Microsoft YaHei"/>
                <a:cs typeface="Microsoft YaHei"/>
              </a:rPr>
              <a:t>202</a:t>
            </a:r>
            <a:r>
              <a:rPr lang="en-US" altLang="zh-TW" sz="3600" spc="125" dirty="0">
                <a:latin typeface="Microsoft YaHei"/>
                <a:cs typeface="Microsoft YaHei"/>
              </a:rPr>
              <a:t>5</a:t>
            </a:r>
            <a:r>
              <a:rPr sz="3600" spc="125" dirty="0">
                <a:latin typeface="Microsoft YaHei"/>
                <a:cs typeface="Microsoft YaHei"/>
              </a:rPr>
              <a:t>.</a:t>
            </a:r>
            <a:r>
              <a:rPr lang="en-US" altLang="zh-TW" sz="3600" spc="125" dirty="0">
                <a:latin typeface="Microsoft YaHei"/>
                <a:cs typeface="Microsoft YaHei"/>
              </a:rPr>
              <a:t>2</a:t>
            </a:r>
            <a:r>
              <a:rPr sz="3600" spc="125" dirty="0">
                <a:latin typeface="Microsoft YaHei"/>
                <a:cs typeface="Microsoft YaHei"/>
              </a:rPr>
              <a:t>.</a:t>
            </a:r>
            <a:r>
              <a:rPr lang="en-US" altLang="zh-TW" sz="3600" spc="125" dirty="0">
                <a:latin typeface="Microsoft YaHei"/>
                <a:cs typeface="Microsoft YaHei"/>
              </a:rPr>
              <a:t>25</a:t>
            </a:r>
            <a:r>
              <a:rPr sz="3600" spc="185" dirty="0">
                <a:latin typeface="Microsoft YaHei"/>
                <a:cs typeface="Microsoft YaHei"/>
              </a:rPr>
              <a:t> </a:t>
            </a:r>
            <a:r>
              <a:rPr sz="3600" spc="15" dirty="0">
                <a:latin typeface="Microsoft YaHei"/>
                <a:cs typeface="Microsoft YaHei"/>
              </a:rPr>
              <a:t>出</a:t>
            </a:r>
            <a:r>
              <a:rPr sz="3600" spc="20" dirty="0">
                <a:latin typeface="Microsoft YaHei"/>
                <a:cs typeface="Microsoft YaHei"/>
              </a:rPr>
              <a:t>刊</a:t>
            </a:r>
            <a:endParaRPr sz="3600" dirty="0">
              <a:latin typeface="Microsoft YaHei"/>
              <a:cs typeface="Microsoft YaHei"/>
            </a:endParaRPr>
          </a:p>
        </p:txBody>
      </p:sp>
      <p:sp>
        <p:nvSpPr>
          <p:cNvPr id="26" name="object 9">
            <a:extLst>
              <a:ext uri="{FF2B5EF4-FFF2-40B4-BE49-F238E27FC236}">
                <a16:creationId xmlns:a16="http://schemas.microsoft.com/office/drawing/2014/main" id="{7C11D8A8-5F9A-40CC-AF73-E8C4335169F4}"/>
              </a:ext>
            </a:extLst>
          </p:cNvPr>
          <p:cNvSpPr txBox="1"/>
          <p:nvPr/>
        </p:nvSpPr>
        <p:spPr>
          <a:xfrm>
            <a:off x="924371" y="14016965"/>
            <a:ext cx="12773280" cy="4551887"/>
          </a:xfrm>
          <a:prstGeom prst="rect">
            <a:avLst/>
          </a:prstGeom>
        </p:spPr>
        <p:txBody>
          <a:bodyPr vert="horz" wrap="square" lIns="0" tIns="276225" rIns="0" bIns="0" rtlCol="0">
            <a:spAutoFit/>
          </a:bodyPr>
          <a:lstStyle/>
          <a:p>
            <a:pPr marL="612000" indent="-571500">
              <a:lnSpc>
                <a:spcPct val="150000"/>
              </a:lnSpc>
              <a:buFont typeface="Wingdings" panose="05000000000000000000" pitchFamily="2" charset="2"/>
              <a:buChar char="n"/>
            </a:pPr>
            <a:r>
              <a:rPr sz="3600" b="1" u="sng" spc="-85" dirty="0" err="1">
                <a:solidFill>
                  <a:schemeClr val="tx1">
                    <a:lumMod val="85000"/>
                    <a:lumOff val="15000"/>
                  </a:schemeClr>
                </a:solidFill>
                <a:latin typeface="微軟正黑體" panose="020B0604030504040204" pitchFamily="34" charset="-120"/>
                <a:ea typeface="微軟正黑體" panose="020B0604030504040204" pitchFamily="34" charset="-120"/>
                <a:cs typeface="SimSun"/>
              </a:rPr>
              <a:t>生涯導</a:t>
            </a:r>
            <a:r>
              <a:rPr sz="3600" b="1" u="sng" spc="-80" dirty="0" err="1">
                <a:solidFill>
                  <a:schemeClr val="tx1">
                    <a:lumMod val="85000"/>
                    <a:lumOff val="15000"/>
                  </a:schemeClr>
                </a:solidFill>
                <a:latin typeface="微軟正黑體" panose="020B0604030504040204" pitchFamily="34" charset="-120"/>
                <a:ea typeface="微軟正黑體" panose="020B0604030504040204" pitchFamily="34" charset="-120"/>
                <a:cs typeface="SimSun"/>
              </a:rPr>
              <a:t>航</a:t>
            </a:r>
            <a:r>
              <a:rPr lang="en-US" altLang="zh-TW" sz="3600" b="1" spc="-80" dirty="0">
                <a:solidFill>
                  <a:schemeClr val="tx1">
                    <a:lumMod val="85000"/>
                    <a:lumOff val="15000"/>
                  </a:schemeClr>
                </a:solidFill>
                <a:latin typeface="微軟正黑體" panose="020B0604030504040204" pitchFamily="34" charset="-120"/>
                <a:ea typeface="微軟正黑體" panose="020B0604030504040204" pitchFamily="34" charset="-120"/>
                <a:cs typeface="SimSun"/>
              </a:rPr>
              <a:t>  </a:t>
            </a:r>
            <a:r>
              <a:rPr lang="en-US" altLang="zh-TW" sz="4000" b="1" spc="-80" dirty="0">
                <a:solidFill>
                  <a:schemeClr val="tx1">
                    <a:lumMod val="85000"/>
                    <a:lumOff val="15000"/>
                  </a:schemeClr>
                </a:solidFill>
                <a:latin typeface="微軟正黑體" panose="020B0604030504040204" pitchFamily="34" charset="-120"/>
                <a:ea typeface="微軟正黑體" panose="020B0604030504040204" pitchFamily="34" charset="-120"/>
                <a:cs typeface="SimSun"/>
              </a:rPr>
              <a:t> </a:t>
            </a:r>
            <a:r>
              <a:rPr lang="zh-TW" altLang="en-US" sz="3200" spc="-90" dirty="0">
                <a:solidFill>
                  <a:srgbClr val="5C778B"/>
                </a:solidFill>
                <a:latin typeface="微軟正黑體" panose="020B0604030504040204" pitchFamily="34" charset="-120"/>
                <a:ea typeface="微軟正黑體" panose="020B0604030504040204" pitchFamily="34" charset="-120"/>
                <a:cs typeface="SimSun"/>
              </a:rPr>
              <a:t>不一樣的</a:t>
            </a:r>
            <a:r>
              <a:rPr lang="en-US" altLang="zh-TW" sz="3200" spc="-90" dirty="0">
                <a:solidFill>
                  <a:srgbClr val="5C778B"/>
                </a:solidFill>
                <a:latin typeface="微軟正黑體" panose="020B0604030504040204" pitchFamily="34" charset="-120"/>
                <a:ea typeface="微軟正黑體" panose="020B0604030504040204" pitchFamily="34" charset="-120"/>
                <a:cs typeface="SimSun"/>
              </a:rPr>
              <a:t>100</a:t>
            </a:r>
            <a:r>
              <a:rPr lang="zh-TW" altLang="en-US" sz="3200" spc="-90" dirty="0">
                <a:solidFill>
                  <a:srgbClr val="5C778B"/>
                </a:solidFill>
                <a:latin typeface="微軟正黑體" panose="020B0604030504040204" pitchFamily="34" charset="-120"/>
                <a:ea typeface="微軟正黑體" panose="020B0604030504040204" pitchFamily="34" charset="-120"/>
                <a:cs typeface="SimSun"/>
              </a:rPr>
              <a:t>種練習</a:t>
            </a:r>
            <a:r>
              <a:rPr lang="en-US" altLang="zh-TW" sz="3200" spc="-90" dirty="0">
                <a:solidFill>
                  <a:srgbClr val="5C778B"/>
                </a:solidFill>
                <a:latin typeface="微軟正黑體" panose="020B0604030504040204" pitchFamily="34" charset="-120"/>
                <a:ea typeface="微軟正黑體" panose="020B0604030504040204" pitchFamily="34" charset="-120"/>
                <a:cs typeface="SimSun"/>
              </a:rPr>
              <a:t>- </a:t>
            </a:r>
            <a:r>
              <a:rPr lang="zh-TW" altLang="en-US" sz="3200" spc="-90" dirty="0">
                <a:solidFill>
                  <a:srgbClr val="5C778B"/>
                </a:solidFill>
                <a:latin typeface="微軟正黑體" panose="020B0604030504040204" pitchFamily="34" charset="-120"/>
                <a:ea typeface="微軟正黑體" panose="020B0604030504040204" pitchFamily="34" charset="-120"/>
                <a:cs typeface="SimSun"/>
              </a:rPr>
              <a:t>關於拖延</a:t>
            </a:r>
          </a:p>
          <a:p>
            <a:pPr marL="612000" indent="-571500">
              <a:lnSpc>
                <a:spcPct val="150000"/>
              </a:lnSpc>
              <a:buFont typeface="Wingdings" panose="05000000000000000000" pitchFamily="2" charset="2"/>
              <a:buChar char="n"/>
            </a:pPr>
            <a:r>
              <a:rPr lang="zh-TW" altLang="en-US" sz="3600" b="1" u="sng" spc="-85" dirty="0">
                <a:solidFill>
                  <a:schemeClr val="tx1">
                    <a:lumMod val="85000"/>
                    <a:lumOff val="15000"/>
                  </a:schemeClr>
                </a:solidFill>
                <a:latin typeface="微軟正黑體" panose="020B0604030504040204" pitchFamily="34" charset="-120"/>
                <a:ea typeface="微軟正黑體" panose="020B0604030504040204" pitchFamily="34" charset="-120"/>
                <a:cs typeface="SimSun"/>
              </a:rPr>
              <a:t>活動剪影</a:t>
            </a:r>
            <a:r>
              <a:rPr lang="zh-TW" altLang="en-US" sz="3600" b="1" spc="-80" dirty="0">
                <a:solidFill>
                  <a:schemeClr val="tx1">
                    <a:lumMod val="85000"/>
                    <a:lumOff val="15000"/>
                  </a:schemeClr>
                </a:solidFill>
                <a:latin typeface="微軟正黑體" panose="020B0604030504040204" pitchFamily="34" charset="-120"/>
                <a:ea typeface="微軟正黑體" panose="020B0604030504040204" pitchFamily="34" charset="-120"/>
                <a:cs typeface="SimSun"/>
              </a:rPr>
              <a:t>   </a:t>
            </a:r>
            <a:r>
              <a:rPr lang="zh-TW" altLang="en-US" sz="3200" spc="-90" dirty="0">
                <a:solidFill>
                  <a:srgbClr val="5C778B"/>
                </a:solidFill>
                <a:latin typeface="微軟正黑體" panose="020B0604030504040204" pitchFamily="34" charset="-120"/>
                <a:ea typeface="微軟正黑體" panose="020B0604030504040204" pitchFamily="34" charset="-120"/>
                <a:cs typeface="SimSun"/>
              </a:rPr>
              <a:t>諮商暨職涯發展中心講座與活動</a:t>
            </a:r>
            <a:endParaRPr lang="en-US" altLang="zh-TW" sz="3200" spc="-90" dirty="0">
              <a:solidFill>
                <a:srgbClr val="5C778B"/>
              </a:solidFill>
              <a:latin typeface="微軟正黑體" panose="020B0604030504040204" pitchFamily="34" charset="-120"/>
              <a:ea typeface="微軟正黑體" panose="020B0604030504040204" pitchFamily="34" charset="-120"/>
              <a:cs typeface="SimSun"/>
            </a:endParaRPr>
          </a:p>
          <a:p>
            <a:pPr marL="612000" indent="-571500">
              <a:lnSpc>
                <a:spcPct val="150000"/>
              </a:lnSpc>
              <a:buFont typeface="Wingdings" panose="05000000000000000000" pitchFamily="2" charset="2"/>
              <a:buChar char="n"/>
            </a:pPr>
            <a:r>
              <a:rPr sz="3600" b="1" u="sng" spc="-85" dirty="0" err="1">
                <a:solidFill>
                  <a:schemeClr val="tx1">
                    <a:lumMod val="85000"/>
                    <a:lumOff val="15000"/>
                  </a:schemeClr>
                </a:solidFill>
                <a:latin typeface="微軟正黑體" panose="020B0604030504040204" pitchFamily="34" charset="-120"/>
                <a:ea typeface="微軟正黑體" panose="020B0604030504040204" pitchFamily="34" charset="-120"/>
                <a:cs typeface="SimSun"/>
              </a:rPr>
              <a:t>最新活動宣</a:t>
            </a:r>
            <a:r>
              <a:rPr sz="3600" b="1" u="sng" spc="-80" dirty="0" err="1">
                <a:solidFill>
                  <a:schemeClr val="tx1">
                    <a:lumMod val="85000"/>
                    <a:lumOff val="15000"/>
                  </a:schemeClr>
                </a:solidFill>
                <a:latin typeface="微軟正黑體" panose="020B0604030504040204" pitchFamily="34" charset="-120"/>
                <a:ea typeface="微軟正黑體" panose="020B0604030504040204" pitchFamily="34" charset="-120"/>
                <a:cs typeface="SimSun"/>
              </a:rPr>
              <a:t>傳</a:t>
            </a:r>
            <a:r>
              <a:rPr lang="en-US" altLang="zh-TW" sz="3600" b="1" dirty="0">
                <a:solidFill>
                  <a:srgbClr val="89BD22"/>
                </a:solidFill>
                <a:latin typeface="微軟正黑體" panose="020B0604030504040204" pitchFamily="34" charset="-120"/>
                <a:ea typeface="微軟正黑體" panose="020B0604030504040204" pitchFamily="34" charset="-120"/>
                <a:cs typeface="SimSun"/>
              </a:rPr>
              <a:t> </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cs typeface="SimSun"/>
              </a:rPr>
              <a:t>  </a:t>
            </a:r>
            <a:r>
              <a:rPr sz="3200" spc="-580" dirty="0">
                <a:solidFill>
                  <a:srgbClr val="5C778B"/>
                </a:solidFill>
                <a:latin typeface="微軟正黑體" panose="020B0604030504040204" pitchFamily="34" charset="-120"/>
                <a:ea typeface="微軟正黑體" panose="020B0604030504040204" pitchFamily="34" charset="-120"/>
                <a:cs typeface="SimSun"/>
              </a:rPr>
              <a:t>11</a:t>
            </a:r>
            <a:r>
              <a:rPr lang="en-US" altLang="zh-TW" sz="3200" spc="-204" dirty="0">
                <a:solidFill>
                  <a:srgbClr val="5C778B"/>
                </a:solidFill>
                <a:latin typeface="微軟正黑體" panose="020B0604030504040204" pitchFamily="34" charset="-120"/>
                <a:ea typeface="微軟正黑體" panose="020B0604030504040204" pitchFamily="34" charset="-120"/>
                <a:cs typeface="SimSun"/>
              </a:rPr>
              <a:t>3</a:t>
            </a:r>
            <a:r>
              <a:rPr sz="3200" spc="-620" dirty="0">
                <a:solidFill>
                  <a:srgbClr val="5C778B"/>
                </a:solidFill>
                <a:latin typeface="微軟正黑體" panose="020B0604030504040204" pitchFamily="34" charset="-120"/>
                <a:ea typeface="微軟正黑體" panose="020B0604030504040204" pitchFamily="34" charset="-120"/>
                <a:cs typeface="SimSun"/>
              </a:rPr>
              <a:t>-</a:t>
            </a:r>
            <a:r>
              <a:rPr lang="en-US" altLang="zh-TW" sz="3200" spc="-580" dirty="0">
                <a:solidFill>
                  <a:srgbClr val="5C778B"/>
                </a:solidFill>
                <a:latin typeface="微軟正黑體" panose="020B0604030504040204" pitchFamily="34" charset="-120"/>
                <a:ea typeface="微軟正黑體" panose="020B0604030504040204" pitchFamily="34" charset="-120"/>
                <a:cs typeface="SimSun"/>
              </a:rPr>
              <a:t>2</a:t>
            </a:r>
            <a:r>
              <a:rPr sz="3200" spc="-90" dirty="0">
                <a:solidFill>
                  <a:srgbClr val="5C778B"/>
                </a:solidFill>
                <a:latin typeface="微軟正黑體" panose="020B0604030504040204" pitchFamily="34" charset="-120"/>
                <a:ea typeface="微軟正黑體" panose="020B0604030504040204" pitchFamily="34" charset="-120"/>
                <a:cs typeface="SimSun"/>
              </a:rPr>
              <a:t>諮商暨職涯發展中</a:t>
            </a:r>
            <a:r>
              <a:rPr sz="3200" spc="-65" dirty="0">
                <a:solidFill>
                  <a:srgbClr val="5C778B"/>
                </a:solidFill>
                <a:latin typeface="微軟正黑體" panose="020B0604030504040204" pitchFamily="34" charset="-120"/>
                <a:ea typeface="微軟正黑體" panose="020B0604030504040204" pitchFamily="34" charset="-120"/>
                <a:cs typeface="SimSun"/>
              </a:rPr>
              <a:t>心</a:t>
            </a:r>
            <a:r>
              <a:rPr sz="3200" spc="-90" dirty="0">
                <a:solidFill>
                  <a:srgbClr val="5C778B"/>
                </a:solidFill>
                <a:latin typeface="微軟正黑體" panose="020B0604030504040204" pitchFamily="34" charset="-120"/>
                <a:ea typeface="微軟正黑體" panose="020B0604030504040204" pitchFamily="34" charset="-120"/>
                <a:cs typeface="SimSun"/>
              </a:rPr>
              <a:t>各項活動</a:t>
            </a:r>
            <a:endParaRPr lang="en-US" altLang="zh-TW" sz="3200" spc="-90" dirty="0">
              <a:solidFill>
                <a:srgbClr val="5C778B"/>
              </a:solidFill>
              <a:latin typeface="微軟正黑體" panose="020B0604030504040204" pitchFamily="34" charset="-120"/>
              <a:ea typeface="微軟正黑體" panose="020B0604030504040204" pitchFamily="34" charset="-120"/>
              <a:cs typeface="SimSun"/>
            </a:endParaRPr>
          </a:p>
          <a:p>
            <a:pPr marL="612000" indent="-571500">
              <a:lnSpc>
                <a:spcPct val="150000"/>
              </a:lnSpc>
              <a:buFont typeface="Wingdings" panose="05000000000000000000" pitchFamily="2" charset="2"/>
              <a:buChar char="n"/>
            </a:pPr>
            <a:r>
              <a:rPr sz="3600" b="1" u="sng" spc="-85" dirty="0" err="1">
                <a:solidFill>
                  <a:schemeClr val="tx1">
                    <a:lumMod val="85000"/>
                    <a:lumOff val="15000"/>
                  </a:schemeClr>
                </a:solidFill>
                <a:latin typeface="微軟正黑體" panose="020B0604030504040204" pitchFamily="34" charset="-120"/>
                <a:ea typeface="微軟正黑體" panose="020B0604030504040204" pitchFamily="34" charset="-120"/>
                <a:cs typeface="SimSun"/>
              </a:rPr>
              <a:t>職涯輔導相關資</a:t>
            </a:r>
            <a:r>
              <a:rPr sz="3600" b="1" u="sng" spc="-60" dirty="0" err="1">
                <a:solidFill>
                  <a:schemeClr val="tx1">
                    <a:lumMod val="85000"/>
                    <a:lumOff val="15000"/>
                  </a:schemeClr>
                </a:solidFill>
                <a:latin typeface="微軟正黑體" panose="020B0604030504040204" pitchFamily="34" charset="-120"/>
                <a:ea typeface="微軟正黑體" panose="020B0604030504040204" pitchFamily="34" charset="-120"/>
                <a:cs typeface="SimSun"/>
              </a:rPr>
              <a:t>訊</a:t>
            </a:r>
            <a:r>
              <a:rPr sz="3600" b="1" u="sng" spc="-60" dirty="0">
                <a:solidFill>
                  <a:schemeClr val="tx1">
                    <a:lumMod val="85000"/>
                    <a:lumOff val="15000"/>
                  </a:schemeClr>
                </a:solidFill>
                <a:latin typeface="微軟正黑體" panose="020B0604030504040204" pitchFamily="34" charset="-120"/>
                <a:ea typeface="微軟正黑體" panose="020B0604030504040204" pitchFamily="34" charset="-120"/>
                <a:cs typeface="SimSun"/>
              </a:rPr>
              <a:t> </a:t>
            </a:r>
            <a:endParaRPr lang="en-US" sz="3600" b="1" u="sng" spc="-60" dirty="0">
              <a:solidFill>
                <a:schemeClr val="tx1">
                  <a:lumMod val="85000"/>
                  <a:lumOff val="15000"/>
                </a:schemeClr>
              </a:solidFill>
              <a:latin typeface="微軟正黑體" panose="020B0604030504040204" pitchFamily="34" charset="-120"/>
              <a:ea typeface="微軟正黑體" panose="020B0604030504040204" pitchFamily="34" charset="-120"/>
              <a:cs typeface="SimSun"/>
            </a:endParaRPr>
          </a:p>
          <a:p>
            <a:pPr marL="584200" marR="546100" indent="-571500">
              <a:lnSpc>
                <a:spcPct val="150000"/>
              </a:lnSpc>
              <a:spcBef>
                <a:spcPts val="170"/>
              </a:spcBef>
              <a:buFont typeface="Wingdings" panose="05000000000000000000" pitchFamily="2" charset="2"/>
              <a:buChar char="n"/>
            </a:pPr>
            <a:r>
              <a:rPr sz="3600" b="1" u="sng" spc="-85" dirty="0" err="1">
                <a:solidFill>
                  <a:schemeClr val="tx1">
                    <a:lumMod val="85000"/>
                    <a:lumOff val="15000"/>
                  </a:schemeClr>
                </a:solidFill>
                <a:latin typeface="微軟正黑體" panose="020B0604030504040204" pitchFamily="34" charset="-120"/>
                <a:ea typeface="微軟正黑體" panose="020B0604030504040204" pitchFamily="34" charset="-120"/>
                <a:cs typeface="SimSun"/>
              </a:rPr>
              <a:t>最新徵才消</a:t>
            </a:r>
            <a:r>
              <a:rPr sz="3600" b="1" u="sng" spc="-80" dirty="0" err="1">
                <a:solidFill>
                  <a:schemeClr val="tx1">
                    <a:lumMod val="85000"/>
                    <a:lumOff val="15000"/>
                  </a:schemeClr>
                </a:solidFill>
                <a:latin typeface="微軟正黑體" panose="020B0604030504040204" pitchFamily="34" charset="-120"/>
                <a:ea typeface="微軟正黑體" panose="020B0604030504040204" pitchFamily="34" charset="-120"/>
                <a:cs typeface="SimSun"/>
              </a:rPr>
              <a:t>息</a:t>
            </a:r>
            <a:endParaRPr sz="3600" b="1" u="sng" dirty="0">
              <a:solidFill>
                <a:schemeClr val="tx1">
                  <a:lumMod val="85000"/>
                  <a:lumOff val="15000"/>
                </a:schemeClr>
              </a:solidFill>
              <a:latin typeface="微軟正黑體" panose="020B0604030504040204" pitchFamily="34" charset="-120"/>
              <a:ea typeface="微軟正黑體" panose="020B0604030504040204" pitchFamily="34" charset="-120"/>
              <a:cs typeface="SimSun"/>
            </a:endParaRPr>
          </a:p>
        </p:txBody>
      </p:sp>
    </p:spTree>
    <p:extLst>
      <p:ext uri="{BB962C8B-B14F-4D97-AF65-F5344CB8AC3E}">
        <p14:creationId xmlns:p14="http://schemas.microsoft.com/office/powerpoint/2010/main" val="159829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8729119"/>
            <a:ext cx="14211935" cy="1374981"/>
          </a:xfrm>
          <a:custGeom>
            <a:avLst/>
            <a:gdLst/>
            <a:ahLst/>
            <a:cxnLst/>
            <a:rect l="l" t="t" r="r" b="b"/>
            <a:pathLst>
              <a:path w="14211935" h="1125855">
                <a:moveTo>
                  <a:pt x="0" y="0"/>
                </a:moveTo>
                <a:lnTo>
                  <a:pt x="14211672" y="0"/>
                </a:lnTo>
                <a:lnTo>
                  <a:pt x="14211672" y="1125655"/>
                </a:lnTo>
                <a:lnTo>
                  <a:pt x="0" y="1125655"/>
                </a:lnTo>
                <a:lnTo>
                  <a:pt x="0" y="0"/>
                </a:lnTo>
                <a:close/>
              </a:path>
            </a:pathLst>
          </a:custGeom>
          <a:solidFill>
            <a:srgbClr val="F7ED69">
              <a:alpha val="70999"/>
            </a:srgbClr>
          </a:solidFill>
        </p:spPr>
        <p:txBody>
          <a:bodyPr wrap="square" lIns="0" tIns="0" rIns="0" bIns="0" rtlCol="0"/>
          <a:lstStyle/>
          <a:p>
            <a:endParaRPr>
              <a:latin typeface="微軟正黑體" panose="020B0604030504040204" pitchFamily="34" charset="-120"/>
              <a:ea typeface="微軟正黑體" panose="020B0604030504040204" pitchFamily="34" charset="-120"/>
            </a:endParaRPr>
          </a:p>
        </p:txBody>
      </p:sp>
      <p:sp>
        <p:nvSpPr>
          <p:cNvPr id="11" name="object 11"/>
          <p:cNvSpPr txBox="1"/>
          <p:nvPr/>
        </p:nvSpPr>
        <p:spPr>
          <a:xfrm>
            <a:off x="6529044" y="3793064"/>
            <a:ext cx="4746625" cy="670560"/>
          </a:xfrm>
          <a:prstGeom prst="rect">
            <a:avLst/>
          </a:prstGeom>
        </p:spPr>
        <p:txBody>
          <a:bodyPr vert="horz" wrap="square" lIns="0" tIns="16510" rIns="0" bIns="0" rtlCol="0">
            <a:spAutoFit/>
          </a:bodyPr>
          <a:lstStyle/>
          <a:p>
            <a:pPr marL="12700">
              <a:lnSpc>
                <a:spcPct val="100000"/>
              </a:lnSpc>
              <a:spcBef>
                <a:spcPts val="130"/>
              </a:spcBef>
            </a:pPr>
            <a:r>
              <a:rPr sz="4200" b="1" spc="-75" dirty="0">
                <a:solidFill>
                  <a:srgbClr val="FFFFFF"/>
                </a:solidFill>
                <a:latin typeface="微軟正黑體" panose="020B0604030504040204" pitchFamily="34" charset="-120"/>
                <a:ea typeface="微軟正黑體" panose="020B0604030504040204" pitchFamily="34" charset="-120"/>
                <a:cs typeface="SimSun"/>
              </a:rPr>
              <a:t>焦慮本身並不是問</a:t>
            </a:r>
            <a:r>
              <a:rPr sz="4200" b="1" spc="-70" dirty="0">
                <a:solidFill>
                  <a:srgbClr val="FFFFFF"/>
                </a:solidFill>
                <a:latin typeface="微軟正黑體" panose="020B0604030504040204" pitchFamily="34" charset="-120"/>
                <a:ea typeface="微軟正黑體" panose="020B0604030504040204" pitchFamily="34" charset="-120"/>
                <a:cs typeface="SimSun"/>
              </a:rPr>
              <a:t>題</a:t>
            </a:r>
            <a:endParaRPr sz="4200" b="1" dirty="0">
              <a:latin typeface="微軟正黑體" panose="020B0604030504040204" pitchFamily="34" charset="-120"/>
              <a:ea typeface="微軟正黑體" panose="020B0604030504040204" pitchFamily="34" charset="-120"/>
              <a:cs typeface="SimSun"/>
            </a:endParaRPr>
          </a:p>
        </p:txBody>
      </p:sp>
      <p:sp>
        <p:nvSpPr>
          <p:cNvPr id="15" name="object 15"/>
          <p:cNvSpPr txBox="1">
            <a:spLocks noGrp="1"/>
          </p:cNvSpPr>
          <p:nvPr>
            <p:ph type="title"/>
          </p:nvPr>
        </p:nvSpPr>
        <p:spPr>
          <a:xfrm>
            <a:off x="0" y="1150866"/>
            <a:ext cx="14211300" cy="1452321"/>
          </a:xfrm>
          <a:prstGeom prst="rect">
            <a:avLst/>
          </a:prstGeom>
          <a:solidFill>
            <a:srgbClr val="F7ED69"/>
          </a:solidFill>
        </p:spPr>
        <p:txBody>
          <a:bodyPr vert="horz" wrap="square" lIns="0" tIns="5715" rIns="0" bIns="0" rtlCol="0">
            <a:spAutoFit/>
          </a:bodyPr>
          <a:lstStyle/>
          <a:p>
            <a:pPr marL="29845" algn="ctr">
              <a:lnSpc>
                <a:spcPct val="100000"/>
              </a:lnSpc>
              <a:spcBef>
                <a:spcPts val="45"/>
              </a:spcBef>
            </a:pPr>
            <a:r>
              <a:rPr sz="9400" b="1" spc="-225" dirty="0">
                <a:solidFill>
                  <a:schemeClr val="tx1"/>
                </a:solidFill>
                <a:latin typeface="微軟正黑體" panose="020B0604030504040204" pitchFamily="34" charset="-120"/>
                <a:ea typeface="微軟正黑體" panose="020B0604030504040204" pitchFamily="34" charset="-120"/>
              </a:rPr>
              <a:t>生涯導</a:t>
            </a:r>
            <a:r>
              <a:rPr sz="9400" b="1" spc="-220" dirty="0">
                <a:solidFill>
                  <a:schemeClr val="tx1"/>
                </a:solidFill>
                <a:latin typeface="微軟正黑體" panose="020B0604030504040204" pitchFamily="34" charset="-120"/>
                <a:ea typeface="微軟正黑體" panose="020B0604030504040204" pitchFamily="34" charset="-120"/>
              </a:rPr>
              <a:t>航</a:t>
            </a:r>
            <a:endParaRPr sz="9400" b="1" dirty="0">
              <a:solidFill>
                <a:schemeClr val="tx1"/>
              </a:solidFill>
              <a:latin typeface="微軟正黑體" panose="020B0604030504040204" pitchFamily="34" charset="-120"/>
              <a:ea typeface="微軟正黑體" panose="020B0604030504040204" pitchFamily="34" charset="-120"/>
            </a:endParaRPr>
          </a:p>
        </p:txBody>
      </p:sp>
      <p:sp>
        <p:nvSpPr>
          <p:cNvPr id="16" name="object 16"/>
          <p:cNvSpPr txBox="1"/>
          <p:nvPr/>
        </p:nvSpPr>
        <p:spPr>
          <a:xfrm>
            <a:off x="1341234" y="2915447"/>
            <a:ext cx="11556651" cy="663002"/>
          </a:xfrm>
          <a:prstGeom prst="rect">
            <a:avLst/>
          </a:prstGeom>
        </p:spPr>
        <p:txBody>
          <a:bodyPr vert="horz" wrap="square" lIns="0" tIns="16510" rIns="0" bIns="0" rtlCol="0">
            <a:spAutoFit/>
          </a:bodyPr>
          <a:lstStyle/>
          <a:p>
            <a:pPr marL="12700" algn="ctr">
              <a:lnSpc>
                <a:spcPct val="100000"/>
              </a:lnSpc>
              <a:spcBef>
                <a:spcPts val="130"/>
              </a:spcBef>
            </a:pPr>
            <a:r>
              <a:rPr lang="en-US" altLang="zh-TW" sz="4200" b="1" spc="-70" dirty="0">
                <a:solidFill>
                  <a:srgbClr val="002852"/>
                </a:solidFill>
                <a:latin typeface="微軟正黑體" panose="020B0604030504040204" pitchFamily="34" charset="-120"/>
                <a:ea typeface="微軟正黑體" panose="020B0604030504040204" pitchFamily="34" charset="-120"/>
                <a:cs typeface="SimSun"/>
              </a:rPr>
              <a:t>#</a:t>
            </a:r>
            <a:r>
              <a:rPr lang="zh-TW" altLang="en-US" sz="4200" b="1" spc="-70" dirty="0">
                <a:solidFill>
                  <a:srgbClr val="002852"/>
                </a:solidFill>
                <a:latin typeface="微軟正黑體" panose="020B0604030504040204" pitchFamily="34" charset="-120"/>
                <a:ea typeface="微軟正黑體" panose="020B0604030504040204" pitchFamily="34" charset="-120"/>
                <a:cs typeface="SimSun"/>
              </a:rPr>
              <a:t>不一樣的</a:t>
            </a:r>
            <a:r>
              <a:rPr lang="en-US" altLang="zh-TW" sz="4200" b="1" spc="-70" dirty="0">
                <a:solidFill>
                  <a:srgbClr val="002852"/>
                </a:solidFill>
                <a:latin typeface="微軟正黑體" panose="020B0604030504040204" pitchFamily="34" charset="-120"/>
                <a:ea typeface="微軟正黑體" panose="020B0604030504040204" pitchFamily="34" charset="-120"/>
                <a:cs typeface="SimSun"/>
              </a:rPr>
              <a:t>100</a:t>
            </a:r>
            <a:r>
              <a:rPr lang="zh-TW" altLang="en-US" sz="4200" b="1" spc="-70" dirty="0">
                <a:solidFill>
                  <a:srgbClr val="002852"/>
                </a:solidFill>
                <a:latin typeface="微軟正黑體" panose="020B0604030504040204" pitchFamily="34" charset="-120"/>
                <a:ea typeface="微軟正黑體" panose="020B0604030504040204" pitchFamily="34" charset="-120"/>
                <a:cs typeface="SimSun"/>
              </a:rPr>
              <a:t>種練習</a:t>
            </a:r>
            <a:r>
              <a:rPr lang="en-US" altLang="zh-TW" sz="4200" b="1" spc="-70" dirty="0">
                <a:solidFill>
                  <a:srgbClr val="002852"/>
                </a:solidFill>
                <a:latin typeface="微軟正黑體" panose="020B0604030504040204" pitchFamily="34" charset="-120"/>
                <a:ea typeface="微軟正黑體" panose="020B0604030504040204" pitchFamily="34" charset="-120"/>
                <a:cs typeface="SimSun"/>
              </a:rPr>
              <a:t>- </a:t>
            </a:r>
            <a:r>
              <a:rPr lang="zh-TW" altLang="en-US" sz="4200" b="1" spc="-70" dirty="0">
                <a:solidFill>
                  <a:srgbClr val="002852"/>
                </a:solidFill>
                <a:latin typeface="微軟正黑體" panose="020B0604030504040204" pitchFamily="34" charset="-120"/>
                <a:ea typeface="微軟正黑體" panose="020B0604030504040204" pitchFamily="34" charset="-120"/>
                <a:cs typeface="SimSun"/>
              </a:rPr>
              <a:t>關於拖延</a:t>
            </a:r>
            <a:endParaRPr sz="4200" b="1" dirty="0">
              <a:solidFill>
                <a:srgbClr val="002852"/>
              </a:solidFill>
              <a:latin typeface="微軟正黑體" panose="020B0604030504040204" pitchFamily="34" charset="-120"/>
              <a:ea typeface="微軟正黑體" panose="020B0604030504040204" pitchFamily="34" charset="-120"/>
              <a:cs typeface="SimSun"/>
            </a:endParaRPr>
          </a:p>
        </p:txBody>
      </p:sp>
      <p:sp>
        <p:nvSpPr>
          <p:cNvPr id="30" name="object 9">
            <a:extLst>
              <a:ext uri="{FF2B5EF4-FFF2-40B4-BE49-F238E27FC236}">
                <a16:creationId xmlns:a16="http://schemas.microsoft.com/office/drawing/2014/main" id="{44ADE5CE-A2DF-4BD8-A3C2-2A2DCD07A74C}"/>
              </a:ext>
            </a:extLst>
          </p:cNvPr>
          <p:cNvSpPr txBox="1"/>
          <p:nvPr/>
        </p:nvSpPr>
        <p:spPr>
          <a:xfrm>
            <a:off x="727430" y="3758885"/>
            <a:ext cx="12756433" cy="14370601"/>
          </a:xfrm>
          <a:prstGeom prst="rect">
            <a:avLst/>
          </a:prstGeom>
        </p:spPr>
        <p:txBody>
          <a:bodyPr vert="horz" wrap="square" lIns="0" tIns="12700" rIns="0" bIns="0" rtlCol="0">
            <a:spAutoFit/>
          </a:bodyPr>
          <a:lstStyle/>
          <a:p>
            <a:pPr marR="5080" algn="ctr">
              <a:spcBef>
                <a:spcPts val="100"/>
              </a:spcBef>
              <a:spcAft>
                <a:spcPts val="1200"/>
              </a:spcAft>
            </a:pPr>
            <a:r>
              <a:rPr lang="zh-TW" altLang="en-US" sz="3200" b="1" dirty="0">
                <a:solidFill>
                  <a:schemeClr val="accent5">
                    <a:lumMod val="75000"/>
                  </a:schemeClr>
                </a:solidFill>
                <a:latin typeface="微軟正黑體" panose="020B0604030504040204" pitchFamily="34" charset="-120"/>
                <a:ea typeface="微軟正黑體" panose="020B0604030504040204" pitchFamily="34" charset="-120"/>
              </a:rPr>
              <a:t>「你不用很厲害才能開始，但要開始才會很厲害」</a:t>
            </a:r>
            <a:endParaRPr lang="en-US" altLang="zh-TW" sz="3200" b="1" dirty="0">
              <a:solidFill>
                <a:schemeClr val="accent5">
                  <a:lumMod val="75000"/>
                </a:schemeClr>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en-US" altLang="zh-TW" sz="3200" dirty="0">
              <a:solidFill>
                <a:srgbClr val="292323"/>
              </a:solidFill>
              <a:latin typeface="微軟正黑體" panose="020B0604030504040204" pitchFamily="34" charset="-120"/>
              <a:ea typeface="微軟正黑體" panose="020B0604030504040204" pitchFamily="34" charset="-120"/>
            </a:endParaRPr>
          </a:p>
          <a:p>
            <a:endParaRPr lang="zh-TW" altLang="en-US" sz="3200" dirty="0">
              <a:solidFill>
                <a:srgbClr val="292323"/>
              </a:solidFill>
              <a:latin typeface="微軟正黑體" panose="020B0604030504040204" pitchFamily="34" charset="-120"/>
              <a:ea typeface="微軟正黑體" panose="020B0604030504040204" pitchFamily="34" charset="-120"/>
            </a:endParaRPr>
          </a:p>
          <a:p>
            <a:r>
              <a:rPr lang="zh-TW" altLang="en-US" sz="3200" dirty="0">
                <a:solidFill>
                  <a:srgbClr val="292323"/>
                </a:solidFill>
                <a:latin typeface="微軟正黑體" panose="020B0604030504040204" pitchFamily="34" charset="-120"/>
                <a:ea typeface="微軟正黑體" panose="020B0604030504040204" pitchFamily="34" charset="-120"/>
              </a:rPr>
              <a:t>為什麼我們對時間管理做了這麼多努力，卻總是成效不彰？</a:t>
            </a:r>
            <a:endParaRPr lang="en-US" altLang="zh-TW" sz="3200" dirty="0">
              <a:solidFill>
                <a:srgbClr val="292323"/>
              </a:solidFill>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這裡要跟大家聊聊你可能本來就知道的</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帕金森定律（</a:t>
            </a:r>
            <a:r>
              <a:rPr lang="en-US" altLang="zh-TW" sz="3200" dirty="0">
                <a:solidFill>
                  <a:schemeClr val="accent2">
                    <a:lumMod val="75000"/>
                  </a:schemeClr>
                </a:solidFill>
                <a:latin typeface="微軟正黑體" panose="020B0604030504040204" pitchFamily="34" charset="-120"/>
                <a:ea typeface="微軟正黑體" panose="020B0604030504040204" pitchFamily="34" charset="-120"/>
              </a:rPr>
              <a:t>Parkinson’s Law</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工作總會填滿它可用的完成時間，我們迴避工作，但我們不會迴避追劇、吃飯、洗澡等生活日常需求，這是為什麼呢？</a:t>
            </a:r>
          </a:p>
          <a:p>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工作帶來壓力，為了迴避壓力，所以我們拖延</a:t>
            </a:r>
            <a:r>
              <a:rPr lang="zh-TW" altLang="en-US" sz="3200" dirty="0">
                <a:latin typeface="微軟正黑體" panose="020B0604030504040204" pitchFamily="34" charset="-120"/>
                <a:ea typeface="微軟正黑體" panose="020B0604030504040204" pitchFamily="34" charset="-120"/>
              </a:rPr>
              <a:t>，正因如此，在還有選擇餘地時迴避工作；</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當無法完成工作的時間壓力，大過工作本身的壓力時，才會開始動手把事情完成</a:t>
            </a:r>
            <a:r>
              <a:rPr lang="zh-TW" altLang="en-US" sz="3200" dirty="0">
                <a:latin typeface="微軟正黑體" panose="020B0604030504040204" pitchFamily="34" charset="-120"/>
                <a:ea typeface="微軟正黑體" panose="020B0604030504040204" pitchFamily="34" charset="-120"/>
              </a:rPr>
              <a:t>。這也是為何帕金森定律反覆地在我們身上驗證。</a:t>
            </a:r>
          </a:p>
          <a:p>
            <a:r>
              <a:rPr lang="zh-TW" altLang="en-US" sz="3200" dirty="0">
                <a:latin typeface="微軟正黑體" panose="020B0604030504040204" pitchFamily="34" charset="-120"/>
                <a:ea typeface="微軟正黑體" panose="020B0604030504040204" pitchFamily="34" charset="-120"/>
              </a:rPr>
              <a:t>也就是說，時間管理其實是壓力管理，是否完成工作，則是工作本身壓力與工作完成不了的時間壓力之間的拔河。</a:t>
            </a:r>
            <a:endParaRPr lang="zh-TW" altLang="en-US" dirty="0"/>
          </a:p>
        </p:txBody>
      </p:sp>
      <p:sp>
        <p:nvSpPr>
          <p:cNvPr id="86" name="object 14">
            <a:extLst>
              <a:ext uri="{FF2B5EF4-FFF2-40B4-BE49-F238E27FC236}">
                <a16:creationId xmlns:a16="http://schemas.microsoft.com/office/drawing/2014/main" id="{05C0CA0C-62EF-47FA-BC61-C6DC7585EE65}"/>
              </a:ext>
            </a:extLst>
          </p:cNvPr>
          <p:cNvSpPr txBox="1"/>
          <p:nvPr/>
        </p:nvSpPr>
        <p:spPr>
          <a:xfrm>
            <a:off x="3093402" y="313935"/>
            <a:ext cx="8024495" cy="455295"/>
          </a:xfrm>
          <a:prstGeom prst="rect">
            <a:avLst/>
          </a:prstGeom>
        </p:spPr>
        <p:txBody>
          <a:bodyPr vert="horz" wrap="square" lIns="0" tIns="15240" rIns="0" bIns="0" rtlCol="0">
            <a:spAutoFit/>
          </a:bodyPr>
          <a:lstStyle/>
          <a:p>
            <a:pPr marL="12700" algn="ctr">
              <a:lnSpc>
                <a:spcPct val="100000"/>
              </a:lnSpc>
              <a:spcBef>
                <a:spcPts val="120"/>
              </a:spcBef>
            </a:pP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202</a:t>
            </a:r>
            <a:r>
              <a:rPr lang="en-US" altLang="zh-TW"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5. 2. 25</a:t>
            </a: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｜NO.</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lang="en-US" altLang="zh-TW" sz="2800" spc="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212</a:t>
            </a:r>
            <a:r>
              <a:rPr sz="2800" spc="15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明來豐</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⽣涯快報</a:t>
            </a:r>
            <a:endParaRPr sz="280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endParaRPr>
          </a:p>
        </p:txBody>
      </p:sp>
      <p:pic>
        <p:nvPicPr>
          <p:cNvPr id="7" name="圖片 6">
            <a:extLst>
              <a:ext uri="{FF2B5EF4-FFF2-40B4-BE49-F238E27FC236}">
                <a16:creationId xmlns:a16="http://schemas.microsoft.com/office/drawing/2014/main" id="{8FE889EA-A578-4C15-90C1-16F8BE191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4627530"/>
            <a:ext cx="4623961" cy="7914680"/>
          </a:xfrm>
          <a:prstGeom prst="rect">
            <a:avLst/>
          </a:prstGeom>
        </p:spPr>
      </p:pic>
      <p:sp>
        <p:nvSpPr>
          <p:cNvPr id="17" name="object 9">
            <a:extLst>
              <a:ext uri="{FF2B5EF4-FFF2-40B4-BE49-F238E27FC236}">
                <a16:creationId xmlns:a16="http://schemas.microsoft.com/office/drawing/2014/main" id="{55386ACE-5AE8-4E97-903F-F96CAC5887A0}"/>
              </a:ext>
            </a:extLst>
          </p:cNvPr>
          <p:cNvSpPr txBox="1"/>
          <p:nvPr/>
        </p:nvSpPr>
        <p:spPr>
          <a:xfrm>
            <a:off x="5376698" y="4392697"/>
            <a:ext cx="8107165" cy="8384347"/>
          </a:xfrm>
          <a:prstGeom prst="rect">
            <a:avLst/>
          </a:prstGeom>
        </p:spPr>
        <p:txBody>
          <a:bodyPr vert="horz" wrap="square" lIns="0" tIns="12700" rIns="0" bIns="0" rtlCol="0">
            <a:spAutoFit/>
          </a:bodyPr>
          <a:lstStyle/>
          <a:p>
            <a:r>
              <a:rPr lang="zh-TW" altLang="en-US" sz="3200" dirty="0">
                <a:solidFill>
                  <a:srgbClr val="292323"/>
                </a:solidFill>
                <a:latin typeface="微軟正黑體" panose="020B0604030504040204" pitchFamily="34" charset="-120"/>
                <a:ea typeface="微軟正黑體" panose="020B0604030504040204" pitchFamily="34" charset="-120"/>
              </a:rPr>
              <a:t>生活中不時會有想做，但一直沒做到的事，比如你可能看了一堆書、找了一堆資料、做了很多計畫，但卻遲遲未開始行動。</a:t>
            </a:r>
            <a:endParaRPr lang="en-US" altLang="zh-TW" sz="3200" dirty="0">
              <a:solidFill>
                <a:srgbClr val="292323"/>
              </a:solidFill>
              <a:latin typeface="微軟正黑體" panose="020B0604030504040204" pitchFamily="34" charset="-120"/>
              <a:ea typeface="微軟正黑體" panose="020B0604030504040204" pitchFamily="34" charset="-120"/>
            </a:endParaRPr>
          </a:p>
          <a:p>
            <a:r>
              <a:rPr lang="zh-TW" altLang="en-US" sz="3200" dirty="0">
                <a:solidFill>
                  <a:srgbClr val="292323"/>
                </a:solidFill>
                <a:latin typeface="微軟正黑體" panose="020B0604030504040204" pitchFamily="34" charset="-120"/>
                <a:ea typeface="微軟正黑體" panose="020B0604030504040204" pitchFamily="34" charset="-120"/>
              </a:rPr>
              <a:t>今天想和大家聊聊「拖延」，對大學生來說，開學日就像是起跑的槍響，從那天起到寒</a:t>
            </a:r>
            <a:r>
              <a:rPr lang="en-US" altLang="zh-TW" sz="3200" dirty="0">
                <a:solidFill>
                  <a:srgbClr val="292323"/>
                </a:solidFill>
                <a:latin typeface="微軟正黑體" panose="020B0604030504040204" pitchFamily="34" charset="-120"/>
                <a:ea typeface="微軟正黑體" panose="020B0604030504040204" pitchFamily="34" charset="-120"/>
              </a:rPr>
              <a:t>/</a:t>
            </a:r>
            <a:r>
              <a:rPr lang="zh-TW" altLang="en-US" sz="3200" dirty="0">
                <a:solidFill>
                  <a:srgbClr val="292323"/>
                </a:solidFill>
                <a:latin typeface="微軟正黑體" panose="020B0604030504040204" pitchFamily="34" charset="-120"/>
                <a:ea typeface="微軟正黑體" panose="020B0604030504040204" pitchFamily="34" charset="-120"/>
              </a:rPr>
              <a:t>暑假來臨，生活彷彿被各種「死線」</a:t>
            </a:r>
            <a:r>
              <a:rPr lang="en-US" altLang="zh-TW" sz="3200" dirty="0">
                <a:solidFill>
                  <a:srgbClr val="292323"/>
                </a:solidFill>
                <a:latin typeface="微軟正黑體" panose="020B0604030504040204" pitchFamily="34" charset="-120"/>
                <a:ea typeface="微軟正黑體" panose="020B0604030504040204" pitchFamily="34" charset="-120"/>
              </a:rPr>
              <a:t> </a:t>
            </a:r>
            <a:r>
              <a:rPr lang="zh-TW" altLang="en-US" sz="3200" dirty="0">
                <a:solidFill>
                  <a:srgbClr val="292323"/>
                </a:solidFill>
                <a:latin typeface="微軟正黑體" panose="020B0604030504040204" pitchFamily="34" charset="-120"/>
                <a:ea typeface="微軟正黑體" panose="020B0604030504040204" pitchFamily="34" charset="-120"/>
              </a:rPr>
              <a:t>追著跑。</a:t>
            </a:r>
          </a:p>
          <a:p>
            <a:r>
              <a:rPr lang="zh-TW" altLang="en-US" sz="3200" dirty="0">
                <a:solidFill>
                  <a:srgbClr val="292323"/>
                </a:solidFill>
                <a:latin typeface="微軟正黑體" panose="020B0604030504040204" pitchFamily="34" charset="-120"/>
                <a:ea typeface="微軟正黑體" panose="020B0604030504040204" pitchFamily="34" charset="-120"/>
              </a:rPr>
              <a:t>其實我們知道，這些待辦事項「理論上」是做得完的，但到實際行動時，卻常把事情壓到最後一刻才完成。如果足夠幸運，確實能順利過關；但要是在最後關頭出了點小意外─那就只能開天窗了。</a:t>
            </a:r>
            <a:endParaRPr lang="en-US" altLang="zh-TW" sz="3200" dirty="0">
              <a:solidFill>
                <a:srgbClr val="292323"/>
              </a:solidFill>
              <a:latin typeface="微軟正黑體" panose="020B0604030504040204" pitchFamily="34" charset="-120"/>
              <a:ea typeface="微軟正黑體" panose="020B0604030504040204" pitchFamily="34" charset="-120"/>
            </a:endParaRPr>
          </a:p>
          <a:p>
            <a:r>
              <a:rPr lang="zh-TW" altLang="en-US" sz="3200" dirty="0">
                <a:solidFill>
                  <a:srgbClr val="292323"/>
                </a:solidFill>
                <a:latin typeface="微軟正黑體" panose="020B0604030504040204" pitchFamily="34" charset="-120"/>
                <a:ea typeface="微軟正黑體" panose="020B0604030504040204" pitchFamily="34" charset="-120"/>
              </a:rPr>
              <a:t>「時間管理」就是我們想做到，但常常做不到的生活難題之一，我們會用很多時間管理小撇步來為自己爭取更多的時間，例如一心多用、請他人代為幫忙等，但這些省下來的時間，最後通常不會真正用在完成課業上；而只要一次的意外就能把這些時間揮霍殆盡。</a:t>
            </a:r>
            <a:endParaRPr lang="en-US" altLang="zh-TW" sz="3200" dirty="0">
              <a:solidFill>
                <a:srgbClr val="292323"/>
              </a:solidFill>
              <a:latin typeface="微軟正黑體" panose="020B0604030504040204" pitchFamily="34" charset="-120"/>
              <a:ea typeface="微軟正黑體" panose="020B0604030504040204" pitchFamily="34" charset="-120"/>
            </a:endParaRPr>
          </a:p>
        </p:txBody>
      </p:sp>
      <p:sp>
        <p:nvSpPr>
          <p:cNvPr id="10" name="橢圓 9">
            <a:extLst>
              <a:ext uri="{FF2B5EF4-FFF2-40B4-BE49-F238E27FC236}">
                <a16:creationId xmlns:a16="http://schemas.microsoft.com/office/drawing/2014/main" id="{AACC998F-28CE-4D22-A57A-1CFFF3307835}"/>
              </a:ext>
            </a:extLst>
          </p:cNvPr>
          <p:cNvSpPr/>
          <p:nvPr/>
        </p:nvSpPr>
        <p:spPr>
          <a:xfrm>
            <a:off x="12702006" y="18891250"/>
            <a:ext cx="1033044" cy="105600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dirty="0"/>
              <a:t>1</a:t>
            </a:r>
            <a:endParaRPr lang="zh-TW" altLang="en-US" sz="5400" dirty="0"/>
          </a:p>
        </p:txBody>
      </p:sp>
      <p:sp>
        <p:nvSpPr>
          <p:cNvPr id="19" name="object 25">
            <a:extLst>
              <a:ext uri="{FF2B5EF4-FFF2-40B4-BE49-F238E27FC236}">
                <a16:creationId xmlns:a16="http://schemas.microsoft.com/office/drawing/2014/main" id="{3205A292-9959-4E4B-A1B9-6315D0E1AE90}"/>
              </a:ext>
            </a:extLst>
          </p:cNvPr>
          <p:cNvSpPr txBox="1">
            <a:spLocks noGrp="1"/>
          </p:cNvSpPr>
          <p:nvPr>
            <p:ph type="ftr" sz="quarter" idx="5"/>
          </p:nvPr>
        </p:nvSpPr>
        <p:spPr>
          <a:xfrm>
            <a:off x="1156335" y="19154141"/>
            <a:ext cx="11054715" cy="499109"/>
          </a:xfrm>
          <a:prstGeom prst="rect">
            <a:avLst/>
          </a:prstGeom>
        </p:spPr>
        <p:txBody>
          <a:bodyPr vert="horz" wrap="square" lIns="0" tIns="28575" rIns="0" bIns="0" rtlCol="0">
            <a:spAutoFit/>
          </a:bodyPr>
          <a:lstStyle/>
          <a:p>
            <a:pPr marL="12700">
              <a:lnSpc>
                <a:spcPct val="100000"/>
              </a:lnSpc>
              <a:spcBef>
                <a:spcPts val="225"/>
              </a:spcBef>
            </a:pPr>
            <a:r>
              <a:rPr spc="-80" dirty="0">
                <a:latin typeface="微軟正黑體" panose="020B0604030504040204" pitchFamily="34" charset="-120"/>
                <a:ea typeface="微軟正黑體" panose="020B0604030504040204" pitchFamily="34" charset="-120"/>
              </a:rPr>
              <a:t>E-paper</a:t>
            </a:r>
            <a:r>
              <a:rPr lang="en-US" altLang="zh-TW" spc="-80" dirty="0">
                <a:latin typeface="微軟正黑體" panose="020B0604030504040204" pitchFamily="34" charset="-120"/>
                <a:ea typeface="微軟正黑體" panose="020B0604030504040204" pitchFamily="34" charset="-120"/>
              </a:rPr>
              <a:t>211</a:t>
            </a:r>
            <a:r>
              <a:rPr spc="-80" dirty="0">
                <a:latin typeface="微軟正黑體" panose="020B0604030504040204" pitchFamily="34" charset="-120"/>
                <a:ea typeface="微軟正黑體" panose="020B0604030504040204" pitchFamily="34" charset="-120"/>
              </a:rPr>
              <a:t>@</a:t>
            </a:r>
            <a:r>
              <a:rPr dirty="0">
                <a:latin typeface="微軟正黑體" panose="020B0604030504040204" pitchFamily="34" charset="-120"/>
                <a:ea typeface="微軟正黑體" panose="020B0604030504040204" pitchFamily="34" charset="-120"/>
              </a:rPr>
              <a:t>明新科技大學學務</a:t>
            </a:r>
            <a:r>
              <a:rPr spc="5" dirty="0">
                <a:latin typeface="微軟正黑體" panose="020B0604030504040204" pitchFamily="34" charset="-120"/>
                <a:ea typeface="微軟正黑體" panose="020B0604030504040204" pitchFamily="34" charset="-120"/>
              </a:rPr>
              <a:t>處</a:t>
            </a:r>
            <a:r>
              <a:rPr spc="145" dirty="0">
                <a:latin typeface="微軟正黑體" panose="020B0604030504040204" pitchFamily="34" charset="-120"/>
                <a:ea typeface="微軟正黑體" panose="020B0604030504040204" pitchFamily="34" charset="-120"/>
              </a:rPr>
              <a:t> </a:t>
            </a:r>
            <a:r>
              <a:rPr dirty="0">
                <a:latin typeface="微軟正黑體" panose="020B0604030504040204" pitchFamily="34" charset="-120"/>
                <a:ea typeface="微軟正黑體" panose="020B0604030504040204" pitchFamily="34" charset="-120"/>
              </a:rPr>
              <a:t>諮商輔導暨職涯發展中⼼</a:t>
            </a:r>
            <a:r>
              <a:rPr spc="-45" dirty="0">
                <a:latin typeface="微軟正黑體" panose="020B0604030504040204" pitchFamily="34" charset="-120"/>
                <a:ea typeface="微軟正黑體" panose="020B0604030504040204" pitchFamily="34" charset="-120"/>
              </a:rPr>
              <a:t>.com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2B6D3236-D391-4BE0-9B8B-5683363296F1}"/>
              </a:ext>
            </a:extLst>
          </p:cNvPr>
          <p:cNvSpPr/>
          <p:nvPr/>
        </p:nvSpPr>
        <p:spPr>
          <a:xfrm>
            <a:off x="0" y="18729119"/>
            <a:ext cx="14211935" cy="1374981"/>
          </a:xfrm>
          <a:custGeom>
            <a:avLst/>
            <a:gdLst/>
            <a:ahLst/>
            <a:cxnLst/>
            <a:rect l="l" t="t" r="r" b="b"/>
            <a:pathLst>
              <a:path w="14211935" h="1125855">
                <a:moveTo>
                  <a:pt x="0" y="0"/>
                </a:moveTo>
                <a:lnTo>
                  <a:pt x="14211672" y="0"/>
                </a:lnTo>
                <a:lnTo>
                  <a:pt x="14211672" y="1125655"/>
                </a:lnTo>
                <a:lnTo>
                  <a:pt x="0" y="1125655"/>
                </a:lnTo>
                <a:lnTo>
                  <a:pt x="0" y="0"/>
                </a:lnTo>
                <a:close/>
              </a:path>
            </a:pathLst>
          </a:custGeom>
          <a:solidFill>
            <a:srgbClr val="F7ED69">
              <a:alpha val="70999"/>
            </a:srgbClr>
          </a:solidFill>
        </p:spPr>
        <p:txBody>
          <a:bodyPr wrap="square" lIns="0" tIns="0" rIns="0" bIns="0" rtlCol="0"/>
          <a:lstStyle/>
          <a:p>
            <a:endParaRPr>
              <a:latin typeface="微軟正黑體" panose="020B0604030504040204" pitchFamily="34" charset="-120"/>
              <a:ea typeface="微軟正黑體" panose="020B0604030504040204" pitchFamily="34" charset="-120"/>
            </a:endParaRPr>
          </a:p>
        </p:txBody>
      </p:sp>
      <p:sp>
        <p:nvSpPr>
          <p:cNvPr id="15" name="object 15"/>
          <p:cNvSpPr txBox="1">
            <a:spLocks noGrp="1"/>
          </p:cNvSpPr>
          <p:nvPr>
            <p:ph type="title"/>
          </p:nvPr>
        </p:nvSpPr>
        <p:spPr>
          <a:xfrm>
            <a:off x="0" y="1150866"/>
            <a:ext cx="14211300" cy="1452321"/>
          </a:xfrm>
          <a:prstGeom prst="rect">
            <a:avLst/>
          </a:prstGeom>
          <a:solidFill>
            <a:srgbClr val="F7ED69"/>
          </a:solidFill>
        </p:spPr>
        <p:txBody>
          <a:bodyPr vert="horz" wrap="square" lIns="0" tIns="5715" rIns="0" bIns="0" rtlCol="0">
            <a:spAutoFit/>
          </a:bodyPr>
          <a:lstStyle/>
          <a:p>
            <a:pPr marL="29845" algn="ctr">
              <a:lnSpc>
                <a:spcPct val="100000"/>
              </a:lnSpc>
              <a:spcBef>
                <a:spcPts val="45"/>
              </a:spcBef>
            </a:pPr>
            <a:r>
              <a:rPr sz="9400" b="1" spc="-225" dirty="0">
                <a:solidFill>
                  <a:schemeClr val="tx1"/>
                </a:solidFill>
                <a:latin typeface="微軟正黑體" panose="020B0604030504040204" pitchFamily="34" charset="-120"/>
                <a:ea typeface="微軟正黑體" panose="020B0604030504040204" pitchFamily="34" charset="-120"/>
              </a:rPr>
              <a:t>生涯導</a:t>
            </a:r>
            <a:r>
              <a:rPr sz="9400" b="1" spc="-220" dirty="0">
                <a:solidFill>
                  <a:schemeClr val="tx1"/>
                </a:solidFill>
                <a:latin typeface="微軟正黑體" panose="020B0604030504040204" pitchFamily="34" charset="-120"/>
                <a:ea typeface="微軟正黑體" panose="020B0604030504040204" pitchFamily="34" charset="-120"/>
              </a:rPr>
              <a:t>航</a:t>
            </a:r>
            <a:endParaRPr sz="9400" b="1" dirty="0">
              <a:solidFill>
                <a:schemeClr val="tx1"/>
              </a:solidFill>
              <a:latin typeface="微軟正黑體" panose="020B0604030504040204" pitchFamily="34" charset="-120"/>
              <a:ea typeface="微軟正黑體" panose="020B0604030504040204" pitchFamily="34" charset="-120"/>
            </a:endParaRPr>
          </a:p>
        </p:txBody>
      </p:sp>
      <p:sp>
        <p:nvSpPr>
          <p:cNvPr id="16" name="object 9">
            <a:extLst>
              <a:ext uri="{FF2B5EF4-FFF2-40B4-BE49-F238E27FC236}">
                <a16:creationId xmlns:a16="http://schemas.microsoft.com/office/drawing/2014/main" id="{3D8581D0-9E2D-4A7D-953D-E2E087BC4FAE}"/>
              </a:ext>
            </a:extLst>
          </p:cNvPr>
          <p:cNvSpPr txBox="1"/>
          <p:nvPr/>
        </p:nvSpPr>
        <p:spPr>
          <a:xfrm>
            <a:off x="563741" y="2883361"/>
            <a:ext cx="13083818" cy="15924872"/>
          </a:xfrm>
          <a:prstGeom prst="rect">
            <a:avLst/>
          </a:prstGeom>
        </p:spPr>
        <p:txBody>
          <a:bodyPr vert="horz" wrap="square" lIns="0" tIns="12700" rIns="0" bIns="0" rtlCol="0">
            <a:spAutoFit/>
          </a:bodyPr>
          <a:lstStyle/>
          <a:p>
            <a:pPr algn="ctr">
              <a:spcAft>
                <a:spcPts val="1200"/>
              </a:spcAft>
            </a:pPr>
            <a:r>
              <a:rPr lang="zh-TW" altLang="en-US" sz="3200" b="1" dirty="0">
                <a:solidFill>
                  <a:schemeClr val="accent5">
                    <a:lumMod val="75000"/>
                  </a:schemeClr>
                </a:solidFill>
                <a:latin typeface="微軟正黑體" panose="020B0604030504040204" pitchFamily="34" charset="-120"/>
                <a:ea typeface="微軟正黑體" panose="020B0604030504040204" pitchFamily="34" charset="-120"/>
              </a:rPr>
              <a:t>關於拖延的小練習</a:t>
            </a:r>
          </a:p>
          <a:p>
            <a:r>
              <a:rPr lang="zh-TW" altLang="en-US" sz="3200" dirty="0">
                <a:latin typeface="微軟正黑體" panose="020B0604030504040204" pitchFamily="34" charset="-120"/>
                <a:ea typeface="微軟正黑體" panose="020B0604030504040204" pitchFamily="34" charset="-120"/>
              </a:rPr>
              <a:t>如果你想做一些和克服拖延有關的小練習，這裡提供你一些現在就可以開始，和對抗壓力有關的時間管理小訣竅。</a:t>
            </a:r>
            <a:endParaRPr lang="en-US" altLang="zh-TW" sz="3200" dirty="0">
              <a:latin typeface="微軟正黑體" panose="020B0604030504040204" pitchFamily="34" charset="-120"/>
              <a:ea typeface="微軟正黑體" panose="020B0604030504040204" pitchFamily="34" charset="-120"/>
            </a:endParaRPr>
          </a:p>
          <a:p>
            <a:endParaRPr lang="zh-TW" altLang="en-US" sz="3200" dirty="0">
              <a:latin typeface="微軟正黑體" panose="020B0604030504040204" pitchFamily="34" charset="-120"/>
              <a:ea typeface="微軟正黑體" panose="020B0604030504040204" pitchFamily="34" charset="-120"/>
            </a:endParaRPr>
          </a:p>
          <a:p>
            <a:pPr algn="ctr">
              <a:lnSpc>
                <a:spcPct val="200000"/>
              </a:lnSpc>
            </a:pPr>
            <a:r>
              <a:rPr lang="en-US" altLang="zh-TW" sz="3200" b="1" u="sng" dirty="0">
                <a:solidFill>
                  <a:schemeClr val="accent1">
                    <a:lumMod val="50000"/>
                  </a:schemeClr>
                </a:solidFill>
                <a:latin typeface="微軟正黑體" panose="020B0604030504040204" pitchFamily="34" charset="-120"/>
                <a:ea typeface="微軟正黑體" panose="020B0604030504040204" pitchFamily="34" charset="-120"/>
              </a:rPr>
              <a:t>1. </a:t>
            </a:r>
            <a:r>
              <a:rPr lang="zh-TW" altLang="en-US" sz="3200" b="1" u="sng" dirty="0">
                <a:solidFill>
                  <a:schemeClr val="accent1">
                    <a:lumMod val="50000"/>
                  </a:schemeClr>
                </a:solidFill>
                <a:latin typeface="微軟正黑體" panose="020B0604030504040204" pitchFamily="34" charset="-120"/>
                <a:ea typeface="微軟正黑體" panose="020B0604030504040204" pitchFamily="34" charset="-120"/>
              </a:rPr>
              <a:t>覺察工作的壓力</a:t>
            </a:r>
          </a:p>
          <a:p>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拖延之所以會成為習慣，就是因為我們沒有覺察到它是怎麼發生的</a:t>
            </a:r>
            <a:r>
              <a:rPr lang="zh-TW" altLang="en-US" sz="3200" dirty="0">
                <a:latin typeface="微軟正黑體" panose="020B0604030504040204" pitchFamily="34" charset="-120"/>
                <a:ea typeface="微軟正黑體" panose="020B0604030504040204" pitchFamily="34" charset="-120"/>
              </a:rPr>
              <a:t>。</a:t>
            </a:r>
          </a:p>
          <a:p>
            <a:r>
              <a:rPr lang="zh-TW" altLang="en-US" sz="3200" dirty="0">
                <a:latin typeface="微軟正黑體" panose="020B0604030504040204" pitchFamily="34" charset="-120"/>
                <a:ea typeface="微軟正黑體" panose="020B0604030504040204" pitchFamily="34" charset="-120"/>
              </a:rPr>
              <a:t>正如上面所說，工作本身帶給你的壓力是對抗拖延最大的敵人。如果對於自己的壓力源一無所知，那可能就永遠無法戰勝拖延。</a:t>
            </a:r>
          </a:p>
          <a:p>
            <a:r>
              <a:rPr lang="zh-TW" altLang="en-US" sz="3200" dirty="0">
                <a:latin typeface="微軟正黑體" panose="020B0604030504040204" pitchFamily="34" charset="-120"/>
                <a:ea typeface="微軟正黑體" panose="020B0604030504040204" pitchFamily="34" charset="-120"/>
              </a:rPr>
              <a:t>在面對壓力時，第一個反應通常會是「逃」，比如想到要寫作業就先再玩一場遊戲、再追一集劇、打掃一下房間。所以我們沒有機會好好認識自己對於完成工作感受到的壓力實際上是來自哪個面向，可能是覺得自己沒有能力完成？也可能是分組報告要約別人很麻煩？或者是害怕成果被批評？</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還是事情不可能做得完所以壓力超大？</a:t>
            </a:r>
          </a:p>
          <a:p>
            <a:r>
              <a:rPr lang="zh-TW" altLang="en-US" sz="3200" dirty="0">
                <a:latin typeface="微軟正黑體" panose="020B0604030504040204" pitchFamily="34" charset="-120"/>
                <a:ea typeface="微軟正黑體" panose="020B0604030504040204" pitchFamily="34" charset="-120"/>
              </a:rPr>
              <a:t>對於工作的壓力、害怕其實也是情緒的一種，</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當情緒被指認、覺察，它才有可能減弱或消退。就算壓力不會歸零，但這樣的覺察可以增加我們在情緒狀態中對自己的控制力</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algn="ctr">
              <a:lnSpc>
                <a:spcPct val="200000"/>
              </a:lnSpc>
            </a:pPr>
            <a:endParaRPr lang="en-US" altLang="zh-TW" sz="3200" b="1" u="sng" dirty="0">
              <a:solidFill>
                <a:schemeClr val="accent1">
                  <a:lumMod val="50000"/>
                </a:schemeClr>
              </a:solidFill>
              <a:latin typeface="微軟正黑體" panose="020B0604030504040204" pitchFamily="34" charset="-120"/>
              <a:ea typeface="微軟正黑體" panose="020B0604030504040204" pitchFamily="34" charset="-120"/>
            </a:endParaRPr>
          </a:p>
          <a:p>
            <a:pPr algn="ctr">
              <a:lnSpc>
                <a:spcPct val="200000"/>
              </a:lnSpc>
            </a:pPr>
            <a:r>
              <a:rPr lang="en-US" altLang="zh-TW" sz="3200" b="1" u="sng" dirty="0">
                <a:solidFill>
                  <a:schemeClr val="accent1">
                    <a:lumMod val="50000"/>
                  </a:schemeClr>
                </a:solidFill>
                <a:latin typeface="微軟正黑體" panose="020B0604030504040204" pitchFamily="34" charset="-120"/>
                <a:ea typeface="微軟正黑體" panose="020B0604030504040204" pitchFamily="34" charset="-120"/>
              </a:rPr>
              <a:t>2. </a:t>
            </a:r>
            <a:r>
              <a:rPr lang="zh-TW" altLang="en-US" sz="3200" b="1" u="sng" dirty="0">
                <a:solidFill>
                  <a:schemeClr val="accent1">
                    <a:lumMod val="50000"/>
                  </a:schemeClr>
                </a:solidFill>
                <a:latin typeface="微軟正黑體" panose="020B0604030504040204" pitchFamily="34" charset="-120"/>
                <a:ea typeface="微軟正黑體" panose="020B0604030504040204" pitchFamily="34" charset="-120"/>
              </a:rPr>
              <a:t>試一下就好─五分鐘法則</a:t>
            </a:r>
          </a:p>
          <a:p>
            <a:r>
              <a:rPr lang="zh-TW" altLang="en-US" sz="3200" dirty="0">
                <a:latin typeface="微軟正黑體" panose="020B0604030504040204" pitchFamily="34" charset="-120"/>
                <a:ea typeface="微軟正黑體" panose="020B0604030504040204" pitchFamily="34" charset="-120"/>
              </a:rPr>
              <a:t>在覺察工作帶給自己的壓力後，你可能會發現自己遲遲無法動工的具體原因，有時可能會發現自己只是單純的抗拒，「工作」本身可能就是一個壓力事件，大腦抗拒它，其實是保護自己的自然反應。</a:t>
            </a:r>
          </a:p>
          <a:p>
            <a:r>
              <a:rPr lang="zh-TW" altLang="en-US" sz="3200" dirty="0">
                <a:latin typeface="微軟正黑體" panose="020B0604030504040204" pitchFamily="34" charset="-120"/>
                <a:ea typeface="微軟正黑體" panose="020B0604030504040204" pitchFamily="34" charset="-120"/>
              </a:rPr>
              <a:t>這裡推薦你可以使用</a:t>
            </a:r>
            <a:r>
              <a:rPr lang="en-US" altLang="zh-TW" sz="3200" dirty="0">
                <a:latin typeface="微軟正黑體" panose="020B0604030504040204" pitchFamily="34" charset="-120"/>
                <a:ea typeface="微軟正黑體" panose="020B0604030504040204" pitchFamily="34" charset="-120"/>
              </a:rPr>
              <a:t>Instagram</a:t>
            </a:r>
            <a:r>
              <a:rPr lang="zh-TW" altLang="en-US" sz="3200" dirty="0">
                <a:latin typeface="微軟正黑體" panose="020B0604030504040204" pitchFamily="34" charset="-120"/>
                <a:ea typeface="微軟正黑體" panose="020B0604030504040204" pitchFamily="34" charset="-120"/>
              </a:rPr>
              <a:t>共同創辦人</a:t>
            </a:r>
            <a:r>
              <a:rPr lang="en-US" altLang="zh-TW" sz="3200" dirty="0">
                <a:latin typeface="微軟正黑體" panose="020B0604030504040204" pitchFamily="34" charset="-120"/>
                <a:ea typeface="微軟正黑體" panose="020B0604030504040204" pitchFamily="34" charset="-120"/>
              </a:rPr>
              <a:t>Kevin Systrom</a:t>
            </a:r>
            <a:r>
              <a:rPr lang="zh-TW" altLang="en-US" sz="3200" dirty="0">
                <a:latin typeface="微軟正黑體" panose="020B0604030504040204" pitchFamily="34" charset="-120"/>
                <a:ea typeface="微軟正黑體" panose="020B0604030504040204" pitchFamily="34" charset="-120"/>
              </a:rPr>
              <a:t>奉行的</a:t>
            </a:r>
            <a:r>
              <a:rPr lang="en-US" altLang="zh-TW" sz="320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五分鐘法則</a:t>
            </a:r>
            <a:r>
              <a:rPr lang="en-US" altLang="zh-TW" sz="320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a:t>
            </a:r>
          </a:p>
          <a:p>
            <a:pPr algn="ctr">
              <a:lnSpc>
                <a:spcPct val="150000"/>
              </a:lnSpc>
            </a:pPr>
            <a:r>
              <a:rPr lang="zh-TW" altLang="en-US" sz="3200" b="1" dirty="0">
                <a:latin typeface="微軟正黑體" panose="020B0604030504040204" pitchFamily="34" charset="-120"/>
                <a:ea typeface="微軟正黑體" panose="020B0604030504040204" pitchFamily="34" charset="-120"/>
              </a:rPr>
              <a:t>「如果你不想做某件事，就跟自己約定，做</a:t>
            </a:r>
            <a:r>
              <a:rPr lang="en-US" altLang="zh-TW" sz="3200" b="1" dirty="0">
                <a:latin typeface="微軟正黑體" panose="020B0604030504040204" pitchFamily="34" charset="-120"/>
                <a:ea typeface="微軟正黑體" panose="020B0604030504040204" pitchFamily="34" charset="-120"/>
              </a:rPr>
              <a:t>5</a:t>
            </a:r>
            <a:r>
              <a:rPr lang="zh-TW" altLang="en-US" sz="3200" b="1" dirty="0">
                <a:latin typeface="微軟正黑體" panose="020B0604030504040204" pitchFamily="34" charset="-120"/>
                <a:ea typeface="微軟正黑體" panose="020B0604030504040204" pitchFamily="34" charset="-120"/>
              </a:rPr>
              <a:t>分鐘就好，</a:t>
            </a:r>
            <a:endParaRPr lang="en-US" altLang="zh-TW" sz="3200" b="1" dirty="0">
              <a:latin typeface="微軟正黑體" panose="020B0604030504040204" pitchFamily="34" charset="-120"/>
              <a:ea typeface="微軟正黑體" panose="020B0604030504040204" pitchFamily="34" charset="-120"/>
            </a:endParaRPr>
          </a:p>
          <a:p>
            <a:pPr algn="ctr">
              <a:lnSpc>
                <a:spcPct val="150000"/>
              </a:lnSpc>
            </a:pPr>
            <a:r>
              <a:rPr lang="zh-TW" altLang="en-US" sz="3200" b="1" dirty="0">
                <a:latin typeface="微軟正黑體" panose="020B0604030504040204" pitchFamily="34" charset="-120"/>
                <a:ea typeface="微軟正黑體" panose="020B0604030504040204" pitchFamily="34" charset="-120"/>
              </a:rPr>
              <a:t>等</a:t>
            </a:r>
            <a:r>
              <a:rPr lang="en-US" altLang="zh-TW" sz="3200" b="1" dirty="0">
                <a:latin typeface="微軟正黑體" panose="020B0604030504040204" pitchFamily="34" charset="-120"/>
                <a:ea typeface="微軟正黑體" panose="020B0604030504040204" pitchFamily="34" charset="-120"/>
              </a:rPr>
              <a:t>5</a:t>
            </a:r>
            <a:r>
              <a:rPr lang="zh-TW" altLang="en-US" sz="3200" b="1" dirty="0">
                <a:latin typeface="微軟正黑體" panose="020B0604030504040204" pitchFamily="34" charset="-120"/>
                <a:ea typeface="微軟正黑體" panose="020B0604030504040204" pitchFamily="34" charset="-120"/>
              </a:rPr>
              <a:t>分鐘過後，你可能已將整件事做完了。」</a:t>
            </a:r>
          </a:p>
          <a:p>
            <a:r>
              <a:rPr lang="zh-TW" altLang="en-US" sz="3200" dirty="0">
                <a:latin typeface="微軟正黑體" panose="020B0604030504040204" pitchFamily="34" charset="-120"/>
                <a:ea typeface="微軟正黑體" panose="020B0604030504040204" pitchFamily="34" charset="-120"/>
              </a:rPr>
              <a:t>以心理學角度來說，五分鐘法則就像某種「行為練習」，</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用一個讓人較沒有壓力的時間框架</a:t>
            </a:r>
            <a:r>
              <a:rPr lang="en-US" altLang="zh-TW" sz="3200" dirty="0">
                <a:solidFill>
                  <a:schemeClr val="accent2">
                    <a:lumMod val="75000"/>
                  </a:schemeClr>
                </a:solidFill>
                <a:latin typeface="微軟正黑體" panose="020B0604030504040204" pitchFamily="34" charset="-120"/>
                <a:ea typeface="微軟正黑體" panose="020B0604030504040204" pitchFamily="34" charset="-120"/>
              </a:rPr>
              <a:t>(5</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分鐘</a:t>
            </a:r>
            <a:r>
              <a:rPr lang="en-US" altLang="zh-TW" sz="320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，協助我們跨出那一步</a:t>
            </a:r>
            <a:r>
              <a:rPr lang="zh-TW" altLang="en-US" sz="3200" dirty="0">
                <a:latin typeface="微軟正黑體" panose="020B0604030504040204" pitchFamily="34" charset="-120"/>
                <a:ea typeface="微軟正黑體" panose="020B0604030504040204" pitchFamily="34" charset="-120"/>
              </a:rPr>
              <a:t>。當真正開始後，事情的後果通常沒有想像中的可怕，恐懼、擔心也就自然而然地消失了。</a:t>
            </a:r>
          </a:p>
        </p:txBody>
      </p:sp>
      <p:sp>
        <p:nvSpPr>
          <p:cNvPr id="11" name="object 14">
            <a:extLst>
              <a:ext uri="{FF2B5EF4-FFF2-40B4-BE49-F238E27FC236}">
                <a16:creationId xmlns:a16="http://schemas.microsoft.com/office/drawing/2014/main" id="{5AEDC329-C684-4ECD-82C0-4F67AC144D01}"/>
              </a:ext>
            </a:extLst>
          </p:cNvPr>
          <p:cNvSpPr txBox="1"/>
          <p:nvPr/>
        </p:nvSpPr>
        <p:spPr>
          <a:xfrm>
            <a:off x="3093402" y="313935"/>
            <a:ext cx="8024495" cy="455295"/>
          </a:xfrm>
          <a:prstGeom prst="rect">
            <a:avLst/>
          </a:prstGeom>
        </p:spPr>
        <p:txBody>
          <a:bodyPr vert="horz" wrap="square" lIns="0" tIns="15240" rIns="0" bIns="0" rtlCol="0">
            <a:spAutoFit/>
          </a:bodyPr>
          <a:lstStyle/>
          <a:p>
            <a:pPr marL="12700" algn="ctr">
              <a:lnSpc>
                <a:spcPct val="100000"/>
              </a:lnSpc>
              <a:spcBef>
                <a:spcPts val="120"/>
              </a:spcBef>
            </a:pP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202</a:t>
            </a:r>
            <a:r>
              <a:rPr lang="en-US" altLang="zh-TW"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5. 2. 25</a:t>
            </a: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｜NO.</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lang="en-US" altLang="zh-TW" sz="2800" spc="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212</a:t>
            </a:r>
            <a:r>
              <a:rPr sz="2800" spc="15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明來豐</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⽣涯快報</a:t>
            </a:r>
            <a:endParaRPr sz="280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endParaRPr>
          </a:p>
        </p:txBody>
      </p:sp>
      <p:pic>
        <p:nvPicPr>
          <p:cNvPr id="5" name="圖片 4">
            <a:extLst>
              <a:ext uri="{FF2B5EF4-FFF2-40B4-BE49-F238E27FC236}">
                <a16:creationId xmlns:a16="http://schemas.microsoft.com/office/drawing/2014/main" id="{2FADC313-2681-47A8-A215-05B65E71CA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2452" y="11677724"/>
            <a:ext cx="1486459" cy="1486459"/>
          </a:xfrm>
          <a:prstGeom prst="rect">
            <a:avLst/>
          </a:prstGeom>
        </p:spPr>
      </p:pic>
      <p:pic>
        <p:nvPicPr>
          <p:cNvPr id="7" name="圖片 6">
            <a:extLst>
              <a:ext uri="{FF2B5EF4-FFF2-40B4-BE49-F238E27FC236}">
                <a16:creationId xmlns:a16="http://schemas.microsoft.com/office/drawing/2014/main" id="{E4C6676B-4B2D-47E9-9801-506143B88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4450" y="4108450"/>
            <a:ext cx="1600200" cy="1600200"/>
          </a:xfrm>
          <a:prstGeom prst="rect">
            <a:avLst/>
          </a:prstGeom>
        </p:spPr>
      </p:pic>
      <p:sp>
        <p:nvSpPr>
          <p:cNvPr id="13" name="橢圓 12">
            <a:extLst>
              <a:ext uri="{FF2B5EF4-FFF2-40B4-BE49-F238E27FC236}">
                <a16:creationId xmlns:a16="http://schemas.microsoft.com/office/drawing/2014/main" id="{DABD24E0-43E6-410F-8C49-B17D1CACCD90}"/>
              </a:ext>
            </a:extLst>
          </p:cNvPr>
          <p:cNvSpPr/>
          <p:nvPr/>
        </p:nvSpPr>
        <p:spPr>
          <a:xfrm>
            <a:off x="12702006" y="18902046"/>
            <a:ext cx="1033044" cy="105600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dirty="0"/>
              <a:t>2</a:t>
            </a:r>
            <a:endParaRPr lang="zh-TW" altLang="en-US" sz="5400" dirty="0"/>
          </a:p>
        </p:txBody>
      </p:sp>
      <p:sp>
        <p:nvSpPr>
          <p:cNvPr id="17" name="object 25">
            <a:extLst>
              <a:ext uri="{FF2B5EF4-FFF2-40B4-BE49-F238E27FC236}">
                <a16:creationId xmlns:a16="http://schemas.microsoft.com/office/drawing/2014/main" id="{D1D2B513-30B2-4266-B381-583EEF22A288}"/>
              </a:ext>
            </a:extLst>
          </p:cNvPr>
          <p:cNvSpPr txBox="1">
            <a:spLocks noGrp="1"/>
          </p:cNvSpPr>
          <p:nvPr>
            <p:ph type="ftr" sz="quarter" idx="5"/>
          </p:nvPr>
        </p:nvSpPr>
        <p:spPr>
          <a:xfrm>
            <a:off x="1156335" y="19154141"/>
            <a:ext cx="11054715" cy="499109"/>
          </a:xfrm>
          <a:prstGeom prst="rect">
            <a:avLst/>
          </a:prstGeom>
        </p:spPr>
        <p:txBody>
          <a:bodyPr vert="horz" wrap="square" lIns="0" tIns="28575" rIns="0" bIns="0" rtlCol="0">
            <a:spAutoFit/>
          </a:bodyPr>
          <a:lstStyle/>
          <a:p>
            <a:pPr marL="12700">
              <a:lnSpc>
                <a:spcPct val="100000"/>
              </a:lnSpc>
              <a:spcBef>
                <a:spcPts val="225"/>
              </a:spcBef>
            </a:pPr>
            <a:r>
              <a:rPr spc="-80" dirty="0">
                <a:latin typeface="微軟正黑體" panose="020B0604030504040204" pitchFamily="34" charset="-120"/>
                <a:ea typeface="微軟正黑體" panose="020B0604030504040204" pitchFamily="34" charset="-120"/>
              </a:rPr>
              <a:t>E-paper</a:t>
            </a:r>
            <a:r>
              <a:rPr lang="en-US" altLang="zh-TW" spc="-80" dirty="0">
                <a:latin typeface="微軟正黑體" panose="020B0604030504040204" pitchFamily="34" charset="-120"/>
                <a:ea typeface="微軟正黑體" panose="020B0604030504040204" pitchFamily="34" charset="-120"/>
              </a:rPr>
              <a:t>211</a:t>
            </a:r>
            <a:r>
              <a:rPr spc="-80" dirty="0">
                <a:latin typeface="微軟正黑體" panose="020B0604030504040204" pitchFamily="34" charset="-120"/>
                <a:ea typeface="微軟正黑體" panose="020B0604030504040204" pitchFamily="34" charset="-120"/>
              </a:rPr>
              <a:t>@</a:t>
            </a:r>
            <a:r>
              <a:rPr dirty="0">
                <a:latin typeface="微軟正黑體" panose="020B0604030504040204" pitchFamily="34" charset="-120"/>
                <a:ea typeface="微軟正黑體" panose="020B0604030504040204" pitchFamily="34" charset="-120"/>
              </a:rPr>
              <a:t>明新科技大學學務</a:t>
            </a:r>
            <a:r>
              <a:rPr spc="5" dirty="0">
                <a:latin typeface="微軟正黑體" panose="020B0604030504040204" pitchFamily="34" charset="-120"/>
                <a:ea typeface="微軟正黑體" panose="020B0604030504040204" pitchFamily="34" charset="-120"/>
              </a:rPr>
              <a:t>處</a:t>
            </a:r>
            <a:r>
              <a:rPr spc="145" dirty="0">
                <a:latin typeface="微軟正黑體" panose="020B0604030504040204" pitchFamily="34" charset="-120"/>
                <a:ea typeface="微軟正黑體" panose="020B0604030504040204" pitchFamily="34" charset="-120"/>
              </a:rPr>
              <a:t> </a:t>
            </a:r>
            <a:r>
              <a:rPr dirty="0">
                <a:latin typeface="微軟正黑體" panose="020B0604030504040204" pitchFamily="34" charset="-120"/>
                <a:ea typeface="微軟正黑體" panose="020B0604030504040204" pitchFamily="34" charset="-120"/>
              </a:rPr>
              <a:t>諮商輔導暨職涯發展中⼼</a:t>
            </a:r>
            <a:r>
              <a:rPr spc="-45" dirty="0">
                <a:latin typeface="微軟正黑體" panose="020B0604030504040204" pitchFamily="34" charset="-120"/>
                <a:ea typeface="微軟正黑體" panose="020B0604030504040204" pitchFamily="34" charset="-120"/>
              </a:rPr>
              <a:t>.com</a:t>
            </a:r>
          </a:p>
        </p:txBody>
      </p:sp>
    </p:spTree>
    <p:extLst>
      <p:ext uri="{BB962C8B-B14F-4D97-AF65-F5344CB8AC3E}">
        <p14:creationId xmlns:p14="http://schemas.microsoft.com/office/powerpoint/2010/main" val="319513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D40B538D-26D3-418F-9266-DADA2A90C0AF}"/>
              </a:ext>
            </a:extLst>
          </p:cNvPr>
          <p:cNvSpPr/>
          <p:nvPr/>
        </p:nvSpPr>
        <p:spPr>
          <a:xfrm>
            <a:off x="0" y="18729119"/>
            <a:ext cx="14211935" cy="1374981"/>
          </a:xfrm>
          <a:custGeom>
            <a:avLst/>
            <a:gdLst/>
            <a:ahLst/>
            <a:cxnLst/>
            <a:rect l="l" t="t" r="r" b="b"/>
            <a:pathLst>
              <a:path w="14211935" h="1125855">
                <a:moveTo>
                  <a:pt x="0" y="0"/>
                </a:moveTo>
                <a:lnTo>
                  <a:pt x="14211672" y="0"/>
                </a:lnTo>
                <a:lnTo>
                  <a:pt x="14211672" y="1125655"/>
                </a:lnTo>
                <a:lnTo>
                  <a:pt x="0" y="1125655"/>
                </a:lnTo>
                <a:lnTo>
                  <a:pt x="0" y="0"/>
                </a:lnTo>
                <a:close/>
              </a:path>
            </a:pathLst>
          </a:custGeom>
          <a:solidFill>
            <a:srgbClr val="F7ED69">
              <a:alpha val="70999"/>
            </a:srgbClr>
          </a:solidFill>
        </p:spPr>
        <p:txBody>
          <a:bodyPr wrap="square" lIns="0" tIns="0" rIns="0" bIns="0" rtlCol="0"/>
          <a:lstStyle/>
          <a:p>
            <a:endParaRPr>
              <a:latin typeface="微軟正黑體" panose="020B0604030504040204" pitchFamily="34" charset="-120"/>
              <a:ea typeface="微軟正黑體" panose="020B0604030504040204" pitchFamily="34" charset="-120"/>
            </a:endParaRPr>
          </a:p>
        </p:txBody>
      </p:sp>
      <p:sp>
        <p:nvSpPr>
          <p:cNvPr id="15" name="object 15"/>
          <p:cNvSpPr txBox="1">
            <a:spLocks noGrp="1"/>
          </p:cNvSpPr>
          <p:nvPr>
            <p:ph type="title"/>
          </p:nvPr>
        </p:nvSpPr>
        <p:spPr>
          <a:xfrm>
            <a:off x="0" y="1150866"/>
            <a:ext cx="14211300" cy="1452321"/>
          </a:xfrm>
          <a:prstGeom prst="rect">
            <a:avLst/>
          </a:prstGeom>
          <a:solidFill>
            <a:srgbClr val="F7ED69"/>
          </a:solidFill>
        </p:spPr>
        <p:txBody>
          <a:bodyPr vert="horz" wrap="square" lIns="0" tIns="5715" rIns="0" bIns="0" rtlCol="0">
            <a:spAutoFit/>
          </a:bodyPr>
          <a:lstStyle/>
          <a:p>
            <a:pPr marL="29845" algn="ctr">
              <a:lnSpc>
                <a:spcPct val="100000"/>
              </a:lnSpc>
              <a:spcBef>
                <a:spcPts val="45"/>
              </a:spcBef>
            </a:pPr>
            <a:r>
              <a:rPr sz="9400" b="1" spc="-225" dirty="0">
                <a:solidFill>
                  <a:schemeClr val="tx1"/>
                </a:solidFill>
                <a:latin typeface="微軟正黑體" panose="020B0604030504040204" pitchFamily="34" charset="-120"/>
                <a:ea typeface="微軟正黑體" panose="020B0604030504040204" pitchFamily="34" charset="-120"/>
              </a:rPr>
              <a:t>生涯導</a:t>
            </a:r>
            <a:r>
              <a:rPr sz="9400" b="1" spc="-220" dirty="0">
                <a:solidFill>
                  <a:schemeClr val="tx1"/>
                </a:solidFill>
                <a:latin typeface="微軟正黑體" panose="020B0604030504040204" pitchFamily="34" charset="-120"/>
                <a:ea typeface="微軟正黑體" panose="020B0604030504040204" pitchFamily="34" charset="-120"/>
              </a:rPr>
              <a:t>航</a:t>
            </a:r>
            <a:endParaRPr sz="9400" b="1" dirty="0">
              <a:solidFill>
                <a:schemeClr val="tx1"/>
              </a:solidFill>
              <a:latin typeface="微軟正黑體" panose="020B0604030504040204" pitchFamily="34" charset="-120"/>
              <a:ea typeface="微軟正黑體" panose="020B0604030504040204" pitchFamily="34" charset="-120"/>
            </a:endParaRPr>
          </a:p>
        </p:txBody>
      </p:sp>
      <p:sp>
        <p:nvSpPr>
          <p:cNvPr id="16" name="object 9">
            <a:extLst>
              <a:ext uri="{FF2B5EF4-FFF2-40B4-BE49-F238E27FC236}">
                <a16:creationId xmlns:a16="http://schemas.microsoft.com/office/drawing/2014/main" id="{3D8581D0-9E2D-4A7D-953D-E2E087BC4FAE}"/>
              </a:ext>
            </a:extLst>
          </p:cNvPr>
          <p:cNvSpPr txBox="1"/>
          <p:nvPr/>
        </p:nvSpPr>
        <p:spPr>
          <a:xfrm>
            <a:off x="563741" y="2736850"/>
            <a:ext cx="13083818" cy="12323887"/>
          </a:xfrm>
          <a:prstGeom prst="rect">
            <a:avLst/>
          </a:prstGeom>
        </p:spPr>
        <p:txBody>
          <a:bodyPr vert="horz" wrap="square" lIns="0" tIns="12700" rIns="0" bIns="0" rtlCol="0">
            <a:spAutoFit/>
          </a:bodyPr>
          <a:lstStyle/>
          <a:p>
            <a:pPr algn="ctr">
              <a:lnSpc>
                <a:spcPct val="200000"/>
              </a:lnSpc>
            </a:pPr>
            <a:r>
              <a:rPr lang="en-US" altLang="zh-TW" sz="3200" b="1" u="sng" dirty="0">
                <a:solidFill>
                  <a:schemeClr val="accent1">
                    <a:lumMod val="50000"/>
                  </a:schemeClr>
                </a:solidFill>
                <a:latin typeface="微軟正黑體" panose="020B0604030504040204" pitchFamily="34" charset="-120"/>
                <a:ea typeface="微軟正黑體" panose="020B0604030504040204" pitchFamily="34" charset="-120"/>
              </a:rPr>
              <a:t>3. </a:t>
            </a:r>
            <a:r>
              <a:rPr lang="zh-TW" altLang="en-US" sz="3200" b="1" u="sng" dirty="0">
                <a:solidFill>
                  <a:schemeClr val="accent1">
                    <a:lumMod val="50000"/>
                  </a:schemeClr>
                </a:solidFill>
                <a:latin typeface="微軟正黑體" panose="020B0604030504040204" pitchFamily="34" charset="-120"/>
                <a:ea typeface="微軟正黑體" panose="020B0604030504040204" pitchFamily="34" charset="-120"/>
              </a:rPr>
              <a:t>正向思考，設定友善的目標</a:t>
            </a:r>
          </a:p>
          <a:p>
            <a:r>
              <a:rPr lang="zh-TW" altLang="en-US" sz="3200" dirty="0">
                <a:latin typeface="微軟正黑體" panose="020B0604030504040204" pitchFamily="34" charset="-120"/>
                <a:ea typeface="微軟正黑體" panose="020B0604030504040204" pitchFamily="34" charset="-120"/>
              </a:rPr>
              <a:t>在快「來不及」的時候，我們常為自己設定困難的目標，讓完成工作變成「不可能的任務」。如果可以</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設定友善、好達成的任務目標，並將他們平均分散在不同日子</a:t>
            </a:r>
            <a:r>
              <a:rPr lang="zh-TW" altLang="en-US" sz="3200" dirty="0">
                <a:latin typeface="微軟正黑體" panose="020B0604030504040204" pitchFamily="34" charset="-120"/>
                <a:ea typeface="微軟正黑體" panose="020B0604030504040204" pitchFamily="34" charset="-120"/>
              </a:rPr>
              <a:t>，或許這一切都會有所不同。</a:t>
            </a:r>
          </a:p>
          <a:p>
            <a:r>
              <a:rPr lang="zh-TW" altLang="en-US" sz="3200" dirty="0">
                <a:latin typeface="微軟正黑體" panose="020B0604030504040204" pitchFamily="34" charset="-120"/>
                <a:ea typeface="微軟正黑體" panose="020B0604030504040204" pitchFamily="34" charset="-120"/>
              </a:rPr>
              <a:t>假設你一天的工作產能，就是完成三件任務，當把目標設定為「完成五件任務」時，對完成三件任務的你來說，今天的工作成果</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就會是一個「挫折事件」，覺得自己沒有達標、失敗了</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。而</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因為心理預期造成的挫折可能會強化下次開始工作</a:t>
            </a:r>
            <a:endParaRPr lang="en-US" altLang="zh-TW" sz="3200"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前感受到的壓力</a:t>
            </a:r>
            <a:r>
              <a:rPr lang="zh-TW" altLang="en-US" sz="3200" dirty="0">
                <a:latin typeface="微軟正黑體" panose="020B0604030504040204" pitchFamily="34" charset="-120"/>
                <a:ea typeface="微軟正黑體" panose="020B0604030504040204" pitchFamily="34" charset="-120"/>
              </a:rPr>
              <a:t>。</a:t>
            </a:r>
          </a:p>
          <a:p>
            <a:r>
              <a:rPr lang="zh-TW" altLang="en-US" sz="3200" dirty="0">
                <a:latin typeface="微軟正黑體" panose="020B0604030504040204" pitchFamily="34" charset="-120"/>
                <a:ea typeface="微軟正黑體" panose="020B0604030504040204" pitchFamily="34" charset="-120"/>
              </a:rPr>
              <a:t>但如果你把目標設定為「完成一個任務」，對完成三件任</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務的你來說，今天簡直棒透了！除了較輕鬆的目標讓我們</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更有意願開始外</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類似五分鐘法則</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成功達標甚至超標的</a:t>
            </a:r>
            <a:endParaRPr lang="en-US" altLang="zh-TW" sz="3200"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結果也會強化未來我們對完成工作的渴望</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endParaRPr lang="zh-TW" altLang="en-US" sz="3200" dirty="0">
              <a:latin typeface="微軟正黑體" panose="020B0604030504040204" pitchFamily="34" charset="-120"/>
              <a:ea typeface="微軟正黑體" panose="020B0604030504040204" pitchFamily="34" charset="-120"/>
            </a:endParaRPr>
          </a:p>
          <a:p>
            <a:pPr algn="ctr">
              <a:lnSpc>
                <a:spcPct val="200000"/>
              </a:lnSpc>
            </a:pPr>
            <a:r>
              <a:rPr lang="en-US" altLang="zh-TW" sz="3200" b="1" u="sng" dirty="0">
                <a:solidFill>
                  <a:schemeClr val="accent1">
                    <a:lumMod val="50000"/>
                  </a:schemeClr>
                </a:solidFill>
                <a:latin typeface="微軟正黑體" panose="020B0604030504040204" pitchFamily="34" charset="-120"/>
                <a:ea typeface="微軟正黑體" panose="020B0604030504040204" pitchFamily="34" charset="-120"/>
              </a:rPr>
              <a:t>4. </a:t>
            </a:r>
            <a:r>
              <a:rPr lang="zh-TW" altLang="en-US" sz="3200" b="1" u="sng" dirty="0">
                <a:solidFill>
                  <a:schemeClr val="accent1">
                    <a:lumMod val="50000"/>
                  </a:schemeClr>
                </a:solidFill>
                <a:latin typeface="微軟正黑體" panose="020B0604030504040204" pitchFamily="34" charset="-120"/>
                <a:ea typeface="微軟正黑體" panose="020B0604030504040204" pitchFamily="34" charset="-120"/>
              </a:rPr>
              <a:t>分散工作，讓完成任務變成「習慣」</a:t>
            </a:r>
          </a:p>
          <a:p>
            <a:r>
              <a:rPr lang="zh-TW" altLang="en-US" sz="3200" dirty="0">
                <a:latin typeface="微軟正黑體" panose="020B0604030504040204" pitchFamily="34" charset="-120"/>
                <a:ea typeface="微軟正黑體" panose="020B0604030504040204" pitchFamily="34" charset="-120"/>
              </a:rPr>
              <a:t>看到這邊你可能會想：「我就是因為事情做不完，才會把工作目標設得這麼高啊！」。</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確實，當每日設定的工作目標縮小，就必須將它分散在不同天完成，不過這樣的工作分配方式，除了能減低達成難度讓我們更有意願開始動手外，也有利於每天完成一些小任務，讓完成任務變成生活的一部份，也就是養成習慣。</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記得嗎，你不會忘記吃飯、刷牙、洗澡，這是因為它們已經變成你的「生活習慣」。</a:t>
            </a:r>
          </a:p>
        </p:txBody>
      </p:sp>
      <p:sp>
        <p:nvSpPr>
          <p:cNvPr id="11" name="object 14">
            <a:extLst>
              <a:ext uri="{FF2B5EF4-FFF2-40B4-BE49-F238E27FC236}">
                <a16:creationId xmlns:a16="http://schemas.microsoft.com/office/drawing/2014/main" id="{5AEDC329-C684-4ECD-82C0-4F67AC144D01}"/>
              </a:ext>
            </a:extLst>
          </p:cNvPr>
          <p:cNvSpPr txBox="1"/>
          <p:nvPr/>
        </p:nvSpPr>
        <p:spPr>
          <a:xfrm>
            <a:off x="3093402" y="313935"/>
            <a:ext cx="8024495" cy="455295"/>
          </a:xfrm>
          <a:prstGeom prst="rect">
            <a:avLst/>
          </a:prstGeom>
        </p:spPr>
        <p:txBody>
          <a:bodyPr vert="horz" wrap="square" lIns="0" tIns="15240" rIns="0" bIns="0" rtlCol="0">
            <a:spAutoFit/>
          </a:bodyPr>
          <a:lstStyle/>
          <a:p>
            <a:pPr marL="12700" algn="ctr">
              <a:lnSpc>
                <a:spcPct val="100000"/>
              </a:lnSpc>
              <a:spcBef>
                <a:spcPts val="120"/>
              </a:spcBef>
            </a:pP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202</a:t>
            </a:r>
            <a:r>
              <a:rPr lang="en-US" altLang="zh-TW"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5. 2. 25</a:t>
            </a: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｜NO.</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lang="en-US" altLang="zh-TW" sz="2800" spc="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212</a:t>
            </a:r>
            <a:r>
              <a:rPr sz="2800" spc="15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明來豐</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⽣涯快報</a:t>
            </a:r>
            <a:endParaRPr sz="280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endParaRPr>
          </a:p>
        </p:txBody>
      </p:sp>
      <p:pic>
        <p:nvPicPr>
          <p:cNvPr id="5" name="圖片 4">
            <a:extLst>
              <a:ext uri="{FF2B5EF4-FFF2-40B4-BE49-F238E27FC236}">
                <a16:creationId xmlns:a16="http://schemas.microsoft.com/office/drawing/2014/main" id="{4D88201E-5FF2-45F4-8AF7-8082F2E37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306050" y="5784850"/>
            <a:ext cx="4195000" cy="4648200"/>
          </a:xfrm>
          <a:prstGeom prst="rect">
            <a:avLst/>
          </a:prstGeom>
        </p:spPr>
      </p:pic>
      <p:grpSp>
        <p:nvGrpSpPr>
          <p:cNvPr id="13" name="群組 12">
            <a:extLst>
              <a:ext uri="{FF2B5EF4-FFF2-40B4-BE49-F238E27FC236}">
                <a16:creationId xmlns:a16="http://schemas.microsoft.com/office/drawing/2014/main" id="{71659E66-53C0-4C5E-8AFE-2EFBC6ED0331}"/>
              </a:ext>
            </a:extLst>
          </p:cNvPr>
          <p:cNvGrpSpPr/>
          <p:nvPr/>
        </p:nvGrpSpPr>
        <p:grpSpPr>
          <a:xfrm>
            <a:off x="5691442" y="14885351"/>
            <a:ext cx="2724159" cy="936805"/>
            <a:chOff x="3448050" y="15487420"/>
            <a:chExt cx="5263492" cy="1571626"/>
          </a:xfrm>
        </p:grpSpPr>
        <p:grpSp>
          <p:nvGrpSpPr>
            <p:cNvPr id="10" name="群組 9">
              <a:extLst>
                <a:ext uri="{FF2B5EF4-FFF2-40B4-BE49-F238E27FC236}">
                  <a16:creationId xmlns:a16="http://schemas.microsoft.com/office/drawing/2014/main" id="{A066E72B-F970-4DBD-BA7B-3CE113B6E51E}"/>
                </a:ext>
              </a:extLst>
            </p:cNvPr>
            <p:cNvGrpSpPr/>
            <p:nvPr/>
          </p:nvGrpSpPr>
          <p:grpSpPr>
            <a:xfrm>
              <a:off x="3448050" y="15487420"/>
              <a:ext cx="3587092" cy="1571626"/>
              <a:chOff x="3448050" y="15487420"/>
              <a:chExt cx="3587092" cy="1571626"/>
            </a:xfrm>
          </p:grpSpPr>
          <p:pic>
            <p:nvPicPr>
              <p:cNvPr id="1026" name="Picture 2" descr="チェックボックスのイラスト（緑）">
                <a:extLst>
                  <a:ext uri="{FF2B5EF4-FFF2-40B4-BE49-F238E27FC236}">
                    <a16:creationId xmlns:a16="http://schemas.microsoft.com/office/drawing/2014/main" id="{55ACA7E5-1E20-4DEF-8E2C-877839F4E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15487421"/>
                <a:ext cx="19050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a:extLst>
                  <a:ext uri="{FF2B5EF4-FFF2-40B4-BE49-F238E27FC236}">
                    <a16:creationId xmlns:a16="http://schemas.microsoft.com/office/drawing/2014/main" id="{925EAEB0-8CA2-44E5-9649-66A922C4A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4450" y="15487420"/>
                <a:ext cx="1910692" cy="1571625"/>
              </a:xfrm>
              <a:prstGeom prst="rect">
                <a:avLst/>
              </a:prstGeom>
            </p:spPr>
          </p:pic>
        </p:grpSp>
        <p:pic>
          <p:nvPicPr>
            <p:cNvPr id="9" name="圖片 8">
              <a:extLst>
                <a:ext uri="{FF2B5EF4-FFF2-40B4-BE49-F238E27FC236}">
                  <a16:creationId xmlns:a16="http://schemas.microsoft.com/office/drawing/2014/main" id="{6F1250F2-E2D7-45A0-ADCE-378B9E3143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0850" y="15487420"/>
              <a:ext cx="1910692" cy="1571625"/>
            </a:xfrm>
            <a:prstGeom prst="rect">
              <a:avLst/>
            </a:prstGeom>
          </p:spPr>
        </p:pic>
      </p:grpSp>
      <p:pic>
        <p:nvPicPr>
          <p:cNvPr id="17" name="圖片 16">
            <a:extLst>
              <a:ext uri="{FF2B5EF4-FFF2-40B4-BE49-F238E27FC236}">
                <a16:creationId xmlns:a16="http://schemas.microsoft.com/office/drawing/2014/main" id="{A0ACAB70-94AC-452B-8A62-2CFD57484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450" y="15187768"/>
            <a:ext cx="2724159" cy="3665789"/>
          </a:xfrm>
          <a:prstGeom prst="rect">
            <a:avLst/>
          </a:prstGeom>
        </p:spPr>
      </p:pic>
      <p:pic>
        <p:nvPicPr>
          <p:cNvPr id="19" name="圖片 18">
            <a:extLst>
              <a:ext uri="{FF2B5EF4-FFF2-40B4-BE49-F238E27FC236}">
                <a16:creationId xmlns:a16="http://schemas.microsoft.com/office/drawing/2014/main" id="{D159061F-83B0-4F6C-A6AF-4FFF83C555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609864" y="15241744"/>
            <a:ext cx="2661447" cy="3581400"/>
          </a:xfrm>
          <a:prstGeom prst="rect">
            <a:avLst/>
          </a:prstGeom>
        </p:spPr>
      </p:pic>
      <p:sp>
        <p:nvSpPr>
          <p:cNvPr id="22" name="橢圓 21">
            <a:extLst>
              <a:ext uri="{FF2B5EF4-FFF2-40B4-BE49-F238E27FC236}">
                <a16:creationId xmlns:a16="http://schemas.microsoft.com/office/drawing/2014/main" id="{9FD629C5-728B-486D-B5F7-E71230787990}"/>
              </a:ext>
            </a:extLst>
          </p:cNvPr>
          <p:cNvSpPr/>
          <p:nvPr/>
        </p:nvSpPr>
        <p:spPr>
          <a:xfrm>
            <a:off x="12702006" y="18891250"/>
            <a:ext cx="1033044" cy="105600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dirty="0"/>
              <a:t>3</a:t>
            </a:r>
            <a:endParaRPr lang="zh-TW" altLang="en-US" sz="5400" dirty="0"/>
          </a:p>
        </p:txBody>
      </p:sp>
      <p:sp>
        <p:nvSpPr>
          <p:cNvPr id="25" name="object 25">
            <a:extLst>
              <a:ext uri="{FF2B5EF4-FFF2-40B4-BE49-F238E27FC236}">
                <a16:creationId xmlns:a16="http://schemas.microsoft.com/office/drawing/2014/main" id="{7EA8F69B-AB24-4C3E-8DE1-1FE8EA18DF0D}"/>
              </a:ext>
            </a:extLst>
          </p:cNvPr>
          <p:cNvSpPr txBox="1">
            <a:spLocks noGrp="1"/>
          </p:cNvSpPr>
          <p:nvPr>
            <p:ph type="ftr" sz="quarter" idx="5"/>
          </p:nvPr>
        </p:nvSpPr>
        <p:spPr>
          <a:xfrm>
            <a:off x="1156335" y="19154141"/>
            <a:ext cx="11054715" cy="499109"/>
          </a:xfrm>
          <a:prstGeom prst="rect">
            <a:avLst/>
          </a:prstGeom>
        </p:spPr>
        <p:txBody>
          <a:bodyPr vert="horz" wrap="square" lIns="0" tIns="28575" rIns="0" bIns="0" rtlCol="0">
            <a:spAutoFit/>
          </a:bodyPr>
          <a:lstStyle/>
          <a:p>
            <a:pPr marL="12700">
              <a:lnSpc>
                <a:spcPct val="100000"/>
              </a:lnSpc>
              <a:spcBef>
                <a:spcPts val="225"/>
              </a:spcBef>
            </a:pPr>
            <a:r>
              <a:rPr spc="-80" dirty="0">
                <a:latin typeface="微軟正黑體" panose="020B0604030504040204" pitchFamily="34" charset="-120"/>
                <a:ea typeface="微軟正黑體" panose="020B0604030504040204" pitchFamily="34" charset="-120"/>
              </a:rPr>
              <a:t>E-paper</a:t>
            </a:r>
            <a:r>
              <a:rPr lang="en-US" altLang="zh-TW" spc="-80" dirty="0">
                <a:latin typeface="微軟正黑體" panose="020B0604030504040204" pitchFamily="34" charset="-120"/>
                <a:ea typeface="微軟正黑體" panose="020B0604030504040204" pitchFamily="34" charset="-120"/>
              </a:rPr>
              <a:t>211</a:t>
            </a:r>
            <a:r>
              <a:rPr spc="-80" dirty="0">
                <a:latin typeface="微軟正黑體" panose="020B0604030504040204" pitchFamily="34" charset="-120"/>
                <a:ea typeface="微軟正黑體" panose="020B0604030504040204" pitchFamily="34" charset="-120"/>
              </a:rPr>
              <a:t>@</a:t>
            </a:r>
            <a:r>
              <a:rPr dirty="0">
                <a:latin typeface="微軟正黑體" panose="020B0604030504040204" pitchFamily="34" charset="-120"/>
                <a:ea typeface="微軟正黑體" panose="020B0604030504040204" pitchFamily="34" charset="-120"/>
              </a:rPr>
              <a:t>明新科技大學學務</a:t>
            </a:r>
            <a:r>
              <a:rPr spc="5" dirty="0">
                <a:latin typeface="微軟正黑體" panose="020B0604030504040204" pitchFamily="34" charset="-120"/>
                <a:ea typeface="微軟正黑體" panose="020B0604030504040204" pitchFamily="34" charset="-120"/>
              </a:rPr>
              <a:t>處</a:t>
            </a:r>
            <a:r>
              <a:rPr spc="145" dirty="0">
                <a:latin typeface="微軟正黑體" panose="020B0604030504040204" pitchFamily="34" charset="-120"/>
                <a:ea typeface="微軟正黑體" panose="020B0604030504040204" pitchFamily="34" charset="-120"/>
              </a:rPr>
              <a:t> </a:t>
            </a:r>
            <a:r>
              <a:rPr dirty="0">
                <a:latin typeface="微軟正黑體" panose="020B0604030504040204" pitchFamily="34" charset="-120"/>
                <a:ea typeface="微軟正黑體" panose="020B0604030504040204" pitchFamily="34" charset="-120"/>
              </a:rPr>
              <a:t>諮商輔導暨職涯發展中⼼</a:t>
            </a:r>
            <a:r>
              <a:rPr spc="-45" dirty="0">
                <a:latin typeface="微軟正黑體" panose="020B0604030504040204" pitchFamily="34" charset="-120"/>
                <a:ea typeface="微軟正黑體" panose="020B0604030504040204" pitchFamily="34" charset="-120"/>
              </a:rPr>
              <a:t>.com</a:t>
            </a:r>
          </a:p>
        </p:txBody>
      </p:sp>
    </p:spTree>
    <p:extLst>
      <p:ext uri="{BB962C8B-B14F-4D97-AF65-F5344CB8AC3E}">
        <p14:creationId xmlns:p14="http://schemas.microsoft.com/office/powerpoint/2010/main" val="305998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27129621-59DD-4B42-BADB-C2477AF55EDE}"/>
              </a:ext>
            </a:extLst>
          </p:cNvPr>
          <p:cNvSpPr/>
          <p:nvPr/>
        </p:nvSpPr>
        <p:spPr>
          <a:xfrm>
            <a:off x="0" y="18891250"/>
            <a:ext cx="14211935" cy="1212850"/>
          </a:xfrm>
          <a:custGeom>
            <a:avLst/>
            <a:gdLst/>
            <a:ahLst/>
            <a:cxnLst/>
            <a:rect l="l" t="t" r="r" b="b"/>
            <a:pathLst>
              <a:path w="14211935" h="1125855">
                <a:moveTo>
                  <a:pt x="0" y="0"/>
                </a:moveTo>
                <a:lnTo>
                  <a:pt x="14211672" y="0"/>
                </a:lnTo>
                <a:lnTo>
                  <a:pt x="14211672" y="1125655"/>
                </a:lnTo>
                <a:lnTo>
                  <a:pt x="0" y="1125655"/>
                </a:lnTo>
                <a:lnTo>
                  <a:pt x="0" y="0"/>
                </a:lnTo>
                <a:close/>
              </a:path>
            </a:pathLst>
          </a:custGeom>
          <a:solidFill>
            <a:srgbClr val="F7ED69">
              <a:alpha val="70999"/>
            </a:srgbClr>
          </a:solidFill>
        </p:spPr>
        <p:txBody>
          <a:bodyPr wrap="square" lIns="0" tIns="0" rIns="0" bIns="0" rtlCol="0"/>
          <a:lstStyle/>
          <a:p>
            <a:endParaRPr>
              <a:latin typeface="微軟正黑體" panose="020B0604030504040204" pitchFamily="34" charset="-120"/>
              <a:ea typeface="微軟正黑體" panose="020B0604030504040204" pitchFamily="34" charset="-120"/>
            </a:endParaRPr>
          </a:p>
        </p:txBody>
      </p:sp>
      <p:sp>
        <p:nvSpPr>
          <p:cNvPr id="15" name="object 15"/>
          <p:cNvSpPr txBox="1">
            <a:spLocks noGrp="1"/>
          </p:cNvSpPr>
          <p:nvPr>
            <p:ph type="title"/>
          </p:nvPr>
        </p:nvSpPr>
        <p:spPr>
          <a:xfrm>
            <a:off x="0" y="1150866"/>
            <a:ext cx="14211300" cy="1452321"/>
          </a:xfrm>
          <a:prstGeom prst="rect">
            <a:avLst/>
          </a:prstGeom>
          <a:solidFill>
            <a:srgbClr val="F7ED69"/>
          </a:solidFill>
        </p:spPr>
        <p:txBody>
          <a:bodyPr vert="horz" wrap="square" lIns="0" tIns="5715" rIns="0" bIns="0" rtlCol="0">
            <a:spAutoFit/>
          </a:bodyPr>
          <a:lstStyle/>
          <a:p>
            <a:pPr marL="29845" algn="ctr">
              <a:lnSpc>
                <a:spcPct val="100000"/>
              </a:lnSpc>
              <a:spcBef>
                <a:spcPts val="45"/>
              </a:spcBef>
            </a:pPr>
            <a:r>
              <a:rPr sz="9400" b="1" spc="-225" dirty="0">
                <a:solidFill>
                  <a:schemeClr val="tx1"/>
                </a:solidFill>
                <a:latin typeface="微軟正黑體" panose="020B0604030504040204" pitchFamily="34" charset="-120"/>
                <a:ea typeface="微軟正黑體" panose="020B0604030504040204" pitchFamily="34" charset="-120"/>
              </a:rPr>
              <a:t>生涯導</a:t>
            </a:r>
            <a:r>
              <a:rPr sz="9400" b="1" spc="-220" dirty="0">
                <a:solidFill>
                  <a:schemeClr val="tx1"/>
                </a:solidFill>
                <a:latin typeface="微軟正黑體" panose="020B0604030504040204" pitchFamily="34" charset="-120"/>
                <a:ea typeface="微軟正黑體" panose="020B0604030504040204" pitchFamily="34" charset="-120"/>
              </a:rPr>
              <a:t>航</a:t>
            </a:r>
            <a:endParaRPr sz="9400" b="1" dirty="0">
              <a:solidFill>
                <a:schemeClr val="tx1"/>
              </a:solidFill>
              <a:latin typeface="微軟正黑體" panose="020B0604030504040204" pitchFamily="34" charset="-120"/>
              <a:ea typeface="微軟正黑體" panose="020B0604030504040204" pitchFamily="34" charset="-120"/>
            </a:endParaRPr>
          </a:p>
        </p:txBody>
      </p:sp>
      <p:sp>
        <p:nvSpPr>
          <p:cNvPr id="16" name="object 9">
            <a:extLst>
              <a:ext uri="{FF2B5EF4-FFF2-40B4-BE49-F238E27FC236}">
                <a16:creationId xmlns:a16="http://schemas.microsoft.com/office/drawing/2014/main" id="{3D8581D0-9E2D-4A7D-953D-E2E087BC4FAE}"/>
              </a:ext>
            </a:extLst>
          </p:cNvPr>
          <p:cNvSpPr txBox="1"/>
          <p:nvPr/>
        </p:nvSpPr>
        <p:spPr>
          <a:xfrm>
            <a:off x="563741" y="2883361"/>
            <a:ext cx="13083818" cy="11505714"/>
          </a:xfrm>
          <a:prstGeom prst="rect">
            <a:avLst/>
          </a:prstGeom>
        </p:spPr>
        <p:txBody>
          <a:bodyPr vert="horz" wrap="square" lIns="0" tIns="12700" rIns="0" bIns="0" rtlCol="0">
            <a:spAutoFit/>
          </a:bodyPr>
          <a:lstStyle/>
          <a:p>
            <a:r>
              <a:rPr lang="zh-TW" altLang="en-US" sz="3200" dirty="0">
                <a:latin typeface="微軟正黑體" panose="020B0604030504040204" pitchFamily="34" charset="-120"/>
                <a:ea typeface="微軟正黑體" panose="020B0604030504040204" pitchFamily="34" charset="-120"/>
              </a:rPr>
              <a:t>大部分的大學生</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包含當年的我</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在面對期中考週、報告週時，所採取的策略常是投入整個禮拜的時間讀書、完成報告。這個方法除了可能會遭遇上面提到的：「什麼都壓在最後，出意外就會開天窗」的潛在風險外。當每次面對期中考都是採取這種全力投入、不眠不休的工作模式，準備期中考在我們潛意識裡就會成為一件「很可怕」的事，使我們更抗拒切換成「認真模式」。</a:t>
            </a:r>
          </a:p>
          <a:p>
            <a:r>
              <a:rPr lang="zh-TW" altLang="en-US" sz="3200" dirty="0">
                <a:latin typeface="微軟正黑體" panose="020B0604030504040204" pitchFamily="34" charset="-120"/>
                <a:ea typeface="微軟正黑體" panose="020B0604030504040204" pitchFamily="34" charset="-120"/>
              </a:rPr>
              <a:t>而</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實際上我們說的拖延，就是在「生活模式」切換成「認真模式」的過程不順利</a:t>
            </a:r>
            <a:r>
              <a:rPr lang="zh-TW" altLang="en-US" sz="3200" dirty="0">
                <a:latin typeface="微軟正黑體" panose="020B0604030504040204" pitchFamily="34" charset="-120"/>
                <a:ea typeface="微軟正黑體" panose="020B0604030504040204" pitchFamily="34" charset="-120"/>
              </a:rPr>
              <a:t>，導致我們無法好好生活，也無法順利完成工作。</a:t>
            </a:r>
          </a:p>
          <a:p>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當做點什麼變成一種習慣，而不是需要「切換」的模式，除了可以減輕工作本身的壓力外，也能減少我們因為「切換模式」所消耗的內在資源，把精力更有效地投注在工作與生活中</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endParaRPr lang="en-US" altLang="zh-TW" sz="3200" dirty="0">
              <a:latin typeface="微軟正黑體" panose="020B0604030504040204" pitchFamily="34" charset="-120"/>
              <a:ea typeface="微軟正黑體" panose="020B0604030504040204" pitchFamily="34" charset="-120"/>
            </a:endParaRPr>
          </a:p>
          <a:p>
            <a:pPr marR="5080" algn="ctr">
              <a:spcBef>
                <a:spcPts val="100"/>
              </a:spcBef>
              <a:spcAft>
                <a:spcPts val="1200"/>
              </a:spcAft>
            </a:pPr>
            <a:r>
              <a:rPr lang="zh-TW" altLang="en-US" sz="3200" b="1" dirty="0">
                <a:solidFill>
                  <a:schemeClr val="accent5">
                    <a:lumMod val="75000"/>
                  </a:schemeClr>
                </a:solidFill>
                <a:latin typeface="微軟正黑體" panose="020B0604030504040204" pitchFamily="34" charset="-120"/>
                <a:ea typeface="微軟正黑體" panose="020B0604030504040204" pitchFamily="34" charset="-120"/>
              </a:rPr>
              <a:t>結語</a:t>
            </a:r>
          </a:p>
          <a:p>
            <a:r>
              <a:rPr lang="zh-TW" altLang="en-US" sz="3200" dirty="0">
                <a:latin typeface="微軟正黑體" panose="020B0604030504040204" pitchFamily="34" charset="-120"/>
                <a:ea typeface="微軟正黑體" panose="020B0604030504040204" pitchFamily="34" charset="-120"/>
              </a:rPr>
              <a:t>市面上有許多「工作法」的相關書籍，飽受拖延症困擾的你可能也早就讀過不少派別：番茄鐘工作法、四象限分類法、</a:t>
            </a:r>
            <a:r>
              <a:rPr lang="en-US" altLang="zh-TW" sz="3200" dirty="0">
                <a:latin typeface="微軟正黑體" panose="020B0604030504040204" pitchFamily="34" charset="-120"/>
                <a:ea typeface="微軟正黑體" panose="020B0604030504040204" pitchFamily="34" charset="-120"/>
              </a:rPr>
              <a:t>GTD</a:t>
            </a:r>
            <a:r>
              <a:rPr lang="zh-TW" altLang="en-US" sz="3200" dirty="0">
                <a:latin typeface="微軟正黑體" panose="020B0604030504040204" pitchFamily="34" charset="-120"/>
                <a:ea typeface="微軟正黑體" panose="020B0604030504040204" pitchFamily="34" charset="-120"/>
              </a:rPr>
              <a:t>工作法</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相信你一定耳熟能詳。</a:t>
            </a:r>
          </a:p>
          <a:p>
            <a:r>
              <a:rPr lang="zh-TW" altLang="en-US" sz="3200" dirty="0">
                <a:latin typeface="微軟正黑體" panose="020B0604030504040204" pitchFamily="34" charset="-120"/>
                <a:ea typeface="微軟正黑體" panose="020B0604030504040204" pitchFamily="34" charset="-120"/>
              </a:rPr>
              <a:t>工作法書籍告訴我們的大多是「方法」而非「心法」，然而在</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面對工作壓力與拖延時，絕對需要「方法」與「心法」兩者相輔相成</a:t>
            </a:r>
            <a:r>
              <a:rPr lang="zh-TW" altLang="en-US" sz="3200" dirty="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或更近一步地說：</a:t>
            </a:r>
            <a:r>
              <a:rPr lang="zh-TW" altLang="en-US" sz="3200" dirty="0">
                <a:solidFill>
                  <a:schemeClr val="accent2">
                    <a:lumMod val="75000"/>
                  </a:schemeClr>
                </a:solidFill>
                <a:latin typeface="微軟正黑體" panose="020B0604030504040204" pitchFamily="34" charset="-120"/>
                <a:ea typeface="微軟正黑體" panose="020B0604030504040204" pitchFamily="34" charset="-120"/>
              </a:rPr>
              <a:t>心理因素才是造成拖延的關鍵因子。</a:t>
            </a:r>
          </a:p>
          <a:p>
            <a:r>
              <a:rPr lang="zh-TW" altLang="en-US" sz="3200" dirty="0">
                <a:latin typeface="微軟正黑體" panose="020B0604030504040204" pitchFamily="34" charset="-120"/>
                <a:ea typeface="微軟正黑體" panose="020B0604030504040204" pitchFamily="34" charset="-120"/>
              </a:rPr>
              <a:t>我想你早就擁有很多「方法」，更重要的是適時覺察自己對於工作壓力的內在感受，配合能夠持之以恆的工作方式。你可以開始試著練習今天說的「心法」。就算今天失敗了也沒關係，別讓這些練習變成你的壓力，相信有一天可以成功克服拖延。 </a:t>
            </a:r>
          </a:p>
        </p:txBody>
      </p:sp>
      <p:sp>
        <p:nvSpPr>
          <p:cNvPr id="11" name="object 14">
            <a:extLst>
              <a:ext uri="{FF2B5EF4-FFF2-40B4-BE49-F238E27FC236}">
                <a16:creationId xmlns:a16="http://schemas.microsoft.com/office/drawing/2014/main" id="{5AEDC329-C684-4ECD-82C0-4F67AC144D01}"/>
              </a:ext>
            </a:extLst>
          </p:cNvPr>
          <p:cNvSpPr txBox="1"/>
          <p:nvPr/>
        </p:nvSpPr>
        <p:spPr>
          <a:xfrm>
            <a:off x="3093402" y="313935"/>
            <a:ext cx="8024495" cy="455295"/>
          </a:xfrm>
          <a:prstGeom prst="rect">
            <a:avLst/>
          </a:prstGeom>
        </p:spPr>
        <p:txBody>
          <a:bodyPr vert="horz" wrap="square" lIns="0" tIns="15240" rIns="0" bIns="0" rtlCol="0">
            <a:spAutoFit/>
          </a:bodyPr>
          <a:lstStyle/>
          <a:p>
            <a:pPr marL="12700" algn="ctr">
              <a:lnSpc>
                <a:spcPct val="100000"/>
              </a:lnSpc>
              <a:spcBef>
                <a:spcPts val="120"/>
              </a:spcBef>
            </a:pP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202</a:t>
            </a:r>
            <a:r>
              <a:rPr lang="en-US" altLang="zh-TW"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5. 2. 25</a:t>
            </a: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｜NO.</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lang="en-US" altLang="zh-TW" sz="2800" spc="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212</a:t>
            </a:r>
            <a:r>
              <a:rPr sz="2800" spc="15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明來豐</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⽣涯快報</a:t>
            </a:r>
            <a:endParaRPr sz="280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endParaRPr>
          </a:p>
        </p:txBody>
      </p:sp>
      <p:sp>
        <p:nvSpPr>
          <p:cNvPr id="2" name="文字方塊 1">
            <a:extLst>
              <a:ext uri="{FF2B5EF4-FFF2-40B4-BE49-F238E27FC236}">
                <a16:creationId xmlns:a16="http://schemas.microsoft.com/office/drawing/2014/main" id="{1891B573-7DED-42B2-ADDF-D3B209CB1299}"/>
              </a:ext>
            </a:extLst>
          </p:cNvPr>
          <p:cNvSpPr txBox="1"/>
          <p:nvPr/>
        </p:nvSpPr>
        <p:spPr>
          <a:xfrm>
            <a:off x="2940285" y="18445718"/>
            <a:ext cx="8330725" cy="369332"/>
          </a:xfrm>
          <a:prstGeom prst="rect">
            <a:avLst/>
          </a:prstGeom>
          <a:noFill/>
        </p:spPr>
        <p:txBody>
          <a:bodyPr wrap="square" rtlCol="0">
            <a:spAutoFit/>
          </a:bodyPr>
          <a:lstStyle/>
          <a:p>
            <a:r>
              <a:rPr lang="zh-TW" altLang="en-US" dirty="0"/>
              <a:t>文章來源</a:t>
            </a:r>
            <a:r>
              <a:rPr lang="en-US" altLang="zh-TW" dirty="0"/>
              <a:t>:https://counsel.site.nthu.edu.tw/p/406-1250-221167,r9415.php?Lang=zh-tw</a:t>
            </a:r>
            <a:endParaRPr lang="zh-TW" altLang="en-US" dirty="0"/>
          </a:p>
        </p:txBody>
      </p:sp>
      <p:pic>
        <p:nvPicPr>
          <p:cNvPr id="6" name="圖片 5">
            <a:extLst>
              <a:ext uri="{FF2B5EF4-FFF2-40B4-BE49-F238E27FC236}">
                <a16:creationId xmlns:a16="http://schemas.microsoft.com/office/drawing/2014/main" id="{1687FAE1-AB50-42F8-B71B-75B707CB5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82865" y="1100209"/>
            <a:ext cx="1300878" cy="1975407"/>
          </a:xfrm>
          <a:prstGeom prst="rect">
            <a:avLst/>
          </a:prstGeom>
        </p:spPr>
      </p:pic>
      <p:pic>
        <p:nvPicPr>
          <p:cNvPr id="8" name="圖片 7">
            <a:extLst>
              <a:ext uri="{FF2B5EF4-FFF2-40B4-BE49-F238E27FC236}">
                <a16:creationId xmlns:a16="http://schemas.microsoft.com/office/drawing/2014/main" id="{188029DF-AB1E-4253-9284-B0BF96DA5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607" y="14341539"/>
            <a:ext cx="6774082" cy="4123158"/>
          </a:xfrm>
          <a:prstGeom prst="rect">
            <a:avLst/>
          </a:prstGeom>
        </p:spPr>
      </p:pic>
      <p:sp>
        <p:nvSpPr>
          <p:cNvPr id="14" name="橢圓 13">
            <a:extLst>
              <a:ext uri="{FF2B5EF4-FFF2-40B4-BE49-F238E27FC236}">
                <a16:creationId xmlns:a16="http://schemas.microsoft.com/office/drawing/2014/main" id="{B8765D06-6B96-40DA-A62C-140FD79FC3A2}"/>
              </a:ext>
            </a:extLst>
          </p:cNvPr>
          <p:cNvSpPr/>
          <p:nvPr/>
        </p:nvSpPr>
        <p:spPr>
          <a:xfrm>
            <a:off x="12702006" y="18891250"/>
            <a:ext cx="1033044" cy="105600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dirty="0"/>
              <a:t>4</a:t>
            </a:r>
            <a:endParaRPr lang="zh-TW" altLang="en-US" sz="5400" dirty="0"/>
          </a:p>
        </p:txBody>
      </p:sp>
      <p:sp>
        <p:nvSpPr>
          <p:cNvPr id="18" name="object 25">
            <a:extLst>
              <a:ext uri="{FF2B5EF4-FFF2-40B4-BE49-F238E27FC236}">
                <a16:creationId xmlns:a16="http://schemas.microsoft.com/office/drawing/2014/main" id="{4729515B-1D2D-40A6-85AE-3DCA27C9F80B}"/>
              </a:ext>
            </a:extLst>
          </p:cNvPr>
          <p:cNvSpPr txBox="1">
            <a:spLocks noGrp="1"/>
          </p:cNvSpPr>
          <p:nvPr>
            <p:ph type="ftr" sz="quarter" idx="5"/>
          </p:nvPr>
        </p:nvSpPr>
        <p:spPr>
          <a:xfrm>
            <a:off x="1156335" y="19154141"/>
            <a:ext cx="11054715" cy="499109"/>
          </a:xfrm>
          <a:prstGeom prst="rect">
            <a:avLst/>
          </a:prstGeom>
        </p:spPr>
        <p:txBody>
          <a:bodyPr vert="horz" wrap="square" lIns="0" tIns="28575" rIns="0" bIns="0" rtlCol="0">
            <a:spAutoFit/>
          </a:bodyPr>
          <a:lstStyle/>
          <a:p>
            <a:pPr marL="12700">
              <a:lnSpc>
                <a:spcPct val="100000"/>
              </a:lnSpc>
              <a:spcBef>
                <a:spcPts val="225"/>
              </a:spcBef>
            </a:pPr>
            <a:r>
              <a:rPr spc="-80" dirty="0">
                <a:latin typeface="微軟正黑體" panose="020B0604030504040204" pitchFamily="34" charset="-120"/>
                <a:ea typeface="微軟正黑體" panose="020B0604030504040204" pitchFamily="34" charset="-120"/>
              </a:rPr>
              <a:t>E-paper</a:t>
            </a:r>
            <a:r>
              <a:rPr lang="en-US" altLang="zh-TW" spc="-80" dirty="0">
                <a:latin typeface="微軟正黑體" panose="020B0604030504040204" pitchFamily="34" charset="-120"/>
                <a:ea typeface="微軟正黑體" panose="020B0604030504040204" pitchFamily="34" charset="-120"/>
              </a:rPr>
              <a:t>211</a:t>
            </a:r>
            <a:r>
              <a:rPr spc="-80" dirty="0">
                <a:latin typeface="微軟正黑體" panose="020B0604030504040204" pitchFamily="34" charset="-120"/>
                <a:ea typeface="微軟正黑體" panose="020B0604030504040204" pitchFamily="34" charset="-120"/>
              </a:rPr>
              <a:t>@</a:t>
            </a:r>
            <a:r>
              <a:rPr dirty="0">
                <a:latin typeface="微軟正黑體" panose="020B0604030504040204" pitchFamily="34" charset="-120"/>
                <a:ea typeface="微軟正黑體" panose="020B0604030504040204" pitchFamily="34" charset="-120"/>
              </a:rPr>
              <a:t>明新科技大學學務</a:t>
            </a:r>
            <a:r>
              <a:rPr spc="5" dirty="0">
                <a:latin typeface="微軟正黑體" panose="020B0604030504040204" pitchFamily="34" charset="-120"/>
                <a:ea typeface="微軟正黑體" panose="020B0604030504040204" pitchFamily="34" charset="-120"/>
              </a:rPr>
              <a:t>處</a:t>
            </a:r>
            <a:r>
              <a:rPr spc="145" dirty="0">
                <a:latin typeface="微軟正黑體" panose="020B0604030504040204" pitchFamily="34" charset="-120"/>
                <a:ea typeface="微軟正黑體" panose="020B0604030504040204" pitchFamily="34" charset="-120"/>
              </a:rPr>
              <a:t> </a:t>
            </a:r>
            <a:r>
              <a:rPr dirty="0">
                <a:latin typeface="微軟正黑體" panose="020B0604030504040204" pitchFamily="34" charset="-120"/>
                <a:ea typeface="微軟正黑體" panose="020B0604030504040204" pitchFamily="34" charset="-120"/>
              </a:rPr>
              <a:t>諮商輔導暨職涯發展中⼼</a:t>
            </a:r>
            <a:r>
              <a:rPr spc="-45" dirty="0">
                <a:latin typeface="微軟正黑體" panose="020B0604030504040204" pitchFamily="34" charset="-120"/>
                <a:ea typeface="微軟正黑體" panose="020B0604030504040204" pitchFamily="34" charset="-120"/>
              </a:rPr>
              <a:t>.com</a:t>
            </a:r>
          </a:p>
        </p:txBody>
      </p:sp>
    </p:spTree>
    <p:extLst>
      <p:ext uri="{BB962C8B-B14F-4D97-AF65-F5344CB8AC3E}">
        <p14:creationId xmlns:p14="http://schemas.microsoft.com/office/powerpoint/2010/main" val="93510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E8AB6976-55D6-4550-B19C-C255B730E2BE}"/>
              </a:ext>
            </a:extLst>
          </p:cNvPr>
          <p:cNvSpPr/>
          <p:nvPr/>
        </p:nvSpPr>
        <p:spPr>
          <a:xfrm>
            <a:off x="0" y="18729119"/>
            <a:ext cx="14211935" cy="1374981"/>
          </a:xfrm>
          <a:custGeom>
            <a:avLst/>
            <a:gdLst/>
            <a:ahLst/>
            <a:cxnLst/>
            <a:rect l="l" t="t" r="r" b="b"/>
            <a:pathLst>
              <a:path w="14211935" h="1125855">
                <a:moveTo>
                  <a:pt x="0" y="0"/>
                </a:moveTo>
                <a:lnTo>
                  <a:pt x="14211672" y="0"/>
                </a:lnTo>
                <a:lnTo>
                  <a:pt x="14211672" y="1125655"/>
                </a:lnTo>
                <a:lnTo>
                  <a:pt x="0" y="1125655"/>
                </a:lnTo>
                <a:lnTo>
                  <a:pt x="0" y="0"/>
                </a:lnTo>
                <a:close/>
              </a:path>
            </a:pathLst>
          </a:custGeom>
          <a:solidFill>
            <a:srgbClr val="F7ED69">
              <a:alpha val="70999"/>
            </a:srgbClr>
          </a:solidFill>
        </p:spPr>
        <p:txBody>
          <a:bodyPr wrap="square" lIns="0" tIns="0" rIns="0" bIns="0" rtlCol="0"/>
          <a:lstStyle/>
          <a:p>
            <a:endParaRPr>
              <a:latin typeface="微軟正黑體" panose="020B0604030504040204" pitchFamily="34" charset="-120"/>
              <a:ea typeface="微軟正黑體" panose="020B0604030504040204" pitchFamily="34" charset="-120"/>
            </a:endParaRPr>
          </a:p>
        </p:txBody>
      </p:sp>
      <p:sp>
        <p:nvSpPr>
          <p:cNvPr id="28" name="object 9">
            <a:extLst>
              <a:ext uri="{FF2B5EF4-FFF2-40B4-BE49-F238E27FC236}">
                <a16:creationId xmlns:a16="http://schemas.microsoft.com/office/drawing/2014/main" id="{C5C4693A-EBE7-41C8-8C7B-450C919DD406}"/>
              </a:ext>
            </a:extLst>
          </p:cNvPr>
          <p:cNvSpPr txBox="1">
            <a:spLocks noGrp="1"/>
          </p:cNvSpPr>
          <p:nvPr>
            <p:ph type="title"/>
          </p:nvPr>
        </p:nvSpPr>
        <p:spPr>
          <a:xfrm>
            <a:off x="4243502" y="905727"/>
            <a:ext cx="5730644" cy="885189"/>
          </a:xfrm>
          <a:prstGeom prst="rect">
            <a:avLst/>
          </a:prstGeom>
        </p:spPr>
        <p:txBody>
          <a:bodyPr vert="horz" wrap="square" lIns="0" tIns="11430" rIns="0" bIns="0" rtlCol="0">
            <a:spAutoFit/>
          </a:bodyPr>
          <a:lstStyle/>
          <a:p>
            <a:pPr marL="120014">
              <a:lnSpc>
                <a:spcPct val="100000"/>
              </a:lnSpc>
              <a:spcBef>
                <a:spcPts val="90"/>
              </a:spcBef>
            </a:pPr>
            <a:r>
              <a:rPr b="1" spc="-145" dirty="0">
                <a:latin typeface="微軟正黑體" panose="020B0604030504040204" pitchFamily="34" charset="-120"/>
                <a:ea typeface="微軟正黑體" panose="020B0604030504040204" pitchFamily="34" charset="-120"/>
              </a:rPr>
              <a:t>－最新活動宣傳－</a:t>
            </a:r>
          </a:p>
        </p:txBody>
      </p:sp>
      <p:sp>
        <p:nvSpPr>
          <p:cNvPr id="8" name="object 14">
            <a:extLst>
              <a:ext uri="{FF2B5EF4-FFF2-40B4-BE49-F238E27FC236}">
                <a16:creationId xmlns:a16="http://schemas.microsoft.com/office/drawing/2014/main" id="{33772EDB-E36C-4D68-A9A1-04373F9BEFA5}"/>
              </a:ext>
            </a:extLst>
          </p:cNvPr>
          <p:cNvSpPr txBox="1"/>
          <p:nvPr/>
        </p:nvSpPr>
        <p:spPr>
          <a:xfrm>
            <a:off x="3093402" y="313935"/>
            <a:ext cx="8024495" cy="455295"/>
          </a:xfrm>
          <a:prstGeom prst="rect">
            <a:avLst/>
          </a:prstGeom>
        </p:spPr>
        <p:txBody>
          <a:bodyPr vert="horz" wrap="square" lIns="0" tIns="15240" rIns="0" bIns="0" rtlCol="0">
            <a:spAutoFit/>
          </a:bodyPr>
          <a:lstStyle/>
          <a:p>
            <a:pPr marL="12700" algn="ctr">
              <a:lnSpc>
                <a:spcPct val="100000"/>
              </a:lnSpc>
              <a:spcBef>
                <a:spcPts val="120"/>
              </a:spcBef>
            </a:pP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202</a:t>
            </a:r>
            <a:r>
              <a:rPr lang="en-US" altLang="zh-TW"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5. 2. 25</a:t>
            </a: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｜NO.</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lang="en-US" altLang="zh-TW" sz="2800" spc="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212</a:t>
            </a:r>
            <a:r>
              <a:rPr sz="2800" spc="15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明來豐</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⽣涯快報</a:t>
            </a:r>
            <a:endParaRPr sz="280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endParaRPr>
          </a:p>
        </p:txBody>
      </p:sp>
      <p:pic>
        <p:nvPicPr>
          <p:cNvPr id="3" name="圖片 2">
            <a:extLst>
              <a:ext uri="{FF2B5EF4-FFF2-40B4-BE49-F238E27FC236}">
                <a16:creationId xmlns:a16="http://schemas.microsoft.com/office/drawing/2014/main" id="{41C8BE1F-3204-461F-B9F7-54DD5D708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12" y="1790916"/>
            <a:ext cx="6516837" cy="8256095"/>
          </a:xfrm>
          <a:prstGeom prst="rect">
            <a:avLst/>
          </a:prstGeom>
        </p:spPr>
      </p:pic>
      <p:pic>
        <p:nvPicPr>
          <p:cNvPr id="5" name="圖片 4">
            <a:extLst>
              <a:ext uri="{FF2B5EF4-FFF2-40B4-BE49-F238E27FC236}">
                <a16:creationId xmlns:a16="http://schemas.microsoft.com/office/drawing/2014/main" id="{074CE139-2DCC-4ED2-94D9-9F1997A4A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4250" y="1775601"/>
            <a:ext cx="6523186" cy="8271410"/>
          </a:xfrm>
          <a:prstGeom prst="rect">
            <a:avLst/>
          </a:prstGeom>
        </p:spPr>
      </p:pic>
      <p:sp>
        <p:nvSpPr>
          <p:cNvPr id="11" name="橢圓 10">
            <a:extLst>
              <a:ext uri="{FF2B5EF4-FFF2-40B4-BE49-F238E27FC236}">
                <a16:creationId xmlns:a16="http://schemas.microsoft.com/office/drawing/2014/main" id="{100EA6D5-D238-4346-B61A-8694C0E51AE2}"/>
              </a:ext>
            </a:extLst>
          </p:cNvPr>
          <p:cNvSpPr/>
          <p:nvPr/>
        </p:nvSpPr>
        <p:spPr>
          <a:xfrm>
            <a:off x="12702006" y="18891250"/>
            <a:ext cx="1033044" cy="105600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dirty="0"/>
              <a:t>5</a:t>
            </a:r>
            <a:endParaRPr lang="zh-TW" altLang="en-US" sz="5400" dirty="0"/>
          </a:p>
        </p:txBody>
      </p:sp>
      <p:sp>
        <p:nvSpPr>
          <p:cNvPr id="14" name="object 25">
            <a:extLst>
              <a:ext uri="{FF2B5EF4-FFF2-40B4-BE49-F238E27FC236}">
                <a16:creationId xmlns:a16="http://schemas.microsoft.com/office/drawing/2014/main" id="{9B697E8C-F173-4DBB-A132-513FB2B58AD0}"/>
              </a:ext>
            </a:extLst>
          </p:cNvPr>
          <p:cNvSpPr txBox="1">
            <a:spLocks noGrp="1"/>
          </p:cNvSpPr>
          <p:nvPr>
            <p:ph type="ftr" sz="quarter" idx="5"/>
          </p:nvPr>
        </p:nvSpPr>
        <p:spPr>
          <a:xfrm>
            <a:off x="1156335" y="19154141"/>
            <a:ext cx="11054715" cy="499109"/>
          </a:xfrm>
          <a:prstGeom prst="rect">
            <a:avLst/>
          </a:prstGeom>
        </p:spPr>
        <p:txBody>
          <a:bodyPr vert="horz" wrap="square" lIns="0" tIns="28575" rIns="0" bIns="0" rtlCol="0">
            <a:spAutoFit/>
          </a:bodyPr>
          <a:lstStyle/>
          <a:p>
            <a:pPr marL="12700">
              <a:lnSpc>
                <a:spcPct val="100000"/>
              </a:lnSpc>
              <a:spcBef>
                <a:spcPts val="225"/>
              </a:spcBef>
            </a:pPr>
            <a:r>
              <a:rPr spc="-80" dirty="0">
                <a:latin typeface="微軟正黑體" panose="020B0604030504040204" pitchFamily="34" charset="-120"/>
                <a:ea typeface="微軟正黑體" panose="020B0604030504040204" pitchFamily="34" charset="-120"/>
              </a:rPr>
              <a:t>E-paper</a:t>
            </a:r>
            <a:r>
              <a:rPr lang="en-US" altLang="zh-TW" spc="-80" dirty="0">
                <a:latin typeface="微軟正黑體" panose="020B0604030504040204" pitchFamily="34" charset="-120"/>
                <a:ea typeface="微軟正黑體" panose="020B0604030504040204" pitchFamily="34" charset="-120"/>
              </a:rPr>
              <a:t>211</a:t>
            </a:r>
            <a:r>
              <a:rPr spc="-80" dirty="0">
                <a:latin typeface="微軟正黑體" panose="020B0604030504040204" pitchFamily="34" charset="-120"/>
                <a:ea typeface="微軟正黑體" panose="020B0604030504040204" pitchFamily="34" charset="-120"/>
              </a:rPr>
              <a:t>@</a:t>
            </a:r>
            <a:r>
              <a:rPr dirty="0">
                <a:latin typeface="微軟正黑體" panose="020B0604030504040204" pitchFamily="34" charset="-120"/>
                <a:ea typeface="微軟正黑體" panose="020B0604030504040204" pitchFamily="34" charset="-120"/>
              </a:rPr>
              <a:t>明新科技大學學務</a:t>
            </a:r>
            <a:r>
              <a:rPr spc="5" dirty="0">
                <a:latin typeface="微軟正黑體" panose="020B0604030504040204" pitchFamily="34" charset="-120"/>
                <a:ea typeface="微軟正黑體" panose="020B0604030504040204" pitchFamily="34" charset="-120"/>
              </a:rPr>
              <a:t>處</a:t>
            </a:r>
            <a:r>
              <a:rPr spc="145" dirty="0">
                <a:latin typeface="微軟正黑體" panose="020B0604030504040204" pitchFamily="34" charset="-120"/>
                <a:ea typeface="微軟正黑體" panose="020B0604030504040204" pitchFamily="34" charset="-120"/>
              </a:rPr>
              <a:t> </a:t>
            </a:r>
            <a:r>
              <a:rPr dirty="0">
                <a:latin typeface="微軟正黑體" panose="020B0604030504040204" pitchFamily="34" charset="-120"/>
                <a:ea typeface="微軟正黑體" panose="020B0604030504040204" pitchFamily="34" charset="-120"/>
              </a:rPr>
              <a:t>諮商輔導暨職涯發展中⼼</a:t>
            </a:r>
            <a:r>
              <a:rPr spc="-45" dirty="0">
                <a:latin typeface="微軟正黑體" panose="020B0604030504040204" pitchFamily="34" charset="-120"/>
                <a:ea typeface="微軟正黑體" panose="020B0604030504040204" pitchFamily="34" charset="-120"/>
              </a:rPr>
              <a:t>.com</a:t>
            </a:r>
          </a:p>
        </p:txBody>
      </p:sp>
      <p:pic>
        <p:nvPicPr>
          <p:cNvPr id="4" name="圖片 3"/>
          <p:cNvPicPr>
            <a:picLocks noChangeAspect="1"/>
          </p:cNvPicPr>
          <p:nvPr/>
        </p:nvPicPr>
        <p:blipFill>
          <a:blip r:embed="rId5"/>
          <a:stretch>
            <a:fillRect/>
          </a:stretch>
        </p:blipFill>
        <p:spPr>
          <a:xfrm>
            <a:off x="7334250" y="10472033"/>
            <a:ext cx="6523186" cy="8100240"/>
          </a:xfrm>
          <a:prstGeom prst="rect">
            <a:avLst/>
          </a:prstGeom>
        </p:spPr>
      </p:pic>
      <p:pic>
        <p:nvPicPr>
          <p:cNvPr id="6" name="圖片 5"/>
          <p:cNvPicPr>
            <a:picLocks noChangeAspect="1"/>
          </p:cNvPicPr>
          <p:nvPr/>
        </p:nvPicPr>
        <p:blipFill>
          <a:blip r:embed="rId6"/>
          <a:stretch>
            <a:fillRect/>
          </a:stretch>
        </p:blipFill>
        <p:spPr>
          <a:xfrm>
            <a:off x="360212" y="10474649"/>
            <a:ext cx="6516837" cy="6587802"/>
          </a:xfrm>
          <a:prstGeom prst="rect">
            <a:avLst/>
          </a:prstGeom>
        </p:spPr>
      </p:pic>
      <p:sp>
        <p:nvSpPr>
          <p:cNvPr id="7" name="文字方塊 6"/>
          <p:cNvSpPr txBox="1"/>
          <p:nvPr/>
        </p:nvSpPr>
        <p:spPr>
          <a:xfrm>
            <a:off x="361333" y="17116486"/>
            <a:ext cx="6744317" cy="1569660"/>
          </a:xfrm>
          <a:prstGeom prst="rect">
            <a:avLst/>
          </a:prstGeom>
          <a:noFill/>
        </p:spPr>
        <p:txBody>
          <a:bodyPr wrap="square" rtlCol="0">
            <a:spAutoFit/>
          </a:bodyPr>
          <a:lstStyle/>
          <a:p>
            <a:r>
              <a:rPr lang="zh-TW" altLang="en-US" sz="2400" dirty="0"/>
              <a:t>諮商暨職涯中心與竹北就業中心合作進班宣導政府相關就業政策資源及求職基本認知介紹，有興趣的同學可以班級為單位和導師協調時間申請，請多加利用。</a:t>
            </a:r>
          </a:p>
        </p:txBody>
      </p:sp>
    </p:spTree>
    <p:extLst>
      <p:ext uri="{BB962C8B-B14F-4D97-AF65-F5344CB8AC3E}">
        <p14:creationId xmlns:p14="http://schemas.microsoft.com/office/powerpoint/2010/main" val="83520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E8AB6976-55D6-4550-B19C-C255B730E2BE}"/>
              </a:ext>
            </a:extLst>
          </p:cNvPr>
          <p:cNvSpPr/>
          <p:nvPr/>
        </p:nvSpPr>
        <p:spPr>
          <a:xfrm>
            <a:off x="0" y="18729119"/>
            <a:ext cx="14211935" cy="1374981"/>
          </a:xfrm>
          <a:custGeom>
            <a:avLst/>
            <a:gdLst/>
            <a:ahLst/>
            <a:cxnLst/>
            <a:rect l="l" t="t" r="r" b="b"/>
            <a:pathLst>
              <a:path w="14211935" h="1125855">
                <a:moveTo>
                  <a:pt x="0" y="0"/>
                </a:moveTo>
                <a:lnTo>
                  <a:pt x="14211672" y="0"/>
                </a:lnTo>
                <a:lnTo>
                  <a:pt x="14211672" y="1125655"/>
                </a:lnTo>
                <a:lnTo>
                  <a:pt x="0" y="1125655"/>
                </a:lnTo>
                <a:lnTo>
                  <a:pt x="0" y="0"/>
                </a:lnTo>
                <a:close/>
              </a:path>
            </a:pathLst>
          </a:custGeom>
          <a:solidFill>
            <a:srgbClr val="F7ED69">
              <a:alpha val="70999"/>
            </a:srgbClr>
          </a:solidFill>
        </p:spPr>
        <p:txBody>
          <a:bodyPr wrap="square" lIns="0" tIns="0" rIns="0" bIns="0" rtlCol="0"/>
          <a:lstStyle/>
          <a:p>
            <a:endParaRPr>
              <a:latin typeface="微軟正黑體" panose="020B0604030504040204" pitchFamily="34" charset="-120"/>
              <a:ea typeface="微軟正黑體" panose="020B0604030504040204" pitchFamily="34" charset="-120"/>
            </a:endParaRPr>
          </a:p>
        </p:txBody>
      </p:sp>
      <p:sp>
        <p:nvSpPr>
          <p:cNvPr id="28" name="object 9">
            <a:extLst>
              <a:ext uri="{FF2B5EF4-FFF2-40B4-BE49-F238E27FC236}">
                <a16:creationId xmlns:a16="http://schemas.microsoft.com/office/drawing/2014/main" id="{C5C4693A-EBE7-41C8-8C7B-450C919DD406}"/>
              </a:ext>
            </a:extLst>
          </p:cNvPr>
          <p:cNvSpPr txBox="1">
            <a:spLocks noGrp="1"/>
          </p:cNvSpPr>
          <p:nvPr>
            <p:ph type="title"/>
          </p:nvPr>
        </p:nvSpPr>
        <p:spPr>
          <a:xfrm>
            <a:off x="4243502" y="905727"/>
            <a:ext cx="5730644" cy="885189"/>
          </a:xfrm>
          <a:prstGeom prst="rect">
            <a:avLst/>
          </a:prstGeom>
        </p:spPr>
        <p:txBody>
          <a:bodyPr vert="horz" wrap="square" lIns="0" tIns="11430" rIns="0" bIns="0" rtlCol="0">
            <a:spAutoFit/>
          </a:bodyPr>
          <a:lstStyle/>
          <a:p>
            <a:pPr marL="120014">
              <a:lnSpc>
                <a:spcPct val="100000"/>
              </a:lnSpc>
              <a:spcBef>
                <a:spcPts val="90"/>
              </a:spcBef>
            </a:pPr>
            <a:r>
              <a:rPr b="1" spc="-145" dirty="0">
                <a:latin typeface="微軟正黑體" panose="020B0604030504040204" pitchFamily="34" charset="-120"/>
                <a:ea typeface="微軟正黑體" panose="020B0604030504040204" pitchFamily="34" charset="-120"/>
              </a:rPr>
              <a:t>－最新活動宣傳－</a:t>
            </a:r>
          </a:p>
        </p:txBody>
      </p:sp>
      <p:sp>
        <p:nvSpPr>
          <p:cNvPr id="8" name="object 14">
            <a:extLst>
              <a:ext uri="{FF2B5EF4-FFF2-40B4-BE49-F238E27FC236}">
                <a16:creationId xmlns:a16="http://schemas.microsoft.com/office/drawing/2014/main" id="{33772EDB-E36C-4D68-A9A1-04373F9BEFA5}"/>
              </a:ext>
            </a:extLst>
          </p:cNvPr>
          <p:cNvSpPr txBox="1"/>
          <p:nvPr/>
        </p:nvSpPr>
        <p:spPr>
          <a:xfrm>
            <a:off x="3093402" y="313935"/>
            <a:ext cx="8024495" cy="455295"/>
          </a:xfrm>
          <a:prstGeom prst="rect">
            <a:avLst/>
          </a:prstGeom>
        </p:spPr>
        <p:txBody>
          <a:bodyPr vert="horz" wrap="square" lIns="0" tIns="15240" rIns="0" bIns="0" rtlCol="0">
            <a:spAutoFit/>
          </a:bodyPr>
          <a:lstStyle/>
          <a:p>
            <a:pPr marL="12700" algn="ctr">
              <a:lnSpc>
                <a:spcPct val="100000"/>
              </a:lnSpc>
              <a:spcBef>
                <a:spcPts val="120"/>
              </a:spcBef>
            </a:pP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202</a:t>
            </a:r>
            <a:r>
              <a:rPr lang="en-US" altLang="zh-TW"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5. 2. 25</a:t>
            </a: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｜NO.</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lang="en-US" altLang="zh-TW" sz="2800" spc="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212</a:t>
            </a:r>
            <a:r>
              <a:rPr sz="2800" spc="15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明來豐</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⽣涯快報</a:t>
            </a:r>
            <a:endParaRPr sz="280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endParaRPr>
          </a:p>
        </p:txBody>
      </p:sp>
      <p:sp>
        <p:nvSpPr>
          <p:cNvPr id="11" name="橢圓 10">
            <a:extLst>
              <a:ext uri="{FF2B5EF4-FFF2-40B4-BE49-F238E27FC236}">
                <a16:creationId xmlns:a16="http://schemas.microsoft.com/office/drawing/2014/main" id="{100EA6D5-D238-4346-B61A-8694C0E51AE2}"/>
              </a:ext>
            </a:extLst>
          </p:cNvPr>
          <p:cNvSpPr/>
          <p:nvPr/>
        </p:nvSpPr>
        <p:spPr>
          <a:xfrm>
            <a:off x="12702006" y="18891250"/>
            <a:ext cx="1033044" cy="105600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dirty="0"/>
              <a:t>6</a:t>
            </a:r>
            <a:endParaRPr lang="zh-TW" altLang="en-US" sz="5400" dirty="0"/>
          </a:p>
        </p:txBody>
      </p:sp>
      <p:sp>
        <p:nvSpPr>
          <p:cNvPr id="14" name="object 25">
            <a:extLst>
              <a:ext uri="{FF2B5EF4-FFF2-40B4-BE49-F238E27FC236}">
                <a16:creationId xmlns:a16="http://schemas.microsoft.com/office/drawing/2014/main" id="{9B697E8C-F173-4DBB-A132-513FB2B58AD0}"/>
              </a:ext>
            </a:extLst>
          </p:cNvPr>
          <p:cNvSpPr txBox="1">
            <a:spLocks noGrp="1"/>
          </p:cNvSpPr>
          <p:nvPr>
            <p:ph type="ftr" sz="quarter" idx="5"/>
          </p:nvPr>
        </p:nvSpPr>
        <p:spPr>
          <a:xfrm>
            <a:off x="1156335" y="19154141"/>
            <a:ext cx="11054715" cy="499109"/>
          </a:xfrm>
          <a:prstGeom prst="rect">
            <a:avLst/>
          </a:prstGeom>
        </p:spPr>
        <p:txBody>
          <a:bodyPr vert="horz" wrap="square" lIns="0" tIns="28575" rIns="0" bIns="0" rtlCol="0">
            <a:spAutoFit/>
          </a:bodyPr>
          <a:lstStyle/>
          <a:p>
            <a:pPr marL="12700">
              <a:lnSpc>
                <a:spcPct val="100000"/>
              </a:lnSpc>
              <a:spcBef>
                <a:spcPts val="225"/>
              </a:spcBef>
            </a:pPr>
            <a:r>
              <a:rPr spc="-80" dirty="0">
                <a:latin typeface="微軟正黑體" panose="020B0604030504040204" pitchFamily="34" charset="-120"/>
                <a:ea typeface="微軟正黑體" panose="020B0604030504040204" pitchFamily="34" charset="-120"/>
              </a:rPr>
              <a:t>E-paper</a:t>
            </a:r>
            <a:r>
              <a:rPr lang="en-US" altLang="zh-TW" spc="-80" dirty="0">
                <a:latin typeface="微軟正黑體" panose="020B0604030504040204" pitchFamily="34" charset="-120"/>
                <a:ea typeface="微軟正黑體" panose="020B0604030504040204" pitchFamily="34" charset="-120"/>
              </a:rPr>
              <a:t>211</a:t>
            </a:r>
            <a:r>
              <a:rPr spc="-80" dirty="0">
                <a:latin typeface="微軟正黑體" panose="020B0604030504040204" pitchFamily="34" charset="-120"/>
                <a:ea typeface="微軟正黑體" panose="020B0604030504040204" pitchFamily="34" charset="-120"/>
              </a:rPr>
              <a:t>@</a:t>
            </a:r>
            <a:r>
              <a:rPr dirty="0">
                <a:latin typeface="微軟正黑體" panose="020B0604030504040204" pitchFamily="34" charset="-120"/>
                <a:ea typeface="微軟正黑體" panose="020B0604030504040204" pitchFamily="34" charset="-120"/>
              </a:rPr>
              <a:t>明新科技大學學務</a:t>
            </a:r>
            <a:r>
              <a:rPr spc="5" dirty="0">
                <a:latin typeface="微軟正黑體" panose="020B0604030504040204" pitchFamily="34" charset="-120"/>
                <a:ea typeface="微軟正黑體" panose="020B0604030504040204" pitchFamily="34" charset="-120"/>
              </a:rPr>
              <a:t>處</a:t>
            </a:r>
            <a:r>
              <a:rPr spc="145" dirty="0">
                <a:latin typeface="微軟正黑體" panose="020B0604030504040204" pitchFamily="34" charset="-120"/>
                <a:ea typeface="微軟正黑體" panose="020B0604030504040204" pitchFamily="34" charset="-120"/>
              </a:rPr>
              <a:t> </a:t>
            </a:r>
            <a:r>
              <a:rPr dirty="0">
                <a:latin typeface="微軟正黑體" panose="020B0604030504040204" pitchFamily="34" charset="-120"/>
                <a:ea typeface="微軟正黑體" panose="020B0604030504040204" pitchFamily="34" charset="-120"/>
              </a:rPr>
              <a:t>諮商輔導暨職涯發展中⼼</a:t>
            </a:r>
            <a:r>
              <a:rPr spc="-45" dirty="0">
                <a:latin typeface="微軟正黑體" panose="020B0604030504040204" pitchFamily="34" charset="-120"/>
                <a:ea typeface="微軟正黑體" panose="020B0604030504040204" pitchFamily="34" charset="-120"/>
              </a:rPr>
              <a:t>.com</a:t>
            </a:r>
          </a:p>
        </p:txBody>
      </p:sp>
      <p:pic>
        <p:nvPicPr>
          <p:cNvPr id="6" name="圖片 5"/>
          <p:cNvPicPr>
            <a:picLocks noChangeAspect="1"/>
          </p:cNvPicPr>
          <p:nvPr/>
        </p:nvPicPr>
        <p:blipFill>
          <a:blip r:embed="rId3"/>
          <a:stretch>
            <a:fillRect/>
          </a:stretch>
        </p:blipFill>
        <p:spPr>
          <a:xfrm>
            <a:off x="402517" y="1988950"/>
            <a:ext cx="13406266" cy="16461067"/>
          </a:xfrm>
          <a:prstGeom prst="rect">
            <a:avLst/>
          </a:prstGeom>
        </p:spPr>
      </p:pic>
      <p:pic>
        <p:nvPicPr>
          <p:cNvPr id="7" name="圖片 6"/>
          <p:cNvPicPr>
            <a:picLocks noChangeAspect="1"/>
          </p:cNvPicPr>
          <p:nvPr/>
        </p:nvPicPr>
        <p:blipFill>
          <a:blip r:embed="rId4"/>
          <a:stretch>
            <a:fillRect/>
          </a:stretch>
        </p:blipFill>
        <p:spPr>
          <a:xfrm>
            <a:off x="1736621" y="3575050"/>
            <a:ext cx="11559018" cy="2566638"/>
          </a:xfrm>
          <a:prstGeom prst="rect">
            <a:avLst/>
          </a:prstGeom>
        </p:spPr>
      </p:pic>
      <p:pic>
        <p:nvPicPr>
          <p:cNvPr id="9" name="圖片 8"/>
          <p:cNvPicPr>
            <a:picLocks noChangeAspect="1"/>
          </p:cNvPicPr>
          <p:nvPr/>
        </p:nvPicPr>
        <p:blipFill>
          <a:blip r:embed="rId5"/>
          <a:stretch>
            <a:fillRect/>
          </a:stretch>
        </p:blipFill>
        <p:spPr>
          <a:xfrm>
            <a:off x="4500162" y="5356091"/>
            <a:ext cx="6596444" cy="1670449"/>
          </a:xfrm>
          <a:prstGeom prst="rect">
            <a:avLst/>
          </a:prstGeom>
        </p:spPr>
      </p:pic>
      <p:pic>
        <p:nvPicPr>
          <p:cNvPr id="10" name="圖片 9"/>
          <p:cNvPicPr>
            <a:picLocks noChangeAspect="1"/>
          </p:cNvPicPr>
          <p:nvPr/>
        </p:nvPicPr>
        <p:blipFill>
          <a:blip r:embed="rId6"/>
          <a:stretch>
            <a:fillRect/>
          </a:stretch>
        </p:blipFill>
        <p:spPr>
          <a:xfrm>
            <a:off x="4240280" y="6890043"/>
            <a:ext cx="5730737" cy="5524207"/>
          </a:xfrm>
          <a:prstGeom prst="rect">
            <a:avLst/>
          </a:prstGeom>
        </p:spPr>
      </p:pic>
      <p:pic>
        <p:nvPicPr>
          <p:cNvPr id="15" name="圖片 14"/>
          <p:cNvPicPr>
            <a:picLocks noChangeAspect="1"/>
          </p:cNvPicPr>
          <p:nvPr/>
        </p:nvPicPr>
        <p:blipFill>
          <a:blip r:embed="rId7"/>
          <a:stretch>
            <a:fillRect/>
          </a:stretch>
        </p:blipFill>
        <p:spPr>
          <a:xfrm>
            <a:off x="704905" y="5937250"/>
            <a:ext cx="3535375" cy="3164098"/>
          </a:xfrm>
          <a:prstGeom prst="rect">
            <a:avLst/>
          </a:prstGeom>
        </p:spPr>
      </p:pic>
      <p:pic>
        <p:nvPicPr>
          <p:cNvPr id="16" name="圖片 15"/>
          <p:cNvPicPr>
            <a:picLocks noChangeAspect="1"/>
          </p:cNvPicPr>
          <p:nvPr/>
        </p:nvPicPr>
        <p:blipFill>
          <a:blip r:embed="rId8"/>
          <a:stretch>
            <a:fillRect/>
          </a:stretch>
        </p:blipFill>
        <p:spPr>
          <a:xfrm>
            <a:off x="665446" y="11928435"/>
            <a:ext cx="3834716" cy="3694496"/>
          </a:xfrm>
          <a:prstGeom prst="rect">
            <a:avLst/>
          </a:prstGeom>
        </p:spPr>
      </p:pic>
      <p:pic>
        <p:nvPicPr>
          <p:cNvPr id="17" name="圖片 16"/>
          <p:cNvPicPr>
            <a:picLocks noChangeAspect="1"/>
          </p:cNvPicPr>
          <p:nvPr/>
        </p:nvPicPr>
        <p:blipFill>
          <a:blip r:embed="rId9"/>
          <a:stretch>
            <a:fillRect/>
          </a:stretch>
        </p:blipFill>
        <p:spPr>
          <a:xfrm>
            <a:off x="7516130" y="12828440"/>
            <a:ext cx="4230991" cy="2658086"/>
          </a:xfrm>
          <a:prstGeom prst="rect">
            <a:avLst/>
          </a:prstGeom>
        </p:spPr>
      </p:pic>
      <p:pic>
        <p:nvPicPr>
          <p:cNvPr id="18" name="圖片 17"/>
          <p:cNvPicPr>
            <a:picLocks noChangeAspect="1"/>
          </p:cNvPicPr>
          <p:nvPr/>
        </p:nvPicPr>
        <p:blipFill>
          <a:blip r:embed="rId10"/>
          <a:stretch>
            <a:fillRect/>
          </a:stretch>
        </p:blipFill>
        <p:spPr>
          <a:xfrm>
            <a:off x="9826714" y="8150352"/>
            <a:ext cx="3468925" cy="3554276"/>
          </a:xfrm>
          <a:prstGeom prst="rect">
            <a:avLst/>
          </a:prstGeom>
        </p:spPr>
      </p:pic>
      <p:pic>
        <p:nvPicPr>
          <p:cNvPr id="20" name="圖片 19"/>
          <p:cNvPicPr>
            <a:picLocks noChangeAspect="1"/>
          </p:cNvPicPr>
          <p:nvPr/>
        </p:nvPicPr>
        <p:blipFill>
          <a:blip r:embed="rId11"/>
          <a:stretch>
            <a:fillRect/>
          </a:stretch>
        </p:blipFill>
        <p:spPr>
          <a:xfrm>
            <a:off x="10921252" y="16018900"/>
            <a:ext cx="2612936" cy="2684391"/>
          </a:xfrm>
          <a:prstGeom prst="rect">
            <a:avLst/>
          </a:prstGeom>
        </p:spPr>
      </p:pic>
      <p:sp>
        <p:nvSpPr>
          <p:cNvPr id="23" name="向右箭號 22"/>
          <p:cNvSpPr/>
          <p:nvPr/>
        </p:nvSpPr>
        <p:spPr>
          <a:xfrm>
            <a:off x="7185776" y="16610338"/>
            <a:ext cx="3653673" cy="2078248"/>
          </a:xfrm>
          <a:prstGeom prst="rightArrow">
            <a:avLst/>
          </a:prstGeom>
          <a:solidFill>
            <a:srgbClr val="FDF1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chemeClr val="tx1"/>
                </a:solidFill>
              </a:rPr>
              <a:t>賈桃樂明新分館</a:t>
            </a:r>
            <a:endParaRPr lang="en-US" altLang="zh-TW" sz="3000" dirty="0">
              <a:solidFill>
                <a:schemeClr val="tx1"/>
              </a:solidFill>
            </a:endParaRPr>
          </a:p>
          <a:p>
            <a:pPr algn="ctr"/>
            <a:r>
              <a:rPr lang="zh-TW" altLang="en-US" sz="3000" dirty="0">
                <a:solidFill>
                  <a:schemeClr val="tx1"/>
                </a:solidFill>
              </a:rPr>
              <a:t>班級導覽預約</a:t>
            </a:r>
          </a:p>
        </p:txBody>
      </p:sp>
      <p:sp>
        <p:nvSpPr>
          <p:cNvPr id="24" name="向左箭號 23"/>
          <p:cNvSpPr/>
          <p:nvPr/>
        </p:nvSpPr>
        <p:spPr>
          <a:xfrm>
            <a:off x="1736621" y="16673099"/>
            <a:ext cx="5178107" cy="1906270"/>
          </a:xfrm>
          <a:prstGeom prst="lef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a:solidFill>
                  <a:schemeClr val="tx1"/>
                </a:solidFill>
              </a:rPr>
              <a:t>113-2</a:t>
            </a:r>
            <a:r>
              <a:rPr lang="zh-TW" altLang="en-US" sz="3000">
                <a:solidFill>
                  <a:schemeClr val="tx1"/>
                </a:solidFill>
              </a:rPr>
              <a:t>分</a:t>
            </a:r>
            <a:r>
              <a:rPr lang="zh-TW" altLang="en-US" sz="3000" dirty="0">
                <a:solidFill>
                  <a:schemeClr val="tx1"/>
                </a:solidFill>
              </a:rPr>
              <a:t>館自由導覽</a:t>
            </a:r>
            <a:endParaRPr lang="en-US" altLang="zh-TW" sz="3000" dirty="0">
              <a:solidFill>
                <a:schemeClr val="tx1"/>
              </a:solidFill>
            </a:endParaRPr>
          </a:p>
          <a:p>
            <a:pPr algn="ctr"/>
            <a:r>
              <a:rPr lang="en-US" altLang="zh-TW" sz="3000" dirty="0">
                <a:solidFill>
                  <a:schemeClr val="tx1"/>
                </a:solidFill>
              </a:rPr>
              <a:t>4/2-6/18</a:t>
            </a:r>
            <a:r>
              <a:rPr lang="zh-TW" altLang="en-US" sz="3000" dirty="0">
                <a:solidFill>
                  <a:schemeClr val="tx1"/>
                </a:solidFill>
              </a:rPr>
              <a:t>週三中午</a:t>
            </a:r>
            <a:r>
              <a:rPr lang="en-US" altLang="zh-TW" sz="3000" dirty="0">
                <a:solidFill>
                  <a:schemeClr val="tx1"/>
                </a:solidFill>
              </a:rPr>
              <a:t>12-13</a:t>
            </a:r>
            <a:endParaRPr lang="zh-TW" altLang="en-US" sz="3000" dirty="0">
              <a:solidFill>
                <a:schemeClr val="tx1"/>
              </a:solidFill>
            </a:endParaRPr>
          </a:p>
        </p:txBody>
      </p:sp>
    </p:spTree>
    <p:extLst>
      <p:ext uri="{BB962C8B-B14F-4D97-AF65-F5344CB8AC3E}">
        <p14:creationId xmlns:p14="http://schemas.microsoft.com/office/powerpoint/2010/main" val="383770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DFBF0D87-701B-4036-94CA-114CF5D6B6C5}"/>
              </a:ext>
            </a:extLst>
          </p:cNvPr>
          <p:cNvSpPr/>
          <p:nvPr/>
        </p:nvSpPr>
        <p:spPr>
          <a:xfrm>
            <a:off x="0" y="18729119"/>
            <a:ext cx="14211935" cy="1374981"/>
          </a:xfrm>
          <a:custGeom>
            <a:avLst/>
            <a:gdLst/>
            <a:ahLst/>
            <a:cxnLst/>
            <a:rect l="l" t="t" r="r" b="b"/>
            <a:pathLst>
              <a:path w="14211935" h="1125855">
                <a:moveTo>
                  <a:pt x="0" y="0"/>
                </a:moveTo>
                <a:lnTo>
                  <a:pt x="14211672" y="0"/>
                </a:lnTo>
                <a:lnTo>
                  <a:pt x="14211672" y="1125655"/>
                </a:lnTo>
                <a:lnTo>
                  <a:pt x="0" y="1125655"/>
                </a:lnTo>
                <a:lnTo>
                  <a:pt x="0" y="0"/>
                </a:lnTo>
                <a:close/>
              </a:path>
            </a:pathLst>
          </a:custGeom>
          <a:solidFill>
            <a:srgbClr val="F7ED69">
              <a:alpha val="70999"/>
            </a:srgbClr>
          </a:solidFill>
        </p:spPr>
        <p:txBody>
          <a:bodyPr wrap="square" lIns="0" tIns="0" rIns="0" bIns="0" rtlCol="0"/>
          <a:lstStyle/>
          <a:p>
            <a:endParaRPr>
              <a:latin typeface="微軟正黑體" panose="020B0604030504040204" pitchFamily="34" charset="-120"/>
              <a:ea typeface="微軟正黑體" panose="020B0604030504040204" pitchFamily="34" charset="-120"/>
            </a:endParaRPr>
          </a:p>
        </p:txBody>
      </p:sp>
      <p:sp>
        <p:nvSpPr>
          <p:cNvPr id="35" name="object 35"/>
          <p:cNvSpPr txBox="1"/>
          <p:nvPr/>
        </p:nvSpPr>
        <p:spPr>
          <a:xfrm>
            <a:off x="4373702" y="14848209"/>
            <a:ext cx="5179432" cy="779872"/>
          </a:xfrm>
          <a:prstGeom prst="rect">
            <a:avLst/>
          </a:prstGeom>
        </p:spPr>
        <p:txBody>
          <a:bodyPr vert="horz" wrap="square" lIns="0" tIns="338455" rIns="0" bIns="0" rtlCol="0">
            <a:spAutoFit/>
          </a:bodyPr>
          <a:lstStyle/>
          <a:p>
            <a:pPr marL="12700" algn="ctr">
              <a:lnSpc>
                <a:spcPct val="100000"/>
              </a:lnSpc>
              <a:spcBef>
                <a:spcPts val="2665"/>
              </a:spcBef>
            </a:pPr>
            <a:r>
              <a:rPr lang="zh-TW" altLang="en-US" sz="3750" b="1" spc="-85" dirty="0">
                <a:latin typeface="微軟正黑體" panose="020B0604030504040204" pitchFamily="34" charset="-120"/>
                <a:ea typeface="微軟正黑體" panose="020B0604030504040204" pitchFamily="34" charset="-120"/>
                <a:cs typeface="SimSun"/>
              </a:rPr>
              <a:t> ⬇ </a:t>
            </a:r>
            <a:r>
              <a:rPr sz="3750" b="1" u="sng" spc="-85" dirty="0" err="1">
                <a:latin typeface="微軟正黑體" panose="020B0604030504040204" pitchFamily="34" charset="-120"/>
                <a:ea typeface="微軟正黑體" panose="020B0604030504040204" pitchFamily="34" charset="-120"/>
                <a:cs typeface="SimSun"/>
              </a:rPr>
              <a:t>其他職缺可參</a:t>
            </a:r>
            <a:r>
              <a:rPr sz="3750" b="1" u="sng" spc="-80" dirty="0" err="1">
                <a:latin typeface="微軟正黑體" panose="020B0604030504040204" pitchFamily="34" charset="-120"/>
                <a:ea typeface="微軟正黑體" panose="020B0604030504040204" pitchFamily="34" charset="-120"/>
                <a:cs typeface="SimSun"/>
              </a:rPr>
              <a:t>考</a:t>
            </a:r>
            <a:r>
              <a:rPr lang="zh-TW" altLang="en-US" sz="3750" b="1" spc="-80" dirty="0">
                <a:latin typeface="微軟正黑體" panose="020B0604030504040204" pitchFamily="34" charset="-120"/>
                <a:ea typeface="微軟正黑體" panose="020B0604030504040204" pitchFamily="34" charset="-120"/>
                <a:cs typeface="SimSun"/>
              </a:rPr>
              <a:t> ⬇</a:t>
            </a:r>
            <a:endParaRPr sz="3750" b="1" dirty="0">
              <a:latin typeface="微軟正黑體" panose="020B0604030504040204" pitchFamily="34" charset="-120"/>
              <a:ea typeface="微軟正黑體" panose="020B0604030504040204" pitchFamily="34" charset="-120"/>
              <a:cs typeface="SimSun"/>
            </a:endParaRPr>
          </a:p>
        </p:txBody>
      </p:sp>
      <p:graphicFrame>
        <p:nvGraphicFramePr>
          <p:cNvPr id="41" name="表格 40">
            <a:extLst>
              <a:ext uri="{FF2B5EF4-FFF2-40B4-BE49-F238E27FC236}">
                <a16:creationId xmlns:a16="http://schemas.microsoft.com/office/drawing/2014/main" id="{987E2039-264A-4F9C-AC6E-889499667792}"/>
              </a:ext>
            </a:extLst>
          </p:cNvPr>
          <p:cNvGraphicFramePr>
            <a:graphicFrameLocks noGrp="1"/>
          </p:cNvGraphicFramePr>
          <p:nvPr>
            <p:extLst>
              <p:ext uri="{D42A27DB-BD31-4B8C-83A1-F6EECF244321}">
                <p14:modId xmlns:p14="http://schemas.microsoft.com/office/powerpoint/2010/main" val="1553778517"/>
              </p:ext>
            </p:extLst>
          </p:nvPr>
        </p:nvGraphicFramePr>
        <p:xfrm>
          <a:off x="1916540" y="2051050"/>
          <a:ext cx="10513860" cy="12861544"/>
        </p:xfrm>
        <a:graphic>
          <a:graphicData uri="http://schemas.openxmlformats.org/drawingml/2006/table">
            <a:tbl>
              <a:tblPr firstRow="1" bandRow="1">
                <a:tableStyleId>{74C1A8A3-306A-4EB7-A6B1-4F7E0EB9C5D6}</a:tableStyleId>
              </a:tblPr>
              <a:tblGrid>
                <a:gridCol w="1998015">
                  <a:extLst>
                    <a:ext uri="{9D8B030D-6E8A-4147-A177-3AD203B41FA5}">
                      <a16:colId xmlns:a16="http://schemas.microsoft.com/office/drawing/2014/main" val="2429706124"/>
                    </a:ext>
                  </a:extLst>
                </a:gridCol>
                <a:gridCol w="8515845">
                  <a:extLst>
                    <a:ext uri="{9D8B030D-6E8A-4147-A177-3AD203B41FA5}">
                      <a16:colId xmlns:a16="http://schemas.microsoft.com/office/drawing/2014/main" val="1656969343"/>
                    </a:ext>
                  </a:extLst>
                </a:gridCol>
              </a:tblGrid>
              <a:tr h="306712">
                <a:tc>
                  <a:txBody>
                    <a:bodyPr/>
                    <a:lstStyle/>
                    <a:p>
                      <a:pPr algn="ctr">
                        <a:lnSpc>
                          <a:spcPct val="150000"/>
                        </a:lnSpc>
                      </a:pPr>
                      <a:r>
                        <a:rPr lang="zh-TW" altLang="en-US" sz="2800" b="1" u="non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公司名稱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582"/>
                    </a:solidFill>
                  </a:tcPr>
                </a:tc>
                <a:tc>
                  <a:txBody>
                    <a:bodyPr/>
                    <a:lstStyle/>
                    <a:p>
                      <a:pPr>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永炬企業股份有限公司</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582"/>
                    </a:solidFill>
                  </a:tcPr>
                </a:tc>
                <a:extLst>
                  <a:ext uri="{0D108BD9-81ED-4DB2-BD59-A6C34878D82A}">
                    <a16:rowId xmlns:a16="http://schemas.microsoft.com/office/drawing/2014/main" val="176911812"/>
                  </a:ext>
                </a:extLst>
              </a:tr>
              <a:tr h="370840">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職務名稱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rPr>
                        <a:t>業務助理</a:t>
                      </a:r>
                      <a:r>
                        <a:rPr lang="en-US" altLang="zh-TW" sz="2800" b="1" u="none" spc="-45" dirty="0">
                          <a:solidFill>
                            <a:srgbClr val="454D4F"/>
                          </a:solidFill>
                          <a:latin typeface="微軟正黑體" panose="020B0604030504040204" pitchFamily="34" charset="-120"/>
                          <a:ea typeface="微軟正黑體" panose="020B0604030504040204" pitchFamily="34" charset="-120"/>
                        </a:rPr>
                        <a:t>(</a:t>
                      </a:r>
                      <a:r>
                        <a:rPr lang="zh-TW" altLang="en-US" sz="2800" b="1" u="none" spc="-45" dirty="0">
                          <a:solidFill>
                            <a:srgbClr val="454D4F"/>
                          </a:solidFill>
                          <a:latin typeface="微軟正黑體" panose="020B0604030504040204" pitchFamily="34" charset="-120"/>
                          <a:ea typeface="微軟正黑體" panose="020B0604030504040204" pitchFamily="34" charset="-120"/>
                        </a:rPr>
                        <a:t>竹東廠</a:t>
                      </a:r>
                      <a:r>
                        <a:rPr lang="en-US" altLang="zh-TW" sz="2800" b="1" u="none" spc="-45" dirty="0">
                          <a:solidFill>
                            <a:srgbClr val="454D4F"/>
                          </a:solidFill>
                          <a:latin typeface="微軟正黑體" panose="020B0604030504040204" pitchFamily="34" charset="-120"/>
                          <a:ea typeface="微軟正黑體" panose="020B0604030504040204" pitchFamily="34" charset="-120"/>
                        </a:rPr>
                        <a:t>)</a:t>
                      </a:r>
                      <a:endParaRPr lang="zh-TW" altLang="en-US" sz="2800" b="1" u="none" dirty="0">
                        <a:solidFill>
                          <a:srgbClr val="454D4F"/>
                        </a:solidFill>
                        <a:latin typeface="微軟正黑體" panose="020B0604030504040204" pitchFamily="34" charset="-120"/>
                        <a:ea typeface="微軟正黑體" panose="020B0604030504040204" pitchFamily="34" charset="-120"/>
                        <a:cs typeface="SimSu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419970"/>
                  </a:ext>
                </a:extLst>
              </a:tr>
              <a:tr h="597700">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上班地址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rPr>
                        <a:t>新竹縣竹東鎮仁愛里北岸</a:t>
                      </a:r>
                      <a:r>
                        <a:rPr lang="en-US" altLang="zh-TW" sz="2800" b="1" u="none" spc="-45" dirty="0">
                          <a:solidFill>
                            <a:srgbClr val="454D4F"/>
                          </a:solidFill>
                          <a:latin typeface="微軟正黑體" panose="020B0604030504040204" pitchFamily="34" charset="-120"/>
                          <a:ea typeface="微軟正黑體" panose="020B0604030504040204" pitchFamily="34" charset="-120"/>
                        </a:rPr>
                        <a:t>6</a:t>
                      </a:r>
                      <a:r>
                        <a:rPr lang="zh-TW" altLang="en-US" sz="2800" b="1" u="none" spc="-45" dirty="0">
                          <a:solidFill>
                            <a:srgbClr val="454D4F"/>
                          </a:solidFill>
                          <a:latin typeface="微軟正黑體" panose="020B0604030504040204" pitchFamily="34" charset="-120"/>
                          <a:ea typeface="微軟正黑體" panose="020B0604030504040204" pitchFamily="34" charset="-120"/>
                        </a:rPr>
                        <a:t>號</a:t>
                      </a:r>
                      <a:endParaRPr lang="zh-TW" altLang="en-US" sz="3200" b="1" u="none" dirty="0">
                        <a:solidFill>
                          <a:srgbClr val="454D4F"/>
                        </a:solidFill>
                        <a:latin typeface="微軟正黑體" panose="020B0604030504040204" pitchFamily="34" charset="-120"/>
                        <a:ea typeface="微軟正黑體" panose="020B0604030504040204" pitchFamily="34" charset="-120"/>
                        <a:cs typeface="SimSu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852084"/>
                  </a:ext>
                </a:extLst>
              </a:tr>
              <a:tr h="603143">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聯絡方式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30000"/>
                        </a:lnSpc>
                        <a:spcBef>
                          <a:spcPts val="0"/>
                        </a:spcBef>
                        <a:spcAft>
                          <a:spcPts val="0"/>
                        </a:spcAft>
                        <a:buClrTx/>
                        <a:buSzTx/>
                        <a:buFontTx/>
                        <a:buNone/>
                        <a:tabLst/>
                        <a:defRPr/>
                      </a:pPr>
                      <a:r>
                        <a:rPr lang="en-US" altLang="zh-TW" sz="2800" b="1" u="none" spc="-70" dirty="0">
                          <a:solidFill>
                            <a:srgbClr val="454D4F"/>
                          </a:solidFill>
                          <a:latin typeface="微軟正黑體" panose="020B0604030504040204" pitchFamily="34" charset="-120"/>
                          <a:ea typeface="微軟正黑體" panose="020B0604030504040204" pitchFamily="34" charset="-120"/>
                        </a:rPr>
                        <a:t>Email:</a:t>
                      </a:r>
                      <a:r>
                        <a:rPr lang="zh-TW" altLang="en-US" sz="2800" b="1" u="none" spc="-70" dirty="0">
                          <a:solidFill>
                            <a:srgbClr val="454D4F"/>
                          </a:solidFill>
                          <a:latin typeface="微軟正黑體" panose="020B0604030504040204" pitchFamily="34" charset="-120"/>
                          <a:ea typeface="微軟正黑體" panose="020B0604030504040204" pitchFamily="34" charset="-120"/>
                        </a:rPr>
                        <a:t> </a:t>
                      </a:r>
                      <a:r>
                        <a:rPr lang="en-US" altLang="zh-TW" sz="2800" b="1" u="none" spc="-70" dirty="0">
                          <a:solidFill>
                            <a:srgbClr val="454D4F"/>
                          </a:solidFill>
                          <a:latin typeface="微軟正黑體" panose="020B0604030504040204" pitchFamily="34" charset="-120"/>
                          <a:ea typeface="微軟正黑體" panose="020B0604030504040204" pitchFamily="34" charset="-120"/>
                          <a:hlinkClick r:id="rId3"/>
                        </a:rPr>
                        <a:t>yung01@hibox.hinet.net</a:t>
                      </a:r>
                      <a:endParaRPr lang="en-US" altLang="zh-TW" sz="2800" b="1" u="none" spc="-70" dirty="0">
                        <a:solidFill>
                          <a:srgbClr val="454D4F"/>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30000"/>
                        </a:lnSpc>
                        <a:spcBef>
                          <a:spcPts val="0"/>
                        </a:spcBef>
                        <a:spcAft>
                          <a:spcPts val="0"/>
                        </a:spcAft>
                        <a:buClrTx/>
                        <a:buSzTx/>
                        <a:buFontTx/>
                        <a:buNone/>
                        <a:tabLst/>
                        <a:defRPr/>
                      </a:pPr>
                      <a:r>
                        <a:rPr lang="zh-TW" altLang="en-US" sz="2800" b="1" u="none" spc="-70" dirty="0">
                          <a:solidFill>
                            <a:srgbClr val="454D4F"/>
                          </a:solidFill>
                          <a:latin typeface="微軟正黑體" panose="020B0604030504040204" pitchFamily="34" charset="-120"/>
                          <a:ea typeface="微軟正黑體" panose="020B0604030504040204" pitchFamily="34" charset="-120"/>
                        </a:rPr>
                        <a:t>電洽</a:t>
                      </a:r>
                      <a:r>
                        <a:rPr lang="en-US" altLang="zh-TW" sz="2800" b="1" u="none" spc="-70" dirty="0">
                          <a:solidFill>
                            <a:srgbClr val="454D4F"/>
                          </a:solidFill>
                          <a:latin typeface="微軟正黑體" panose="020B0604030504040204" pitchFamily="34" charset="-120"/>
                          <a:ea typeface="微軟正黑體" panose="020B0604030504040204" pitchFamily="34" charset="-120"/>
                        </a:rPr>
                        <a:t>:03-5923327</a:t>
                      </a:r>
                      <a:endParaRPr lang="zh-TW" altLang="en-US" sz="2800" b="1" u="none" spc="-160" dirty="0">
                        <a:solidFill>
                          <a:srgbClr val="454D4F"/>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280649"/>
                  </a:ext>
                </a:extLst>
              </a:tr>
              <a:tr h="348107">
                <a:tc>
                  <a:txBody>
                    <a:bodyPr/>
                    <a:lstStyle/>
                    <a:p>
                      <a:pPr algn="ctr">
                        <a:lnSpc>
                          <a:spcPct val="150000"/>
                        </a:lnSpc>
                      </a:pPr>
                      <a:r>
                        <a:rPr lang="zh-TW" altLang="en-US" sz="2800" b="1" u="non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公司名稱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B663"/>
                    </a:solidFill>
                  </a:tcPr>
                </a:tc>
                <a:tc>
                  <a:txBody>
                    <a:bodyPr/>
                    <a:lstStyle/>
                    <a:p>
                      <a:pPr marL="0">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家福股份有限公司</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家樂福</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endPar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B663"/>
                    </a:solidFill>
                  </a:tcPr>
                </a:tc>
                <a:extLst>
                  <a:ext uri="{0D108BD9-81ED-4DB2-BD59-A6C34878D82A}">
                    <a16:rowId xmlns:a16="http://schemas.microsoft.com/office/drawing/2014/main" val="98950443"/>
                  </a:ext>
                </a:extLst>
              </a:tr>
              <a:tr h="273087">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職務名稱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店經理秘書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2174172"/>
                  </a:ext>
                </a:extLst>
              </a:tr>
              <a:tr h="565785">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上班地址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新竹縣竹北市光明六路</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89</a:t>
                      </a: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號</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1</a:t>
                      </a: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379559"/>
                  </a:ext>
                </a:extLst>
              </a:tr>
              <a:tr h="370840">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TW" altLang="en-US" sz="2800" b="1" u="none" dirty="0">
                          <a:solidFill>
                            <a:srgbClr val="454D4F"/>
                          </a:solidFill>
                          <a:latin typeface="微軟正黑體" panose="020B0604030504040204" pitchFamily="34" charset="-120"/>
                          <a:ea typeface="微軟正黑體" panose="020B0604030504040204" pitchFamily="34" charset="-120"/>
                        </a:rPr>
                        <a:t>聯絡方式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nSpc>
                          <a:spcPct val="150000"/>
                        </a:lnSpc>
                      </a:pP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Email:</a:t>
                      </a: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 </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hlinkClick r:id="rId4"/>
                        </a:rPr>
                        <a:t>r3_recruit@uni-prosperity.com.tw</a:t>
                      </a:r>
                      <a:endParaRPr lang="en-US" altLang="zh-TW" sz="2800" b="1" u="none" spc="-45" dirty="0">
                        <a:solidFill>
                          <a:srgbClr val="454D4F"/>
                        </a:solidFill>
                        <a:latin typeface="微軟正黑體" panose="020B0604030504040204" pitchFamily="34" charset="-120"/>
                        <a:ea typeface="微軟正黑體" panose="020B0604030504040204" pitchFamily="34" charset="-120"/>
                        <a:cs typeface="+mn-cs"/>
                      </a:endParaRPr>
                    </a:p>
                    <a:p>
                      <a:pPr marL="0">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電洽</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:03-3160676</a:t>
                      </a:r>
                      <a:endParaRPr lang="zh-TW" altLang="en-US" sz="2800" b="1" u="none" spc="-45" dirty="0">
                        <a:solidFill>
                          <a:srgbClr val="454D4F"/>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2536468"/>
                  </a:ext>
                </a:extLst>
              </a:tr>
              <a:tr h="216535">
                <a:tc>
                  <a:txBody>
                    <a:bodyPr/>
                    <a:lstStyle/>
                    <a:p>
                      <a:pPr algn="ctr">
                        <a:lnSpc>
                          <a:spcPct val="150000"/>
                        </a:lnSpc>
                      </a:pPr>
                      <a:r>
                        <a:rPr lang="zh-TW" altLang="en-US" sz="2800" b="1" u="non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公司名稱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9C2B"/>
                    </a:solidFill>
                  </a:tcPr>
                </a:tc>
                <a:tc>
                  <a:txBody>
                    <a:bodyPr/>
                    <a:lstStyle/>
                    <a:p>
                      <a:pPr marL="0">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台灣阿迪達斯股份有限公司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9C2B"/>
                    </a:solidFill>
                  </a:tcPr>
                </a:tc>
                <a:extLst>
                  <a:ext uri="{0D108BD9-81ED-4DB2-BD59-A6C34878D82A}">
                    <a16:rowId xmlns:a16="http://schemas.microsoft.com/office/drawing/2014/main" val="70515339"/>
                  </a:ext>
                </a:extLst>
              </a:tr>
              <a:tr h="370840">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職務名稱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專櫃銷售顧問</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a:t>
                      </a: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新北市</a:t>
                      </a:r>
                      <a:endParaRPr lang="en-US" altLang="zh-TW" sz="2800" b="1" u="none" spc="-45" dirty="0">
                        <a:solidFill>
                          <a:srgbClr val="454D4F"/>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4168370"/>
                  </a:ext>
                </a:extLst>
              </a:tr>
              <a:tr h="370840">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上班地址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fontAlgn="t">
                        <a:lnSpc>
                          <a:spcPct val="10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新北市各大百貨或門市</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3070270"/>
                  </a:ext>
                </a:extLst>
              </a:tr>
              <a:tr h="370840">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TW" altLang="en-US" sz="2800" b="1" u="none" dirty="0">
                          <a:solidFill>
                            <a:srgbClr val="454D4F"/>
                          </a:solidFill>
                          <a:latin typeface="微軟正黑體" panose="020B0604030504040204" pitchFamily="34" charset="-120"/>
                          <a:ea typeface="微軟正黑體" panose="020B0604030504040204" pitchFamily="34" charset="-120"/>
                        </a:rPr>
                        <a:t>聯絡方式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nSpc>
                          <a:spcPct val="150000"/>
                        </a:lnSpc>
                      </a:pPr>
                      <a:r>
                        <a:rPr lang="en-US" altLang="zh-TW" sz="2800" b="1" u="none" spc="-45" dirty="0" err="1">
                          <a:solidFill>
                            <a:srgbClr val="454D4F"/>
                          </a:solidFill>
                          <a:latin typeface="微軟正黑體" panose="020B0604030504040204" pitchFamily="34" charset="-120"/>
                          <a:ea typeface="微軟正黑體" panose="020B0604030504040204" pitchFamily="34" charset="-120"/>
                          <a:cs typeface="+mn-cs"/>
                        </a:rPr>
                        <a:t>Emai</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a:t>
                      </a: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 </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hlinkClick r:id="rId5"/>
                        </a:rPr>
                        <a:t>lkao.chloe@externals.adidas.com</a:t>
                      </a:r>
                      <a:endParaRPr lang="en-US" altLang="zh-TW" sz="2800" b="1" u="none" spc="-45" dirty="0">
                        <a:solidFill>
                          <a:srgbClr val="454D4F"/>
                        </a:solidFill>
                        <a:latin typeface="微軟正黑體" panose="020B0604030504040204" pitchFamily="34" charset="-120"/>
                        <a:ea typeface="微軟正黑體" panose="020B0604030504040204" pitchFamily="34" charset="-120"/>
                        <a:cs typeface="+mn-cs"/>
                      </a:endParaRPr>
                    </a:p>
                    <a:p>
                      <a:pPr marL="0">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電洽</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:02-25095900</a:t>
                      </a:r>
                      <a:endParaRPr lang="zh-TW" altLang="en-US" sz="2800" b="1" u="none" spc="-45" dirty="0">
                        <a:solidFill>
                          <a:srgbClr val="454D4F"/>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8842726"/>
                  </a:ext>
                </a:extLst>
              </a:tr>
              <a:tr h="370840">
                <a:tc>
                  <a:txBody>
                    <a:bodyPr/>
                    <a:lstStyle/>
                    <a:p>
                      <a:pPr algn="ctr">
                        <a:lnSpc>
                          <a:spcPct val="150000"/>
                        </a:lnSpc>
                      </a:pPr>
                      <a:r>
                        <a:rPr lang="zh-TW" altLang="en-US" sz="2800" b="1" u="none"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公司名稱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8E17"/>
                    </a:solidFill>
                  </a:tcPr>
                </a:tc>
                <a:tc>
                  <a:txBody>
                    <a:bodyPr/>
                    <a:lstStyle/>
                    <a:p>
                      <a:pPr marL="0">
                        <a:lnSpc>
                          <a:spcPct val="150000"/>
                        </a:lnSpc>
                      </a:pP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全通科技股份有限公司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8E17"/>
                    </a:solidFill>
                  </a:tcPr>
                </a:tc>
                <a:extLst>
                  <a:ext uri="{0D108BD9-81ED-4DB2-BD59-A6C34878D82A}">
                    <a16:rowId xmlns:a16="http://schemas.microsoft.com/office/drawing/2014/main" val="2834018376"/>
                  </a:ext>
                </a:extLst>
              </a:tr>
              <a:tr h="370840">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職務名稱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生產副工程師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7887905"/>
                  </a:ext>
                </a:extLst>
              </a:tr>
              <a:tr h="370840">
                <a:tc>
                  <a:txBody>
                    <a:bodyPr/>
                    <a:lstStyle/>
                    <a:p>
                      <a:pPr algn="ctr">
                        <a:lnSpc>
                          <a:spcPct val="150000"/>
                        </a:lnSpc>
                      </a:pPr>
                      <a:r>
                        <a:rPr lang="zh-TW" altLang="en-US" sz="2800" b="1" u="none" dirty="0">
                          <a:solidFill>
                            <a:srgbClr val="454D4F"/>
                          </a:solidFill>
                          <a:latin typeface="微軟正黑體" panose="020B0604030504040204" pitchFamily="34" charset="-120"/>
                          <a:ea typeface="微軟正黑體" panose="020B0604030504040204" pitchFamily="34" charset="-120"/>
                        </a:rPr>
                        <a:t>上班地址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新竹科學園區工業東一路三號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366590"/>
                  </a:ext>
                </a:extLst>
              </a:tr>
              <a:tr h="224656">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TW" altLang="en-US" sz="2800" b="1" u="none" dirty="0">
                          <a:solidFill>
                            <a:srgbClr val="454D4F"/>
                          </a:solidFill>
                          <a:latin typeface="微軟正黑體" panose="020B0604030504040204" pitchFamily="34" charset="-120"/>
                          <a:ea typeface="微軟正黑體" panose="020B0604030504040204" pitchFamily="34" charset="-120"/>
                        </a:rPr>
                        <a:t>聯絡方式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nSpc>
                          <a:spcPct val="150000"/>
                        </a:lnSpc>
                      </a:pP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Email:</a:t>
                      </a: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 </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hlinkClick r:id="rId6"/>
                        </a:rPr>
                        <a:t>fred@tti-toner.com</a:t>
                      </a:r>
                      <a:endParaRPr lang="en-US" altLang="zh-TW" sz="2800" b="1" u="none" spc="-45" dirty="0">
                        <a:solidFill>
                          <a:srgbClr val="454D4F"/>
                        </a:solidFill>
                        <a:latin typeface="微軟正黑體" panose="020B0604030504040204" pitchFamily="34" charset="-120"/>
                        <a:ea typeface="微軟正黑體" panose="020B0604030504040204" pitchFamily="34" charset="-120"/>
                        <a:cs typeface="+mn-cs"/>
                      </a:endParaRPr>
                    </a:p>
                    <a:p>
                      <a:pPr marL="0">
                        <a:lnSpc>
                          <a:spcPct val="150000"/>
                        </a:lnSpc>
                      </a:pPr>
                      <a:r>
                        <a:rPr lang="zh-TW" altLang="en-US" sz="2800" b="1" u="none" spc="-45" dirty="0">
                          <a:solidFill>
                            <a:srgbClr val="454D4F"/>
                          </a:solidFill>
                          <a:latin typeface="微軟正黑體" panose="020B0604030504040204" pitchFamily="34" charset="-120"/>
                          <a:ea typeface="微軟正黑體" panose="020B0604030504040204" pitchFamily="34" charset="-120"/>
                          <a:cs typeface="+mn-cs"/>
                        </a:rPr>
                        <a:t>電洽</a:t>
                      </a:r>
                      <a:r>
                        <a:rPr lang="en-US" altLang="zh-TW" sz="2800" b="1" u="none" spc="-45" dirty="0">
                          <a:solidFill>
                            <a:srgbClr val="454D4F"/>
                          </a:solidFill>
                          <a:latin typeface="微軟正黑體" panose="020B0604030504040204" pitchFamily="34" charset="-120"/>
                          <a:ea typeface="微軟正黑體" panose="020B0604030504040204" pitchFamily="34" charset="-120"/>
                          <a:cs typeface="+mn-cs"/>
                        </a:rPr>
                        <a:t>:035783620ext202</a:t>
                      </a:r>
                      <a:endParaRPr lang="zh-TW" altLang="en-US" sz="2800" b="1" u="none" spc="-45" dirty="0">
                        <a:solidFill>
                          <a:srgbClr val="454D4F"/>
                        </a:solidFill>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629999"/>
                  </a:ext>
                </a:extLst>
              </a:tr>
            </a:tbl>
          </a:graphicData>
        </a:graphic>
      </p:graphicFrame>
      <p:sp>
        <p:nvSpPr>
          <p:cNvPr id="40" name="object 9">
            <a:extLst>
              <a:ext uri="{FF2B5EF4-FFF2-40B4-BE49-F238E27FC236}">
                <a16:creationId xmlns:a16="http://schemas.microsoft.com/office/drawing/2014/main" id="{02B121E7-8465-4FA6-AB64-ED468F78D031}"/>
              </a:ext>
            </a:extLst>
          </p:cNvPr>
          <p:cNvSpPr txBox="1">
            <a:spLocks/>
          </p:cNvSpPr>
          <p:nvPr/>
        </p:nvSpPr>
        <p:spPr>
          <a:xfrm>
            <a:off x="4240328" y="898291"/>
            <a:ext cx="5730644" cy="881010"/>
          </a:xfrm>
          <a:prstGeom prst="rect">
            <a:avLst/>
          </a:prstGeom>
        </p:spPr>
        <p:txBody>
          <a:bodyPr vert="horz" wrap="square" lIns="0" tIns="11430" rIns="0" bIns="0" rtlCol="0">
            <a:spAutoFit/>
          </a:bodyPr>
          <a:lstStyle>
            <a:lvl1pPr>
              <a:defRPr sz="5650" b="0" i="0">
                <a:solidFill>
                  <a:srgbClr val="002852"/>
                </a:solidFill>
                <a:latin typeface="SimSun"/>
                <a:ea typeface="+mj-ea"/>
                <a:cs typeface="SimSun"/>
              </a:defRPr>
            </a:lvl1pPr>
          </a:lstStyle>
          <a:p>
            <a:pPr marL="120014">
              <a:spcBef>
                <a:spcPts val="90"/>
              </a:spcBef>
            </a:pPr>
            <a:r>
              <a:rPr lang="zh-TW" altLang="en-US" b="1" kern="0" spc="-145" dirty="0">
                <a:latin typeface="微軟正黑體" panose="020B0604030504040204" pitchFamily="34" charset="-120"/>
                <a:ea typeface="微軟正黑體" panose="020B0604030504040204" pitchFamily="34" charset="-120"/>
              </a:rPr>
              <a:t>－最新徵才資訊－</a:t>
            </a:r>
          </a:p>
        </p:txBody>
      </p:sp>
      <p:sp>
        <p:nvSpPr>
          <p:cNvPr id="45" name="object 10">
            <a:extLst>
              <a:ext uri="{FF2B5EF4-FFF2-40B4-BE49-F238E27FC236}">
                <a16:creationId xmlns:a16="http://schemas.microsoft.com/office/drawing/2014/main" id="{26376FCC-2A16-482A-AE3F-32CE89ABE919}"/>
              </a:ext>
            </a:extLst>
          </p:cNvPr>
          <p:cNvSpPr txBox="1">
            <a:spLocks noGrp="1"/>
          </p:cNvSpPr>
          <p:nvPr>
            <p:ph type="sldNum" sz="quarter" idx="7"/>
          </p:nvPr>
        </p:nvSpPr>
        <p:spPr>
          <a:xfrm>
            <a:off x="12287250" y="19119850"/>
            <a:ext cx="705569" cy="764953"/>
          </a:xfrm>
          <a:prstGeom prst="rect">
            <a:avLst/>
          </a:prstGeom>
        </p:spPr>
        <p:txBody>
          <a:bodyPr vert="horz" wrap="square" lIns="0" tIns="102235" rIns="0" bIns="0" rtlCol="0">
            <a:spAutoFit/>
          </a:bodyPr>
          <a:lstStyle/>
          <a:p>
            <a:pPr marL="38100" algn="ctr">
              <a:lnSpc>
                <a:spcPct val="100000"/>
              </a:lnSpc>
              <a:spcBef>
                <a:spcPts val="805"/>
              </a:spcBef>
            </a:pPr>
            <a:r>
              <a:rPr lang="en-US" spc="-520" dirty="0">
                <a:latin typeface="微軟正黑體" panose="020B0604030504040204" pitchFamily="34" charset="-120"/>
                <a:ea typeface="微軟正黑體" panose="020B0604030504040204" pitchFamily="34" charset="-120"/>
              </a:rPr>
              <a:t>7</a:t>
            </a:r>
            <a:endParaRPr spc="-520" dirty="0">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280AACFD-84F8-4579-A035-10D02B677734}"/>
              </a:ext>
            </a:extLst>
          </p:cNvPr>
          <p:cNvGrpSpPr/>
          <p:nvPr/>
        </p:nvGrpSpPr>
        <p:grpSpPr>
          <a:xfrm>
            <a:off x="323850" y="16078823"/>
            <a:ext cx="12568236" cy="2660027"/>
            <a:chOff x="323850" y="16155023"/>
            <a:chExt cx="12568236" cy="2660027"/>
          </a:xfrm>
        </p:grpSpPr>
        <p:grpSp>
          <p:nvGrpSpPr>
            <p:cNvPr id="19" name="群組 18">
              <a:extLst>
                <a:ext uri="{FF2B5EF4-FFF2-40B4-BE49-F238E27FC236}">
                  <a16:creationId xmlns:a16="http://schemas.microsoft.com/office/drawing/2014/main" id="{90E2F438-385D-438F-A33F-3B3DFCC664C0}"/>
                </a:ext>
              </a:extLst>
            </p:cNvPr>
            <p:cNvGrpSpPr/>
            <p:nvPr/>
          </p:nvGrpSpPr>
          <p:grpSpPr>
            <a:xfrm>
              <a:off x="3628220" y="16155023"/>
              <a:ext cx="9263866" cy="2660027"/>
              <a:chOff x="3628220" y="16316378"/>
              <a:chExt cx="9263866" cy="2660027"/>
            </a:xfrm>
          </p:grpSpPr>
          <p:sp>
            <p:nvSpPr>
              <p:cNvPr id="26" name="object 26"/>
              <p:cNvSpPr txBox="1"/>
              <p:nvPr/>
            </p:nvSpPr>
            <p:spPr>
              <a:xfrm>
                <a:off x="9343707" y="16316378"/>
                <a:ext cx="3548379" cy="1028423"/>
              </a:xfrm>
              <a:prstGeom prst="rect">
                <a:avLst/>
              </a:prstGeom>
            </p:spPr>
            <p:txBody>
              <a:bodyPr vert="horz" wrap="square" lIns="0" tIns="12700" rIns="0" bIns="0" rtlCol="0">
                <a:spAutoFit/>
              </a:bodyPr>
              <a:lstStyle/>
              <a:p>
                <a:pPr marL="322580" marR="5080" indent="-310515">
                  <a:lnSpc>
                    <a:spcPct val="142600"/>
                  </a:lnSpc>
                  <a:spcBef>
                    <a:spcPts val="100"/>
                  </a:spcBef>
                </a:pPr>
                <a:r>
                  <a:rPr sz="2450" b="1" spc="-15" dirty="0">
                    <a:solidFill>
                      <a:srgbClr val="454D4F"/>
                    </a:solidFill>
                    <a:latin typeface="微軟正黑體" panose="020B0604030504040204" pitchFamily="34" charset="-120"/>
                    <a:ea typeface="微軟正黑體" panose="020B0604030504040204" pitchFamily="34" charset="-120"/>
                    <a:cs typeface="Microsoft YaHei"/>
                  </a:rPr>
                  <a:t>明新科大諮商暨職涯中⼼</a:t>
                </a:r>
                <a:r>
                  <a:rPr sz="2450" b="1" spc="-165" dirty="0">
                    <a:solidFill>
                      <a:srgbClr val="454D4F"/>
                    </a:solidFill>
                    <a:latin typeface="微軟正黑體" panose="020B0604030504040204" pitchFamily="34" charset="-120"/>
                    <a:ea typeface="微軟正黑體" panose="020B0604030504040204" pitchFamily="34" charset="-120"/>
                    <a:cs typeface="Microsoft YaHei"/>
                  </a:rPr>
                  <a:t>/</a:t>
                </a:r>
                <a:br>
                  <a:rPr lang="en-US" altLang="zh-TW" sz="2450" b="1" spc="-165" dirty="0">
                    <a:solidFill>
                      <a:srgbClr val="454D4F"/>
                    </a:solidFill>
                    <a:latin typeface="微軟正黑體" panose="020B0604030504040204" pitchFamily="34" charset="-120"/>
                    <a:ea typeface="微軟正黑體" panose="020B0604030504040204" pitchFamily="34" charset="-120"/>
                    <a:cs typeface="Microsoft YaHei"/>
                  </a:rPr>
                </a:br>
                <a:r>
                  <a:rPr sz="2450" b="1" spc="-15" dirty="0" err="1">
                    <a:solidFill>
                      <a:srgbClr val="454D4F"/>
                    </a:solidFill>
                    <a:latin typeface="微軟正黑體" panose="020B0604030504040204" pitchFamily="34" charset="-120"/>
                    <a:ea typeface="微軟正黑體" panose="020B0604030504040204" pitchFamily="34" charset="-120"/>
                    <a:cs typeface="Microsoft YaHei"/>
                  </a:rPr>
                  <a:t>職涯發展網站</a:t>
                </a:r>
                <a:r>
                  <a:rPr sz="2450" b="1" spc="-200" dirty="0">
                    <a:solidFill>
                      <a:srgbClr val="454D4F"/>
                    </a:solidFill>
                    <a:latin typeface="微軟正黑體" panose="020B0604030504040204" pitchFamily="34" charset="-120"/>
                    <a:ea typeface="微軟正黑體" panose="020B0604030504040204" pitchFamily="34" charset="-120"/>
                    <a:cs typeface="Microsoft YaHei"/>
                  </a:rPr>
                  <a:t>/</a:t>
                </a:r>
                <a:r>
                  <a:rPr sz="2450" b="1" spc="-15" dirty="0">
                    <a:solidFill>
                      <a:srgbClr val="454D4F"/>
                    </a:solidFill>
                    <a:latin typeface="微軟正黑體" panose="020B0604030504040204" pitchFamily="34" charset="-120"/>
                    <a:ea typeface="微軟正黑體" panose="020B0604030504040204" pitchFamily="34" charset="-120"/>
                    <a:cs typeface="Microsoft YaHei"/>
                  </a:rPr>
                  <a:t>找工</a:t>
                </a:r>
                <a:r>
                  <a:rPr sz="2450" b="1" spc="-10" dirty="0">
                    <a:solidFill>
                      <a:srgbClr val="454D4F"/>
                    </a:solidFill>
                    <a:latin typeface="微軟正黑體" panose="020B0604030504040204" pitchFamily="34" charset="-120"/>
                    <a:ea typeface="微軟正黑體" panose="020B0604030504040204" pitchFamily="34" charset="-120"/>
                    <a:cs typeface="Microsoft YaHei"/>
                  </a:rPr>
                  <a:t>作</a:t>
                </a:r>
                <a:endParaRPr sz="2450" b="1" dirty="0">
                  <a:solidFill>
                    <a:srgbClr val="454D4F"/>
                  </a:solidFill>
                  <a:latin typeface="微軟正黑體" panose="020B0604030504040204" pitchFamily="34" charset="-120"/>
                  <a:ea typeface="微軟正黑體" panose="020B0604030504040204" pitchFamily="34" charset="-120"/>
                  <a:cs typeface="Microsoft YaHei"/>
                </a:endParaRPr>
              </a:p>
            </p:txBody>
          </p:sp>
          <p:sp>
            <p:nvSpPr>
              <p:cNvPr id="27" name="object 27"/>
              <p:cNvSpPr txBox="1"/>
              <p:nvPr/>
            </p:nvSpPr>
            <p:spPr>
              <a:xfrm>
                <a:off x="6531610" y="16686242"/>
                <a:ext cx="2326640" cy="398145"/>
              </a:xfrm>
              <a:prstGeom prst="rect">
                <a:avLst/>
              </a:prstGeom>
            </p:spPr>
            <p:txBody>
              <a:bodyPr vert="horz" wrap="square" lIns="0" tIns="11430" rIns="0" bIns="0" rtlCol="0">
                <a:spAutoFit/>
              </a:bodyPr>
              <a:lstStyle/>
              <a:p>
                <a:pPr marL="12700">
                  <a:lnSpc>
                    <a:spcPct val="100000"/>
                  </a:lnSpc>
                  <a:spcBef>
                    <a:spcPts val="90"/>
                  </a:spcBef>
                </a:pPr>
                <a:r>
                  <a:rPr sz="2450" b="1" spc="5" dirty="0">
                    <a:solidFill>
                      <a:srgbClr val="454D4F"/>
                    </a:solidFill>
                    <a:latin typeface="微軟正黑體" panose="020B0604030504040204" pitchFamily="34" charset="-120"/>
                    <a:ea typeface="微軟正黑體" panose="020B0604030504040204" pitchFamily="34" charset="-120"/>
                    <a:cs typeface="Microsoft YaHei"/>
                  </a:rPr>
                  <a:t>RICH</a:t>
                </a:r>
                <a:r>
                  <a:rPr sz="2450" b="1" spc="-15" dirty="0">
                    <a:solidFill>
                      <a:srgbClr val="454D4F"/>
                    </a:solidFill>
                    <a:latin typeface="微軟正黑體" panose="020B0604030504040204" pitchFamily="34" charset="-120"/>
                    <a:ea typeface="微軟正黑體" panose="020B0604030504040204" pitchFamily="34" charset="-120"/>
                    <a:cs typeface="Microsoft YaHei"/>
                  </a:rPr>
                  <a:t>職場體驗</a:t>
                </a:r>
                <a:r>
                  <a:rPr sz="2450" b="1" spc="-10" dirty="0">
                    <a:solidFill>
                      <a:srgbClr val="454D4F"/>
                    </a:solidFill>
                    <a:latin typeface="微軟正黑體" panose="020B0604030504040204" pitchFamily="34" charset="-120"/>
                    <a:ea typeface="微軟正黑體" panose="020B0604030504040204" pitchFamily="34" charset="-120"/>
                    <a:cs typeface="Microsoft YaHei"/>
                  </a:rPr>
                  <a:t>網</a:t>
                </a:r>
                <a:endParaRPr sz="2450" b="1" dirty="0">
                  <a:solidFill>
                    <a:srgbClr val="454D4F"/>
                  </a:solidFill>
                  <a:latin typeface="微軟正黑體" panose="020B0604030504040204" pitchFamily="34" charset="-120"/>
                  <a:ea typeface="微軟正黑體" panose="020B0604030504040204" pitchFamily="34" charset="-120"/>
                  <a:cs typeface="Microsoft YaHei"/>
                </a:endParaRPr>
              </a:p>
            </p:txBody>
          </p:sp>
          <p:pic>
            <p:nvPicPr>
              <p:cNvPr id="29" name="object 29"/>
              <p:cNvPicPr/>
              <p:nvPr/>
            </p:nvPicPr>
            <p:blipFill>
              <a:blip r:embed="rId7" cstate="print"/>
              <a:stretch>
                <a:fillRect/>
              </a:stretch>
            </p:blipFill>
            <p:spPr>
              <a:xfrm>
                <a:off x="10388061" y="17498821"/>
                <a:ext cx="1468629" cy="1468629"/>
              </a:xfrm>
              <a:prstGeom prst="rect">
                <a:avLst/>
              </a:prstGeom>
            </p:spPr>
          </p:pic>
          <p:pic>
            <p:nvPicPr>
              <p:cNvPr id="30" name="object 30"/>
              <p:cNvPicPr/>
              <p:nvPr/>
            </p:nvPicPr>
            <p:blipFill>
              <a:blip r:embed="rId8" cstate="print"/>
              <a:stretch>
                <a:fillRect/>
              </a:stretch>
            </p:blipFill>
            <p:spPr>
              <a:xfrm>
                <a:off x="4060538" y="17498821"/>
                <a:ext cx="1477584" cy="1477584"/>
              </a:xfrm>
              <a:prstGeom prst="rect">
                <a:avLst/>
              </a:prstGeom>
            </p:spPr>
          </p:pic>
          <p:pic>
            <p:nvPicPr>
              <p:cNvPr id="31" name="object 31"/>
              <p:cNvPicPr/>
              <p:nvPr/>
            </p:nvPicPr>
            <p:blipFill>
              <a:blip r:embed="rId9" cstate="print"/>
              <a:stretch>
                <a:fillRect/>
              </a:stretch>
            </p:blipFill>
            <p:spPr>
              <a:xfrm>
                <a:off x="6940808" y="17484896"/>
                <a:ext cx="1477584" cy="1477584"/>
              </a:xfrm>
              <a:prstGeom prst="rect">
                <a:avLst/>
              </a:prstGeom>
            </p:spPr>
          </p:pic>
          <p:sp>
            <p:nvSpPr>
              <p:cNvPr id="49" name="object 27">
                <a:extLst>
                  <a:ext uri="{FF2B5EF4-FFF2-40B4-BE49-F238E27FC236}">
                    <a16:creationId xmlns:a16="http://schemas.microsoft.com/office/drawing/2014/main" id="{52C08B32-4E73-4114-9160-D9D3649C8501}"/>
                  </a:ext>
                </a:extLst>
              </p:cNvPr>
              <p:cNvSpPr txBox="1"/>
              <p:nvPr/>
            </p:nvSpPr>
            <p:spPr>
              <a:xfrm>
                <a:off x="3628220" y="16686242"/>
                <a:ext cx="2326640" cy="398145"/>
              </a:xfrm>
              <a:prstGeom prst="rect">
                <a:avLst/>
              </a:prstGeom>
            </p:spPr>
            <p:txBody>
              <a:bodyPr vert="horz" wrap="square" lIns="0" tIns="11430" rIns="0" bIns="0" rtlCol="0">
                <a:spAutoFit/>
              </a:bodyPr>
              <a:lstStyle/>
              <a:p>
                <a:pPr marL="12700" algn="ctr">
                  <a:lnSpc>
                    <a:spcPct val="100000"/>
                  </a:lnSpc>
                  <a:spcBef>
                    <a:spcPts val="90"/>
                  </a:spcBef>
                </a:pPr>
                <a:r>
                  <a:rPr lang="zh-TW" altLang="en-US" sz="2450" b="1" spc="5" dirty="0">
                    <a:solidFill>
                      <a:srgbClr val="454D4F"/>
                    </a:solidFill>
                    <a:latin typeface="微軟正黑體" panose="020B0604030504040204" pitchFamily="34" charset="-120"/>
                    <a:ea typeface="微軟正黑體" panose="020B0604030504040204" pitchFamily="34" charset="-120"/>
                    <a:cs typeface="Microsoft YaHei"/>
                  </a:rPr>
                  <a:t>台灣就業通</a:t>
                </a:r>
                <a:endParaRPr sz="2450" b="1" dirty="0">
                  <a:solidFill>
                    <a:srgbClr val="454D4F"/>
                  </a:solidFill>
                  <a:latin typeface="微軟正黑體" panose="020B0604030504040204" pitchFamily="34" charset="-120"/>
                  <a:ea typeface="微軟正黑體" panose="020B0604030504040204" pitchFamily="34" charset="-120"/>
                  <a:cs typeface="Microsoft YaHei"/>
                </a:endParaRPr>
              </a:p>
            </p:txBody>
          </p:sp>
        </p:grpSp>
        <p:pic>
          <p:nvPicPr>
            <p:cNvPr id="3" name="圖片 2">
              <a:extLst>
                <a:ext uri="{FF2B5EF4-FFF2-40B4-BE49-F238E27FC236}">
                  <a16:creationId xmlns:a16="http://schemas.microsoft.com/office/drawing/2014/main" id="{2160551B-EC99-444B-A390-6348930E782E}"/>
                </a:ext>
              </a:extLst>
            </p:cNvPr>
            <p:cNvPicPr>
              <a:picLocks noChangeAspect="1"/>
            </p:cNvPicPr>
            <p:nvPr/>
          </p:nvPicPr>
          <p:blipFill rotWithShape="1">
            <a:blip r:embed="rId10">
              <a:clrChange>
                <a:clrFrom>
                  <a:srgbClr val="F8EFE8"/>
                </a:clrFrom>
                <a:clrTo>
                  <a:srgbClr val="F8EFE8">
                    <a:alpha val="0"/>
                  </a:srgbClr>
                </a:clrTo>
              </a:clrChange>
              <a:extLst>
                <a:ext uri="{28A0092B-C50C-407E-A947-70E740481C1C}">
                  <a14:useLocalDpi xmlns:a14="http://schemas.microsoft.com/office/drawing/2010/main" val="0"/>
                </a:ext>
              </a:extLst>
            </a:blip>
            <a:srcRect l="11400" t="20265" r="7461"/>
            <a:stretch/>
          </p:blipFill>
          <p:spPr>
            <a:xfrm flipH="1">
              <a:off x="323850" y="16199852"/>
              <a:ext cx="3548379" cy="2615198"/>
            </a:xfrm>
            <a:prstGeom prst="rect">
              <a:avLst/>
            </a:prstGeom>
          </p:spPr>
        </p:pic>
      </p:grpSp>
      <p:sp>
        <p:nvSpPr>
          <p:cNvPr id="22" name="object 25">
            <a:extLst>
              <a:ext uri="{FF2B5EF4-FFF2-40B4-BE49-F238E27FC236}">
                <a16:creationId xmlns:a16="http://schemas.microsoft.com/office/drawing/2014/main" id="{61E1C678-8BDD-4240-8228-E03F93AA8734}"/>
              </a:ext>
            </a:extLst>
          </p:cNvPr>
          <p:cNvSpPr txBox="1">
            <a:spLocks noGrp="1"/>
          </p:cNvSpPr>
          <p:nvPr>
            <p:ph type="ftr" sz="quarter" idx="5"/>
          </p:nvPr>
        </p:nvSpPr>
        <p:spPr>
          <a:xfrm>
            <a:off x="1156335" y="19154141"/>
            <a:ext cx="11054715" cy="499109"/>
          </a:xfrm>
          <a:prstGeom prst="rect">
            <a:avLst/>
          </a:prstGeom>
        </p:spPr>
        <p:txBody>
          <a:bodyPr vert="horz" wrap="square" lIns="0" tIns="28575" rIns="0" bIns="0" rtlCol="0">
            <a:spAutoFit/>
          </a:bodyPr>
          <a:lstStyle/>
          <a:p>
            <a:pPr marL="12700">
              <a:lnSpc>
                <a:spcPct val="100000"/>
              </a:lnSpc>
              <a:spcBef>
                <a:spcPts val="225"/>
              </a:spcBef>
            </a:pPr>
            <a:r>
              <a:rPr spc="-80" dirty="0">
                <a:latin typeface="微軟正黑體" panose="020B0604030504040204" pitchFamily="34" charset="-120"/>
                <a:ea typeface="微軟正黑體" panose="020B0604030504040204" pitchFamily="34" charset="-120"/>
              </a:rPr>
              <a:t>E-paper</a:t>
            </a:r>
            <a:r>
              <a:rPr lang="en-US" altLang="zh-TW" spc="-80" dirty="0">
                <a:latin typeface="微軟正黑體" panose="020B0604030504040204" pitchFamily="34" charset="-120"/>
                <a:ea typeface="微軟正黑體" panose="020B0604030504040204" pitchFamily="34" charset="-120"/>
              </a:rPr>
              <a:t>211</a:t>
            </a:r>
            <a:r>
              <a:rPr spc="-80" dirty="0">
                <a:latin typeface="微軟正黑體" panose="020B0604030504040204" pitchFamily="34" charset="-120"/>
                <a:ea typeface="微軟正黑體" panose="020B0604030504040204" pitchFamily="34" charset="-120"/>
              </a:rPr>
              <a:t>@</a:t>
            </a:r>
            <a:r>
              <a:rPr dirty="0">
                <a:latin typeface="微軟正黑體" panose="020B0604030504040204" pitchFamily="34" charset="-120"/>
                <a:ea typeface="微軟正黑體" panose="020B0604030504040204" pitchFamily="34" charset="-120"/>
              </a:rPr>
              <a:t>明新科技大學學務</a:t>
            </a:r>
            <a:r>
              <a:rPr spc="5" dirty="0">
                <a:latin typeface="微軟正黑體" panose="020B0604030504040204" pitchFamily="34" charset="-120"/>
                <a:ea typeface="微軟正黑體" panose="020B0604030504040204" pitchFamily="34" charset="-120"/>
              </a:rPr>
              <a:t>處</a:t>
            </a:r>
            <a:r>
              <a:rPr spc="145" dirty="0">
                <a:latin typeface="微軟正黑體" panose="020B0604030504040204" pitchFamily="34" charset="-120"/>
                <a:ea typeface="微軟正黑體" panose="020B0604030504040204" pitchFamily="34" charset="-120"/>
              </a:rPr>
              <a:t> </a:t>
            </a:r>
            <a:r>
              <a:rPr dirty="0">
                <a:latin typeface="微軟正黑體" panose="020B0604030504040204" pitchFamily="34" charset="-120"/>
                <a:ea typeface="微軟正黑體" panose="020B0604030504040204" pitchFamily="34" charset="-120"/>
              </a:rPr>
              <a:t>諮商輔導暨職涯發展中⼼</a:t>
            </a:r>
            <a:r>
              <a:rPr spc="-45" dirty="0">
                <a:latin typeface="微軟正黑體" panose="020B0604030504040204" pitchFamily="34" charset="-120"/>
                <a:ea typeface="微軟正黑體" panose="020B0604030504040204" pitchFamily="34" charset="-120"/>
              </a:rPr>
              <a:t>.com</a:t>
            </a:r>
          </a:p>
        </p:txBody>
      </p:sp>
      <p:sp>
        <p:nvSpPr>
          <p:cNvPr id="20" name="object 14">
            <a:extLst>
              <a:ext uri="{FF2B5EF4-FFF2-40B4-BE49-F238E27FC236}">
                <a16:creationId xmlns:a16="http://schemas.microsoft.com/office/drawing/2014/main" id="{516A963D-3013-4222-8368-657A8A18B770}"/>
              </a:ext>
            </a:extLst>
          </p:cNvPr>
          <p:cNvSpPr txBox="1"/>
          <p:nvPr/>
        </p:nvSpPr>
        <p:spPr>
          <a:xfrm>
            <a:off x="3093402" y="313935"/>
            <a:ext cx="8024495" cy="455295"/>
          </a:xfrm>
          <a:prstGeom prst="rect">
            <a:avLst/>
          </a:prstGeom>
        </p:spPr>
        <p:txBody>
          <a:bodyPr vert="horz" wrap="square" lIns="0" tIns="15240" rIns="0" bIns="0" rtlCol="0">
            <a:spAutoFit/>
          </a:bodyPr>
          <a:lstStyle/>
          <a:p>
            <a:pPr marL="12700" algn="ctr">
              <a:lnSpc>
                <a:spcPct val="100000"/>
              </a:lnSpc>
              <a:spcBef>
                <a:spcPts val="120"/>
              </a:spcBef>
            </a:pP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202</a:t>
            </a:r>
            <a:r>
              <a:rPr lang="en-US" altLang="zh-TW"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5. 2. 25</a:t>
            </a:r>
            <a:r>
              <a:rPr sz="2800" spc="1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｜NO.</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lang="en-US" altLang="zh-TW" sz="2800" spc="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212</a:t>
            </a:r>
            <a:r>
              <a:rPr sz="2800" spc="155"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明來豐</a:t>
            </a:r>
            <a:r>
              <a:rPr sz="2800" spc="15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 </a:t>
            </a:r>
            <a:r>
              <a:rPr sz="2800" spc="2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rPr>
              <a:t>⽣涯快報</a:t>
            </a:r>
            <a:endParaRPr sz="2800" dirty="0">
              <a:solidFill>
                <a:schemeClr val="tx1">
                  <a:lumMod val="75000"/>
                  <a:lumOff val="25000"/>
                </a:schemeClr>
              </a:solidFill>
              <a:latin typeface="微軟正黑體" panose="020B0604030504040204" pitchFamily="34" charset="-120"/>
              <a:ea typeface="微軟正黑體" panose="020B0604030504040204" pitchFamily="34" charset="-120"/>
              <a:cs typeface="Microsoft YaHei"/>
            </a:endParaRPr>
          </a:p>
        </p:txBody>
      </p:sp>
      <p:sp>
        <p:nvSpPr>
          <p:cNvPr id="21" name="橢圓 20">
            <a:extLst>
              <a:ext uri="{FF2B5EF4-FFF2-40B4-BE49-F238E27FC236}">
                <a16:creationId xmlns:a16="http://schemas.microsoft.com/office/drawing/2014/main" id="{2BDC44A2-9ED0-464C-8A6D-D2CED1994891}"/>
              </a:ext>
            </a:extLst>
          </p:cNvPr>
          <p:cNvSpPr/>
          <p:nvPr/>
        </p:nvSpPr>
        <p:spPr>
          <a:xfrm>
            <a:off x="12702006" y="18891250"/>
            <a:ext cx="1033044" cy="105600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dirty="0"/>
              <a:t>7</a:t>
            </a:r>
            <a:endParaRPr lang="zh-TW" altLang="en-US" sz="5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5828</TotalTime>
  <Words>2031</Words>
  <Application>Microsoft Office PowerPoint</Application>
  <PresentationFormat>自訂</PresentationFormat>
  <Paragraphs>158</Paragraphs>
  <Slides>8</Slides>
  <Notes>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8</vt:i4>
      </vt:variant>
    </vt:vector>
  </HeadingPairs>
  <TitlesOfParts>
    <vt:vector size="16" baseType="lpstr">
      <vt:lpstr>Microsoft YaHei</vt:lpstr>
      <vt:lpstr>SimSun</vt:lpstr>
      <vt:lpstr>微軟正黑體</vt:lpstr>
      <vt:lpstr>新細明體</vt:lpstr>
      <vt:lpstr>Calibri</vt:lpstr>
      <vt:lpstr>Verdana</vt:lpstr>
      <vt:lpstr>Wingdings</vt:lpstr>
      <vt:lpstr>Office Theme</vt:lpstr>
      <vt:lpstr>PowerPoint 簡報</vt:lpstr>
      <vt:lpstr>生涯導航</vt:lpstr>
      <vt:lpstr>生涯導航</vt:lpstr>
      <vt:lpstr>生涯導航</vt:lpstr>
      <vt:lpstr>生涯導航</vt:lpstr>
      <vt:lpstr>－最新活動宣傳－</vt:lpstr>
      <vt:lpstr>－最新活動宣傳－</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明來豐</dc:title>
  <dc:creator>蔡宜君</dc:creator>
  <cp:keywords>DAFpCWFq57k,BAFAnJ6myIo</cp:keywords>
  <cp:lastModifiedBy>resoure2</cp:lastModifiedBy>
  <cp:revision>296</cp:revision>
  <cp:lastPrinted>2024-12-31T04:34:31Z</cp:lastPrinted>
  <dcterms:created xsi:type="dcterms:W3CDTF">2023-09-04T02:16:06Z</dcterms:created>
  <dcterms:modified xsi:type="dcterms:W3CDTF">2025-02-20T01:09:39Z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2023-09-04T00:00:00Z</vt:filetime>
  </property>
  <property fmtid="{D5CDD505-2E9C-101B-9397-08002B2CF9AE}" pid="3" name="Creator">
    <vt:lpwstr>Canva</vt:lpwstr>
  </property>
  <property fmtid="{D5CDD505-2E9C-101B-9397-08002B2CF9AE}" pid="4" name="LastSaved">
    <vt:filetime>2023-09-04T00:00:00Z</vt:filetime>
  </property>
</Properties>
</file>