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思源黑体" charset="1" panose="020B0500000000000000"/>
      <p:regular r:id="rId13"/>
    </p:embeddedFont>
    <p:embeddedFont>
      <p:font typeface="思源黑体 Bold" charset="1" panose="020B08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https://reurl.cc/7VqvMd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https://reurl.cc/QaolG2" TargetMode="External" Type="http://schemas.openxmlformats.org/officeDocument/2006/relationships/hyperlink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https://reurl.cc/7VqvMd" TargetMode="External" Type="http://schemas.openxmlformats.org/officeDocument/2006/relationships/hyperlink"/><Relationship Id="rId4" Target="https://reurl.cc/QaolG2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3377" y="2466409"/>
            <a:ext cx="16221246" cy="5354182"/>
            <a:chOff x="0" y="0"/>
            <a:chExt cx="18007674" cy="59438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007674" cy="5943832"/>
            </a:xfrm>
            <a:custGeom>
              <a:avLst/>
              <a:gdLst/>
              <a:ahLst/>
              <a:cxnLst/>
              <a:rect r="r" b="b" t="t" l="l"/>
              <a:pathLst>
                <a:path h="5943832" w="18007674">
                  <a:moveTo>
                    <a:pt x="0" y="0"/>
                  </a:moveTo>
                  <a:lnTo>
                    <a:pt x="0" y="5943832"/>
                  </a:lnTo>
                  <a:lnTo>
                    <a:pt x="18007674" y="5943832"/>
                  </a:lnTo>
                  <a:lnTo>
                    <a:pt x="18007674" y="0"/>
                  </a:lnTo>
                  <a:lnTo>
                    <a:pt x="0" y="0"/>
                  </a:lnTo>
                  <a:close/>
                  <a:moveTo>
                    <a:pt x="17946714" y="5882872"/>
                  </a:moveTo>
                  <a:lnTo>
                    <a:pt x="59690" y="5882872"/>
                  </a:lnTo>
                  <a:lnTo>
                    <a:pt x="59690" y="59690"/>
                  </a:lnTo>
                  <a:lnTo>
                    <a:pt x="17946714" y="59690"/>
                  </a:lnTo>
                  <a:lnTo>
                    <a:pt x="17946714" y="5882872"/>
                  </a:lnTo>
                  <a:close/>
                </a:path>
              </a:pathLst>
            </a:custGeom>
            <a:solidFill>
              <a:srgbClr val="FAFE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25841" y="3742691"/>
            <a:ext cx="13526370" cy="2763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8800" spc="-88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國際專修部</a:t>
            </a:r>
          </a:p>
          <a:p>
            <a:pPr algn="ctr">
              <a:lnSpc>
                <a:spcPts val="11000"/>
              </a:lnSpc>
            </a:pPr>
            <a:r>
              <a:rPr lang="en-US" sz="8800" spc="-88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TronClass 點名彙整SOP</a:t>
            </a:r>
          </a:p>
        </p:txBody>
      </p:sp>
      <p:sp>
        <p:nvSpPr>
          <p:cNvPr name="AutoShape 5" id="5"/>
          <p:cNvSpPr/>
          <p:nvPr/>
        </p:nvSpPr>
        <p:spPr>
          <a:xfrm rot="-6222754">
            <a:off x="-6454132" y="5306529"/>
            <a:ext cx="11903123" cy="3942850"/>
          </a:xfrm>
          <a:prstGeom prst="rect">
            <a:avLst/>
          </a:prstGeom>
          <a:solidFill>
            <a:srgbClr val="FAFEFF"/>
          </a:solidFill>
        </p:spPr>
      </p:sp>
      <p:sp>
        <p:nvSpPr>
          <p:cNvPr name="AutoShape 6" id="6"/>
          <p:cNvSpPr/>
          <p:nvPr/>
        </p:nvSpPr>
        <p:spPr>
          <a:xfrm rot="-4096089">
            <a:off x="-5531795" y="1585611"/>
            <a:ext cx="11836868" cy="3619487"/>
          </a:xfrm>
          <a:prstGeom prst="rect">
            <a:avLst/>
          </a:prstGeom>
          <a:solidFill>
            <a:srgbClr val="C3EBE2"/>
          </a:solid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74011" y="1888139"/>
            <a:ext cx="6737872" cy="5838767"/>
          </a:xfrm>
          <a:custGeom>
            <a:avLst/>
            <a:gdLst/>
            <a:ahLst/>
            <a:cxnLst/>
            <a:rect r="r" b="b" t="t" l="l"/>
            <a:pathLst>
              <a:path h="5838767" w="6737872">
                <a:moveTo>
                  <a:pt x="0" y="0"/>
                </a:moveTo>
                <a:lnTo>
                  <a:pt x="6737872" y="0"/>
                </a:lnTo>
                <a:lnTo>
                  <a:pt x="6737872" y="5838767"/>
                </a:lnTo>
                <a:lnTo>
                  <a:pt x="0" y="583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308040"/>
            <a:ext cx="8972807" cy="697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Step 1. </a:t>
            </a:r>
          </a:p>
          <a:p>
            <a:pPr algn="l">
              <a:lnSpc>
                <a:spcPts val="7875"/>
              </a:lnSpc>
            </a:pP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建立班級資料夾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依[113-2春1]規則命名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並在其中建立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[點名紀錄]資料夾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(以春1班舉例)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87137" y="483957"/>
            <a:ext cx="8231557" cy="1677621"/>
          </a:xfrm>
          <a:custGeom>
            <a:avLst/>
            <a:gdLst/>
            <a:ahLst/>
            <a:cxnLst/>
            <a:rect r="r" b="b" t="t" l="l"/>
            <a:pathLst>
              <a:path h="1677621" w="8231557">
                <a:moveTo>
                  <a:pt x="0" y="0"/>
                </a:moveTo>
                <a:lnTo>
                  <a:pt x="8231557" y="0"/>
                </a:lnTo>
                <a:lnTo>
                  <a:pt x="8231557" y="1677621"/>
                </a:lnTo>
                <a:lnTo>
                  <a:pt x="0" y="1677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64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73131" y="2993113"/>
            <a:ext cx="2145665" cy="3294378"/>
          </a:xfrm>
          <a:custGeom>
            <a:avLst/>
            <a:gdLst/>
            <a:ahLst/>
            <a:cxnLst/>
            <a:rect r="r" b="b" t="t" l="l"/>
            <a:pathLst>
              <a:path h="3294378" w="2145665">
                <a:moveTo>
                  <a:pt x="0" y="0"/>
                </a:moveTo>
                <a:lnTo>
                  <a:pt x="2145666" y="0"/>
                </a:lnTo>
                <a:lnTo>
                  <a:pt x="2145666" y="3294378"/>
                </a:lnTo>
                <a:lnTo>
                  <a:pt x="0" y="329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2555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09354" y="7121763"/>
            <a:ext cx="5061427" cy="2720883"/>
          </a:xfrm>
          <a:custGeom>
            <a:avLst/>
            <a:gdLst/>
            <a:ahLst/>
            <a:cxnLst/>
            <a:rect r="r" b="b" t="t" l="l"/>
            <a:pathLst>
              <a:path h="2720883" w="5061427">
                <a:moveTo>
                  <a:pt x="0" y="0"/>
                </a:moveTo>
                <a:lnTo>
                  <a:pt x="5061427" y="0"/>
                </a:lnTo>
                <a:lnTo>
                  <a:pt x="5061427" y="2720883"/>
                </a:lnTo>
                <a:lnTo>
                  <a:pt x="0" y="2720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00481" y="2161578"/>
            <a:ext cx="479172" cy="831535"/>
          </a:xfrm>
          <a:custGeom>
            <a:avLst/>
            <a:gdLst/>
            <a:ahLst/>
            <a:cxnLst/>
            <a:rect r="r" b="b" t="t" l="l"/>
            <a:pathLst>
              <a:path h="831535" w="479172">
                <a:moveTo>
                  <a:pt x="0" y="0"/>
                </a:moveTo>
                <a:lnTo>
                  <a:pt x="479172" y="0"/>
                </a:lnTo>
                <a:lnTo>
                  <a:pt x="479172" y="831535"/>
                </a:lnTo>
                <a:lnTo>
                  <a:pt x="0" y="831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49725" y="2644142"/>
            <a:ext cx="8972807" cy="4979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Step 2. </a:t>
            </a:r>
          </a:p>
          <a:p>
            <a:pPr algn="l">
              <a:lnSpc>
                <a:spcPts val="7875"/>
              </a:lnSpc>
            </a:pP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登入TronClass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下載每一堂課的點名紀錄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Excel檔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900481" y="6290228"/>
            <a:ext cx="479172" cy="831535"/>
          </a:xfrm>
          <a:custGeom>
            <a:avLst/>
            <a:gdLst/>
            <a:ahLst/>
            <a:cxnLst/>
            <a:rect r="r" b="b" t="t" l="l"/>
            <a:pathLst>
              <a:path h="831535" w="479172">
                <a:moveTo>
                  <a:pt x="0" y="0"/>
                </a:moveTo>
                <a:lnTo>
                  <a:pt x="479172" y="0"/>
                </a:lnTo>
                <a:lnTo>
                  <a:pt x="479172" y="831535"/>
                </a:lnTo>
                <a:lnTo>
                  <a:pt x="0" y="831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52992" y="1586078"/>
            <a:ext cx="6931824" cy="7314647"/>
          </a:xfrm>
          <a:custGeom>
            <a:avLst/>
            <a:gdLst/>
            <a:ahLst/>
            <a:cxnLst/>
            <a:rect r="r" b="b" t="t" l="l"/>
            <a:pathLst>
              <a:path h="7314647" w="6931824">
                <a:moveTo>
                  <a:pt x="0" y="0"/>
                </a:moveTo>
                <a:lnTo>
                  <a:pt x="6931824" y="0"/>
                </a:lnTo>
                <a:lnTo>
                  <a:pt x="6931824" y="7314646"/>
                </a:lnTo>
                <a:lnTo>
                  <a:pt x="0" y="731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1778" y="1886902"/>
            <a:ext cx="8972807" cy="597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Step 3. </a:t>
            </a:r>
          </a:p>
          <a:p>
            <a:pPr algn="l">
              <a:lnSpc>
                <a:spcPts val="7875"/>
              </a:lnSpc>
            </a:pP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將Excel檔放入剛才的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[點名紀錄]資料夾中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按照[班別-課名]的方式命名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71048" y="4975312"/>
            <a:ext cx="4704925" cy="4992602"/>
          </a:xfrm>
          <a:custGeom>
            <a:avLst/>
            <a:gdLst/>
            <a:ahLst/>
            <a:cxnLst/>
            <a:rect r="r" b="b" t="t" l="l"/>
            <a:pathLst>
              <a:path h="4992602" w="4704925">
                <a:moveTo>
                  <a:pt x="0" y="0"/>
                </a:moveTo>
                <a:lnTo>
                  <a:pt x="4704925" y="0"/>
                </a:lnTo>
                <a:lnTo>
                  <a:pt x="4704925" y="4992603"/>
                </a:lnTo>
                <a:lnTo>
                  <a:pt x="0" y="4992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27892" y="688864"/>
            <a:ext cx="6209662" cy="3318245"/>
          </a:xfrm>
          <a:custGeom>
            <a:avLst/>
            <a:gdLst/>
            <a:ahLst/>
            <a:cxnLst/>
            <a:rect r="r" b="b" t="t" l="l"/>
            <a:pathLst>
              <a:path h="3318245" w="6209662">
                <a:moveTo>
                  <a:pt x="0" y="0"/>
                </a:moveTo>
                <a:lnTo>
                  <a:pt x="6209663" y="0"/>
                </a:lnTo>
                <a:lnTo>
                  <a:pt x="6209663" y="3318245"/>
                </a:lnTo>
                <a:lnTo>
                  <a:pt x="0" y="3318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254166"/>
            <a:ext cx="8836654" cy="798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Step 4. </a:t>
            </a:r>
          </a:p>
          <a:p>
            <a:pPr algn="l">
              <a:lnSpc>
                <a:spcPts val="7875"/>
              </a:lnSpc>
            </a:pP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至雲端資料夾中</a:t>
            </a:r>
          </a:p>
          <a:p>
            <a:pPr algn="l">
              <a:lnSpc>
                <a:spcPts val="7875"/>
              </a:lnSpc>
            </a:pPr>
            <a:r>
              <a:rPr lang="en-US" sz="6300" spc="-63" u="sng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  <a:hlinkClick r:id="rId4" tooltip="https://reurl.cc/7VqvMd"/>
              </a:rPr>
              <a:t>https://reurl.cc/7VqvMd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下載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[出缺席統計總表]</a:t>
            </a:r>
          </a:p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存在班級資料夾內</a:t>
            </a:r>
          </a:p>
          <a:p>
            <a:pPr algn="l">
              <a:lnSpc>
                <a:spcPts val="7875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94233" y="446431"/>
            <a:ext cx="7724543" cy="2003069"/>
          </a:xfrm>
          <a:custGeom>
            <a:avLst/>
            <a:gdLst/>
            <a:ahLst/>
            <a:cxnLst/>
            <a:rect r="r" b="b" t="t" l="l"/>
            <a:pathLst>
              <a:path h="2003069" w="7724543">
                <a:moveTo>
                  <a:pt x="0" y="0"/>
                </a:moveTo>
                <a:lnTo>
                  <a:pt x="7724543" y="0"/>
                </a:lnTo>
                <a:lnTo>
                  <a:pt x="7724543" y="2003070"/>
                </a:lnTo>
                <a:lnTo>
                  <a:pt x="0" y="200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38430" y="2859076"/>
            <a:ext cx="4568849" cy="4568849"/>
          </a:xfrm>
          <a:custGeom>
            <a:avLst/>
            <a:gdLst/>
            <a:ahLst/>
            <a:cxnLst/>
            <a:rect r="r" b="b" t="t" l="l"/>
            <a:pathLst>
              <a:path h="4568849" w="4568849">
                <a:moveTo>
                  <a:pt x="0" y="0"/>
                </a:moveTo>
                <a:lnTo>
                  <a:pt x="4568849" y="0"/>
                </a:lnTo>
                <a:lnTo>
                  <a:pt x="4568849" y="4568848"/>
                </a:lnTo>
                <a:lnTo>
                  <a:pt x="0" y="456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94233" y="7841138"/>
            <a:ext cx="7815588" cy="2101555"/>
          </a:xfrm>
          <a:custGeom>
            <a:avLst/>
            <a:gdLst/>
            <a:ahLst/>
            <a:cxnLst/>
            <a:rect r="r" b="b" t="t" l="l"/>
            <a:pathLst>
              <a:path h="2101555" w="7815588">
                <a:moveTo>
                  <a:pt x="0" y="0"/>
                </a:moveTo>
                <a:lnTo>
                  <a:pt x="7815588" y="0"/>
                </a:lnTo>
                <a:lnTo>
                  <a:pt x="7815588" y="2101556"/>
                </a:lnTo>
                <a:lnTo>
                  <a:pt x="0" y="210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05113" y="292076"/>
            <a:ext cx="8836654" cy="917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Step 5. </a:t>
            </a: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打開出缺席統計總表</a:t>
            </a: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點選  檢視&gt;巨集</a:t>
            </a:r>
          </a:p>
          <a:p>
            <a:pPr algn="l">
              <a:lnSpc>
                <a:spcPts val="6501"/>
              </a:lnSpc>
            </a:pP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執行巨集</a:t>
            </a:r>
          </a:p>
          <a:p>
            <a:pPr algn="l">
              <a:lnSpc>
                <a:spcPts val="6501"/>
              </a:lnSpc>
            </a:pP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跑完後確認每堂課都有匯入Execl檔且統計無誤</a:t>
            </a: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即可將檔案上傳雲端</a:t>
            </a:r>
          </a:p>
          <a:p>
            <a:pPr algn="l">
              <a:lnSpc>
                <a:spcPts val="6501"/>
              </a:lnSpc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雲端連結:  </a:t>
            </a:r>
            <a:r>
              <a:rPr lang="en-US" b="true" sz="5200" spc="-52" u="sng">
                <a:solidFill>
                  <a:srgbClr val="C3EBE2"/>
                </a:solidFill>
                <a:latin typeface="思源黑体 Bold"/>
                <a:ea typeface="思源黑体 Bold"/>
                <a:cs typeface="思源黑体 Bold"/>
                <a:sym typeface="思源黑体 Bold"/>
                <a:hlinkClick r:id="rId5" tooltip="https://reurl.cc/QaolG2"/>
              </a:rPr>
              <a:t>https://reurl.cc/QaolG2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222855" y="2327988"/>
            <a:ext cx="479172" cy="831535"/>
          </a:xfrm>
          <a:custGeom>
            <a:avLst/>
            <a:gdLst/>
            <a:ahLst/>
            <a:cxnLst/>
            <a:rect r="r" b="b" t="t" l="l"/>
            <a:pathLst>
              <a:path h="831535" w="479172">
                <a:moveTo>
                  <a:pt x="0" y="0"/>
                </a:moveTo>
                <a:lnTo>
                  <a:pt x="479172" y="0"/>
                </a:lnTo>
                <a:lnTo>
                  <a:pt x="479172" y="831535"/>
                </a:lnTo>
                <a:lnTo>
                  <a:pt x="0" y="831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22855" y="7289218"/>
            <a:ext cx="479172" cy="831535"/>
          </a:xfrm>
          <a:custGeom>
            <a:avLst/>
            <a:gdLst/>
            <a:ahLst/>
            <a:cxnLst/>
            <a:rect r="r" b="b" t="t" l="l"/>
            <a:pathLst>
              <a:path h="831535" w="479172">
                <a:moveTo>
                  <a:pt x="0" y="0"/>
                </a:moveTo>
                <a:lnTo>
                  <a:pt x="479172" y="0"/>
                </a:lnTo>
                <a:lnTo>
                  <a:pt x="479172" y="831535"/>
                </a:lnTo>
                <a:lnTo>
                  <a:pt x="0" y="831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41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6539" y="556337"/>
            <a:ext cx="16763786" cy="589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備註</a:t>
            </a:r>
          </a:p>
          <a:p>
            <a:pPr algn="just" marL="1122854" indent="-561427" lvl="1">
              <a:lnSpc>
                <a:spcPts val="6501"/>
              </a:lnSpc>
              <a:buFont typeface="Arial"/>
              <a:buChar char="•"/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各位隨班老師請每個月底協助回報點名紀錄至雲端</a:t>
            </a:r>
          </a:p>
          <a:p>
            <a:pPr algn="just" marL="1122854" indent="-561427" lvl="1">
              <a:lnSpc>
                <a:spcPts val="6501"/>
              </a:lnSpc>
              <a:buFont typeface="Arial"/>
              <a:buChar char="•"/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出缺席統計總表可重複使用，只需把[點名紀錄]資料夾中的檔案更新，並重新執行巨集即可</a:t>
            </a:r>
          </a:p>
          <a:p>
            <a:pPr algn="just" marL="1122854" indent="-561427" lvl="1">
              <a:lnSpc>
                <a:spcPts val="6501"/>
              </a:lnSpc>
              <a:buFont typeface="Arial"/>
              <a:buChar char="•"/>
            </a:pPr>
            <a:r>
              <a:rPr lang="en-US" sz="5200" spc="-52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Excel檔案如有任何問題可至雲端重新下載使用</a:t>
            </a:r>
          </a:p>
          <a:p>
            <a:pPr algn="just" marL="1122854" indent="-561427" lvl="1">
              <a:lnSpc>
                <a:spcPts val="6501"/>
              </a:lnSpc>
              <a:buFont typeface="Arial"/>
              <a:buChar char="•"/>
            </a:pPr>
            <a:r>
              <a:rPr lang="en-US" sz="5200" spc="-52">
                <a:solidFill>
                  <a:srgbClr val="FF3131"/>
                </a:solidFill>
                <a:latin typeface="思源黑体"/>
                <a:ea typeface="思源黑体"/>
                <a:cs typeface="思源黑体"/>
                <a:sym typeface="思源黑体"/>
              </a:rPr>
              <a:t>有時打開檔案會顯示巨集已停用，請點啟用</a:t>
            </a:r>
          </a:p>
          <a:p>
            <a:pPr algn="just">
              <a:lnSpc>
                <a:spcPts val="6501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778599" y="6163242"/>
            <a:ext cx="6004577" cy="2328305"/>
          </a:xfrm>
          <a:custGeom>
            <a:avLst/>
            <a:gdLst/>
            <a:ahLst/>
            <a:cxnLst/>
            <a:rect r="r" b="b" t="t" l="l"/>
            <a:pathLst>
              <a:path h="2328305" w="6004577">
                <a:moveTo>
                  <a:pt x="0" y="0"/>
                </a:moveTo>
                <a:lnTo>
                  <a:pt x="6004578" y="0"/>
                </a:lnTo>
                <a:lnTo>
                  <a:pt x="6004578" y="2328305"/>
                </a:lnTo>
                <a:lnTo>
                  <a:pt x="0" y="232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4514" y="6434844"/>
            <a:ext cx="5545485" cy="97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5"/>
              </a:lnSpc>
              <a:spcBef>
                <a:spcPct val="0"/>
              </a:spcBef>
            </a:pPr>
            <a:r>
              <a:rPr lang="en-US" sz="6300" spc="-63" u="sng">
                <a:solidFill>
                  <a:srgbClr val="5CE1E6"/>
                </a:solidFill>
                <a:latin typeface="思源黑体"/>
                <a:ea typeface="思源黑体"/>
                <a:cs typeface="思源黑体"/>
                <a:sym typeface="思源黑体"/>
                <a:hlinkClick r:id="rId3" tooltip="https://reurl.cc/7VqvMd"/>
              </a:rPr>
              <a:t>出缺席統計總表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44514" y="8048218"/>
            <a:ext cx="4753273" cy="979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5"/>
              </a:lnSpc>
              <a:spcBef>
                <a:spcPct val="0"/>
              </a:spcBef>
            </a:pPr>
            <a:r>
              <a:rPr lang="en-US" sz="6300" spc="-63" u="sng">
                <a:solidFill>
                  <a:srgbClr val="5CE1E6"/>
                </a:solidFill>
                <a:latin typeface="思源黑体"/>
                <a:ea typeface="思源黑体"/>
                <a:cs typeface="思源黑体"/>
                <a:sym typeface="思源黑体"/>
                <a:hlinkClick r:id="rId4" tooltip="https://reurl.cc/QaolG2"/>
              </a:rPr>
              <a:t>上傳雲端連結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6539" y="6416966"/>
            <a:ext cx="3935145" cy="1801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875"/>
              </a:lnSpc>
            </a:pPr>
            <a:r>
              <a:rPr lang="en-US" sz="6300" spc="-63">
                <a:solidFill>
                  <a:srgbClr val="C3EBE2"/>
                </a:solidFill>
                <a:latin typeface="思源黑体"/>
                <a:ea typeface="思源黑体"/>
                <a:cs typeface="思源黑体"/>
                <a:sym typeface="思源黑体"/>
              </a:rPr>
              <a:t>相關連結:</a:t>
            </a:r>
          </a:p>
          <a:p>
            <a:pPr algn="just">
              <a:lnSpc>
                <a:spcPts val="6501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DAGzT2nW7Eo</dc:identifier>
  <dcterms:modified xsi:type="dcterms:W3CDTF">2011-08-01T06:04:30Z</dcterms:modified>
  <cp:revision>1</cp:revision>
  <dc:title>國際專修部 Tronclass</dc:title>
</cp:coreProperties>
</file>