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88" r:id="rId2"/>
    <p:sldId id="292" r:id="rId3"/>
    <p:sldId id="307" r:id="rId4"/>
    <p:sldId id="308" r:id="rId5"/>
    <p:sldId id="309" r:id="rId6"/>
    <p:sldId id="313" r:id="rId7"/>
    <p:sldId id="276" r:id="rId8"/>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CC"/>
    <a:srgbClr val="0000FF"/>
    <a:srgbClr val="CC0000"/>
    <a:srgbClr val="333399"/>
    <a:srgbClr val="5F5F5F"/>
    <a:srgbClr val="808080"/>
    <a:srgbClr val="000000"/>
    <a:srgbClr val="5E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99" autoAdjust="0"/>
    <p:restoredTop sz="98892" autoAdjust="0"/>
  </p:normalViewPr>
  <p:slideViewPr>
    <p:cSldViewPr>
      <p:cViewPr>
        <p:scale>
          <a:sx n="60" d="100"/>
          <a:sy n="60" d="100"/>
        </p:scale>
        <p:origin x="1086" y="109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zh-CN" altLang="en-US"/>
          </a:p>
        </p:txBody>
      </p:sp>
      <p:sp>
        <p:nvSpPr>
          <p:cNvPr id="116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ltLang="zh-CN"/>
          </a:p>
        </p:txBody>
      </p:sp>
      <p:sp>
        <p:nvSpPr>
          <p:cNvPr id="116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ltLang="zh-CN"/>
          </a:p>
        </p:txBody>
      </p:sp>
      <p:sp>
        <p:nvSpPr>
          <p:cNvPr id="116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DA5EC36C-D7EC-4C82-8586-C46DB5B54681}" type="slidenum">
              <a:rPr lang="zh-CN" altLang="en-US"/>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zh-CN" altLang="en-US"/>
          </a:p>
        </p:txBody>
      </p:sp>
      <p:sp>
        <p:nvSpPr>
          <p:cNvPr id="1044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ltLang="zh-CN"/>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FA621EAC-2C07-4E0D-A3EA-2E944CE28B7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6"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ltGray">
          <a:xfrm>
            <a:off x="-9525"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3074" name="Rectangle 2"/>
          <p:cNvSpPr>
            <a:spLocks noGrp="1" noChangeArrowheads="1"/>
          </p:cNvSpPr>
          <p:nvPr>
            <p:ph type="ctrTitle"/>
          </p:nvPr>
        </p:nvSpPr>
        <p:spPr>
          <a:xfrm>
            <a:off x="4343400" y="2895600"/>
            <a:ext cx="4038600" cy="685800"/>
          </a:xfrm>
          <a:effectLst/>
        </p:spPr>
        <p:txBody>
          <a:bodyPr/>
          <a:lstStyle>
            <a:lvl1pPr algn="r">
              <a:defRPr sz="3600">
                <a:solidFill>
                  <a:schemeClr val="accent1"/>
                </a:solidFill>
              </a:defRPr>
            </a:lvl1pPr>
          </a:lstStyle>
          <a:p>
            <a:r>
              <a:rPr lang="zh-CN" altLang="en-US"/>
              <a:t>单击此处编辑母版标题样式</a:t>
            </a:r>
          </a:p>
        </p:txBody>
      </p:sp>
      <p:sp>
        <p:nvSpPr>
          <p:cNvPr id="3075" name="Rectangle 3"/>
          <p:cNvSpPr>
            <a:spLocks noGrp="1" noChangeArrowheads="1"/>
          </p:cNvSpPr>
          <p:nvPr>
            <p:ph type="subTitle" idx="1"/>
          </p:nvPr>
        </p:nvSpPr>
        <p:spPr>
          <a:xfrm>
            <a:off x="4343400" y="4038600"/>
            <a:ext cx="4038600" cy="533400"/>
          </a:xfrm>
        </p:spPr>
        <p:txBody>
          <a:bodyPr/>
          <a:lstStyle>
            <a:lvl1pPr marL="0" indent="0" algn="r">
              <a:buFont typeface="Wingdings" pitchFamily="2" charset="2"/>
              <a:buNone/>
              <a:defRPr sz="1600"/>
            </a:lvl1pPr>
          </a:lstStyle>
          <a:p>
            <a:r>
              <a:rPr lang="zh-CN" altLang="en-US"/>
              <a:t>单击此处编辑母版副标题样式</a:t>
            </a:r>
          </a:p>
        </p:txBody>
      </p:sp>
      <p:sp>
        <p:nvSpPr>
          <p:cNvPr id="6" name="Rectangle 4"/>
          <p:cNvSpPr>
            <a:spLocks noGrp="1" noChangeArrowheads="1"/>
          </p:cNvSpPr>
          <p:nvPr>
            <p:ph type="dt" sz="half" idx="10"/>
          </p:nvPr>
        </p:nvSpPr>
        <p:spPr>
          <a:xfrm>
            <a:off x="228600" y="6553200"/>
            <a:ext cx="2133600" cy="2444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000" b="0">
                <a:solidFill>
                  <a:schemeClr val="bg1"/>
                </a:solidFill>
                <a:latin typeface="Arial" charset="0"/>
                <a:ea typeface="宋体" charset="-122"/>
              </a:defRPr>
            </a:lvl1pPr>
          </a:lstStyle>
          <a:p>
            <a:pPr>
              <a:defRPr/>
            </a:pPr>
            <a:endParaRPr lang="en-US" altLang="zh-CN"/>
          </a:p>
        </p:txBody>
      </p:sp>
      <p:sp>
        <p:nvSpPr>
          <p:cNvPr id="7" name="Rectangle 5"/>
          <p:cNvSpPr>
            <a:spLocks noGrp="1" noChangeArrowheads="1"/>
          </p:cNvSpPr>
          <p:nvPr>
            <p:ph type="ftr" sz="quarter" idx="11"/>
          </p:nvPr>
        </p:nvSpPr>
        <p:spPr>
          <a:xfrm>
            <a:off x="3200400" y="6553200"/>
            <a:ext cx="2895600" cy="2444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b="0">
                <a:latin typeface="Arial" charset="0"/>
                <a:ea typeface="宋体" charset="-122"/>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smtClean="0"/>
            </a:lvl1pPr>
          </a:lstStyle>
          <a:p>
            <a:pPr>
              <a:defRPr/>
            </a:pPr>
            <a:fld id="{5ECC5B13-6A7C-4130-9B64-3BB30C2037CC}" type="slidenum">
              <a:rPr lang="zh-CN" altLang="en-US"/>
              <a:pPr>
                <a:defRPr/>
              </a:pPr>
              <a:t>‹#›</a:t>
            </a:fld>
            <a:endParaRPr lang="en-US" altLang="zh-CN"/>
          </a:p>
        </p:txBody>
      </p:sp>
    </p:spTree>
    <p:extLst>
      <p:ext uri="{BB962C8B-B14F-4D97-AF65-F5344CB8AC3E}">
        <p14:creationId xmlns:p14="http://schemas.microsoft.com/office/powerpoint/2010/main" val="22895660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F5B38417-BE88-446B-BE6D-74A4B62B380F}" type="slidenum">
              <a:rPr lang="zh-CN" altLang="en-US"/>
              <a:pPr>
                <a:defRPr/>
              </a:pPr>
              <a:t>‹#›</a:t>
            </a:fld>
            <a:endParaRPr lang="en-US" altLang="zh-CN"/>
          </a:p>
        </p:txBody>
      </p:sp>
    </p:spTree>
    <p:extLst>
      <p:ext uri="{BB962C8B-B14F-4D97-AF65-F5344CB8AC3E}">
        <p14:creationId xmlns:p14="http://schemas.microsoft.com/office/powerpoint/2010/main" val="26227833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714375"/>
            <a:ext cx="2038350" cy="56102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714375"/>
            <a:ext cx="5962650" cy="56102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1EF81C33-6074-449C-8C4D-978A94B667BC}" type="slidenum">
              <a:rPr lang="zh-CN" altLang="en-US"/>
              <a:pPr>
                <a:defRPr/>
              </a:pPr>
              <a:t>‹#›</a:t>
            </a:fld>
            <a:endParaRPr lang="en-US" altLang="zh-CN"/>
          </a:p>
        </p:txBody>
      </p:sp>
    </p:spTree>
    <p:extLst>
      <p:ext uri="{BB962C8B-B14F-4D97-AF65-F5344CB8AC3E}">
        <p14:creationId xmlns:p14="http://schemas.microsoft.com/office/powerpoint/2010/main" val="36182734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pPr>
              <a:defRPr/>
            </a:pPr>
            <a:fld id="{A8F1AFA7-73DB-42DB-89B2-63939BC1C4F3}" type="slidenum">
              <a:rPr lang="zh-CN" altLang="en-US"/>
              <a:pPr>
                <a:defRPr/>
              </a:pPr>
              <a:t>‹#›</a:t>
            </a:fld>
            <a:endParaRPr lang="en-US" altLang="zh-CN"/>
          </a:p>
        </p:txBody>
      </p:sp>
    </p:spTree>
    <p:extLst>
      <p:ext uri="{BB962C8B-B14F-4D97-AF65-F5344CB8AC3E}">
        <p14:creationId xmlns:p14="http://schemas.microsoft.com/office/powerpoint/2010/main" val="291560201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endParaRPr lang="zh-TW" altLang="en-US" noProof="0"/>
          </a:p>
        </p:txBody>
      </p:sp>
      <p:sp>
        <p:nvSpPr>
          <p:cNvPr id="4" name="Rectangle 77"/>
          <p:cNvSpPr>
            <a:spLocks noGrp="1" noChangeArrowheads="1"/>
          </p:cNvSpPr>
          <p:nvPr>
            <p:ph type="sldNum" sz="quarter" idx="10"/>
          </p:nvPr>
        </p:nvSpPr>
        <p:spPr>
          <a:ln/>
        </p:spPr>
        <p:txBody>
          <a:bodyPr/>
          <a:lstStyle>
            <a:lvl1pPr>
              <a:defRPr/>
            </a:lvl1pPr>
          </a:lstStyle>
          <a:p>
            <a:pPr>
              <a:defRPr/>
            </a:pPr>
            <a:fld id="{8DEE4072-F3A0-495E-A157-C776F64ECE1C}" type="slidenum">
              <a:rPr lang="zh-CN" altLang="en-US"/>
              <a:pPr>
                <a:defRPr/>
              </a:pPr>
              <a:t>‹#›</a:t>
            </a:fld>
            <a:endParaRPr lang="en-US" altLang="zh-CN"/>
          </a:p>
        </p:txBody>
      </p:sp>
    </p:spTree>
    <p:extLst>
      <p:ext uri="{BB962C8B-B14F-4D97-AF65-F5344CB8AC3E}">
        <p14:creationId xmlns:p14="http://schemas.microsoft.com/office/powerpoint/2010/main" val="272214776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E0A4FCDA-69EA-4F52-A99B-89AB24E913E2}" type="slidenum">
              <a:rPr lang="zh-CN" altLang="en-US"/>
              <a:pPr>
                <a:defRPr/>
              </a:pPr>
              <a:t>‹#›</a:t>
            </a:fld>
            <a:endParaRPr lang="en-US" altLang="zh-CN"/>
          </a:p>
        </p:txBody>
      </p:sp>
    </p:spTree>
    <p:extLst>
      <p:ext uri="{BB962C8B-B14F-4D97-AF65-F5344CB8AC3E}">
        <p14:creationId xmlns:p14="http://schemas.microsoft.com/office/powerpoint/2010/main" val="12568059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7"/>
          <p:cNvSpPr>
            <a:spLocks noGrp="1" noChangeArrowheads="1"/>
          </p:cNvSpPr>
          <p:nvPr>
            <p:ph type="sldNum" sz="quarter" idx="10"/>
          </p:nvPr>
        </p:nvSpPr>
        <p:spPr>
          <a:ln/>
        </p:spPr>
        <p:txBody>
          <a:bodyPr/>
          <a:lstStyle>
            <a:lvl1pPr>
              <a:defRPr/>
            </a:lvl1pPr>
          </a:lstStyle>
          <a:p>
            <a:pPr>
              <a:defRPr/>
            </a:pPr>
            <a:fld id="{07B46237-5CAA-471F-BE81-6758C1298095}" type="slidenum">
              <a:rPr lang="zh-CN" altLang="en-US"/>
              <a:pPr>
                <a:defRPr/>
              </a:pPr>
              <a:t>‹#›</a:t>
            </a:fld>
            <a:endParaRPr lang="en-US" altLang="zh-CN"/>
          </a:p>
        </p:txBody>
      </p:sp>
    </p:spTree>
    <p:extLst>
      <p:ext uri="{BB962C8B-B14F-4D97-AF65-F5344CB8AC3E}">
        <p14:creationId xmlns:p14="http://schemas.microsoft.com/office/powerpoint/2010/main" val="3906978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pPr>
              <a:defRPr/>
            </a:pPr>
            <a:fld id="{802C937E-A6F5-4509-BBED-6AD15A8613F3}" type="slidenum">
              <a:rPr lang="zh-CN" altLang="en-US"/>
              <a:pPr>
                <a:defRPr/>
              </a:pPr>
              <a:t>‹#›</a:t>
            </a:fld>
            <a:endParaRPr lang="en-US" altLang="zh-CN"/>
          </a:p>
        </p:txBody>
      </p:sp>
    </p:spTree>
    <p:extLst>
      <p:ext uri="{BB962C8B-B14F-4D97-AF65-F5344CB8AC3E}">
        <p14:creationId xmlns:p14="http://schemas.microsoft.com/office/powerpoint/2010/main" val="15120868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0"/>
          </p:nvPr>
        </p:nvSpPr>
        <p:spPr>
          <a:ln/>
        </p:spPr>
        <p:txBody>
          <a:bodyPr/>
          <a:lstStyle>
            <a:lvl1pPr>
              <a:defRPr/>
            </a:lvl1pPr>
          </a:lstStyle>
          <a:p>
            <a:pPr>
              <a:defRPr/>
            </a:pPr>
            <a:fld id="{492C4F82-F061-4FE7-A8F9-430A2BFC2F17}" type="slidenum">
              <a:rPr lang="zh-CN" altLang="en-US"/>
              <a:pPr>
                <a:defRPr/>
              </a:pPr>
              <a:t>‹#›</a:t>
            </a:fld>
            <a:endParaRPr lang="en-US" altLang="zh-CN"/>
          </a:p>
        </p:txBody>
      </p:sp>
    </p:spTree>
    <p:extLst>
      <p:ext uri="{BB962C8B-B14F-4D97-AF65-F5344CB8AC3E}">
        <p14:creationId xmlns:p14="http://schemas.microsoft.com/office/powerpoint/2010/main" val="289068844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7"/>
          <p:cNvSpPr>
            <a:spLocks noGrp="1" noChangeArrowheads="1"/>
          </p:cNvSpPr>
          <p:nvPr>
            <p:ph type="sldNum" sz="quarter" idx="10"/>
          </p:nvPr>
        </p:nvSpPr>
        <p:spPr>
          <a:ln/>
        </p:spPr>
        <p:txBody>
          <a:bodyPr/>
          <a:lstStyle>
            <a:lvl1pPr>
              <a:defRPr/>
            </a:lvl1pPr>
          </a:lstStyle>
          <a:p>
            <a:pPr>
              <a:defRPr/>
            </a:pPr>
            <a:fld id="{36F7E889-C33D-40A3-B526-ADBDA5DC4988}" type="slidenum">
              <a:rPr lang="zh-CN" altLang="en-US"/>
              <a:pPr>
                <a:defRPr/>
              </a:pPr>
              <a:t>‹#›</a:t>
            </a:fld>
            <a:endParaRPr lang="en-US" altLang="zh-CN"/>
          </a:p>
        </p:txBody>
      </p:sp>
    </p:spTree>
    <p:extLst>
      <p:ext uri="{BB962C8B-B14F-4D97-AF65-F5344CB8AC3E}">
        <p14:creationId xmlns:p14="http://schemas.microsoft.com/office/powerpoint/2010/main" val="16802744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7"/>
          <p:cNvSpPr>
            <a:spLocks noGrp="1" noChangeArrowheads="1"/>
          </p:cNvSpPr>
          <p:nvPr>
            <p:ph type="sldNum" sz="quarter" idx="10"/>
          </p:nvPr>
        </p:nvSpPr>
        <p:spPr>
          <a:ln/>
        </p:spPr>
        <p:txBody>
          <a:bodyPr/>
          <a:lstStyle>
            <a:lvl1pPr>
              <a:defRPr/>
            </a:lvl1pPr>
          </a:lstStyle>
          <a:p>
            <a:pPr>
              <a:defRPr/>
            </a:pPr>
            <a:fld id="{7DF25BC4-2B6A-4D76-BFFA-1501DCA8B636}" type="slidenum">
              <a:rPr lang="zh-CN" altLang="en-US"/>
              <a:pPr>
                <a:defRPr/>
              </a:pPr>
              <a:t>‹#›</a:t>
            </a:fld>
            <a:endParaRPr lang="en-US" altLang="zh-CN"/>
          </a:p>
        </p:txBody>
      </p:sp>
    </p:spTree>
    <p:extLst>
      <p:ext uri="{BB962C8B-B14F-4D97-AF65-F5344CB8AC3E}">
        <p14:creationId xmlns:p14="http://schemas.microsoft.com/office/powerpoint/2010/main" val="328135348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pPr>
              <a:defRPr/>
            </a:pPr>
            <a:fld id="{169D6E1E-0E1D-49BF-8546-CAB2CC55458C}" type="slidenum">
              <a:rPr lang="zh-CN" altLang="en-US"/>
              <a:pPr>
                <a:defRPr/>
              </a:pPr>
              <a:t>‹#›</a:t>
            </a:fld>
            <a:endParaRPr lang="en-US" altLang="zh-CN"/>
          </a:p>
        </p:txBody>
      </p:sp>
    </p:spTree>
    <p:extLst>
      <p:ext uri="{BB962C8B-B14F-4D97-AF65-F5344CB8AC3E}">
        <p14:creationId xmlns:p14="http://schemas.microsoft.com/office/powerpoint/2010/main" val="332190245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pPr>
              <a:defRPr/>
            </a:pPr>
            <a:fld id="{C71A970D-18DD-49DC-9289-0D15C5189803}" type="slidenum">
              <a:rPr lang="zh-CN" altLang="en-US"/>
              <a:pPr>
                <a:defRPr/>
              </a:pPr>
              <a:t>‹#›</a:t>
            </a:fld>
            <a:endParaRPr lang="en-US" altLang="zh-CN"/>
          </a:p>
        </p:txBody>
      </p:sp>
    </p:spTree>
    <p:extLst>
      <p:ext uri="{BB962C8B-B14F-4D97-AF65-F5344CB8AC3E}">
        <p14:creationId xmlns:p14="http://schemas.microsoft.com/office/powerpoint/2010/main" val="36992823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81"/>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1096" name="Image" r:id="rId16" imgW="22857143" imgH="2819048" progId="Photoshop.Image.7">
                  <p:embed/>
                </p:oleObj>
              </mc:Choice>
              <mc:Fallback>
                <p:oleObj name="Image" r:id="rId16" imgW="22857143" imgH="2819048" progId="Photoshop.Image.7">
                  <p:embed/>
                  <p:pic>
                    <p:nvPicPr>
                      <p:cNvPr id="0" name="Object 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72"/>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1097" name="Image" r:id="rId18" imgW="1494385" imgH="1182930" progId="Photoshop.Image.7">
                  <p:embed/>
                </p:oleObj>
              </mc:Choice>
              <mc:Fallback>
                <p:oleObj name="Image" r:id="rId18" imgW="1494385" imgH="1182930" progId="Photoshop.Image.7">
                  <p:embed/>
                  <p:pic>
                    <p:nvPicPr>
                      <p:cNvPr id="0" name="Object 7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2"/>
          <p:cNvSpPr>
            <a:spLocks noGrp="1" noChangeArrowheads="1"/>
          </p:cNvSpPr>
          <p:nvPr>
            <p:ph type="title"/>
          </p:nvPr>
        </p:nvSpPr>
        <p:spPr bwMode="gray">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9" name="Rectangle 3"/>
          <p:cNvSpPr>
            <a:spLocks noGrp="1" noChangeArrowheads="1"/>
          </p:cNvSpPr>
          <p:nvPr>
            <p:ph type="body" idx="1"/>
          </p:nvPr>
        </p:nvSpPr>
        <p:spPr bwMode="gray">
          <a:xfrm>
            <a:off x="457200" y="14478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30"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zh-TW" altLang="en-US">
              <a:ea typeface="新細明體" panose="02020500000000000000" pitchFamily="18" charset="-120"/>
            </a:endParaRPr>
          </a:p>
        </p:txBody>
      </p:sp>
      <p:sp>
        <p:nvSpPr>
          <p:cNvPr id="1031" name="Rectangle 75"/>
          <p:cNvSpPr>
            <a:spLocks noChangeArrowheads="1"/>
          </p:cNvSpPr>
          <p:nvPr/>
        </p:nvSpPr>
        <p:spPr bwMode="gray">
          <a:xfrm>
            <a:off x="228600" y="65532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endParaRPr lang="en-US" altLang="zh-CN" sz="1000" b="0">
              <a:ea typeface="宋体" panose="02010600030101010101" pitchFamily="2" charset="-122"/>
            </a:endParaRPr>
          </a:p>
        </p:txBody>
      </p:sp>
      <p:sp>
        <p:nvSpPr>
          <p:cNvPr id="1032" name="Rectangle 76"/>
          <p:cNvSpPr>
            <a:spLocks noChangeArrowheads="1"/>
          </p:cNvSpPr>
          <p:nvPr/>
        </p:nvSpPr>
        <p:spPr bwMode="gray">
          <a:xfrm>
            <a:off x="3200400" y="6553200"/>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zh-CN" sz="1000" b="0">
              <a:ea typeface="宋体" panose="02010600030101010101" pitchFamily="2" charset="-122"/>
            </a:endParaRPr>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smtClean="0">
                <a:ea typeface="宋体" panose="02010600030101010101" pitchFamily="2" charset="-122"/>
              </a:defRPr>
            </a:lvl1pPr>
          </a:lstStyle>
          <a:p>
            <a:pPr>
              <a:defRPr/>
            </a:pPr>
            <a:fld id="{52166272-7EC6-40DB-8735-099553BF060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hf sldNum="0" hdr="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230688" y="288667"/>
            <a:ext cx="4608512" cy="4557687"/>
          </a:xfrm>
          <a:effectLst>
            <a:outerShdw dist="35921" dir="2700000" algn="ctr" rotWithShape="0">
              <a:schemeClr val="tx1"/>
            </a:outerShdw>
          </a:effectLst>
        </p:spPr>
        <p:txBody>
          <a:bodyPr/>
          <a:lstStyle/>
          <a:p>
            <a:pPr algn="ctr" eaLnBrk="1" hangingPunct="1"/>
            <a:br>
              <a:rPr lang="vi-VN" altLang="zh-TW" sz="5600" dirty="0">
                <a:latin typeface="華康皮皮體W5(P)" pitchFamily="82" charset="-120"/>
                <a:ea typeface="華康皮皮體W5(P)" pitchFamily="82" charset="-120"/>
              </a:rPr>
            </a:br>
            <a:r>
              <a:rPr lang="zh-TW" altLang="en-US" sz="5600" dirty="0">
                <a:latin typeface="華康皮皮體W5(P)" pitchFamily="82" charset="-120"/>
                <a:ea typeface="華康皮皮體W5(P)" pitchFamily="82" charset="-120"/>
              </a:rPr>
              <a:t>明新科技大學</a:t>
            </a:r>
            <a:br>
              <a:rPr lang="en-US" altLang="zh-TW" sz="5600" dirty="0">
                <a:latin typeface="華康皮皮體W5(P)" pitchFamily="82" charset="-120"/>
                <a:ea typeface="華康皮皮體W5(P)" pitchFamily="82" charset="-120"/>
              </a:rPr>
            </a:br>
            <a:br>
              <a:rPr lang="en-US" altLang="zh-TW" sz="5600" dirty="0">
                <a:latin typeface="華康皮皮體W5(P)" pitchFamily="82" charset="-120"/>
                <a:ea typeface="華康皮皮體W5(P)" pitchFamily="82" charset="-120"/>
              </a:rPr>
            </a:br>
            <a:br>
              <a:rPr lang="vi-VN" altLang="zh-TW" sz="5600" dirty="0">
                <a:latin typeface="華康皮皮體W5(P)" pitchFamily="82" charset="-120"/>
                <a:ea typeface="華康皮皮體W5(P)" pitchFamily="82" charset="-120"/>
              </a:rPr>
            </a:br>
            <a:r>
              <a:rPr lang="zh-TW" altLang="en-US" sz="5600" dirty="0">
                <a:latin typeface="華康皮皮體W5(P)" pitchFamily="82" charset="-120"/>
                <a:ea typeface="華康皮皮體W5(P)" pitchFamily="82" charset="-120"/>
              </a:rPr>
              <a:t>垃圾分類</a:t>
            </a:r>
            <a:br>
              <a:rPr lang="en-US" altLang="zh-TW" sz="5600" dirty="0">
                <a:latin typeface="華康皮皮體W5(P)" pitchFamily="82" charset="-120"/>
                <a:ea typeface="華康皮皮體W5(P)" pitchFamily="82" charset="-120"/>
              </a:rPr>
            </a:br>
            <a:r>
              <a:rPr lang="zh-TW" altLang="en-US" sz="5600" dirty="0">
                <a:latin typeface="華康皮皮體W5(P)" pitchFamily="82" charset="-120"/>
                <a:ea typeface="華康皮皮體W5(P)" pitchFamily="82" charset="-120"/>
              </a:rPr>
              <a:t>與資源回收</a:t>
            </a:r>
            <a:endParaRPr lang="en-US" altLang="zh-CN" sz="5600" dirty="0">
              <a:latin typeface="華康皮皮體W5(P)" pitchFamily="82" charset="-120"/>
              <a:ea typeface="華康皮皮體W5(P)" pitchFamily="82" charset="-120"/>
            </a:endParaRPr>
          </a:p>
        </p:txBody>
      </p:sp>
      <p:sp>
        <p:nvSpPr>
          <p:cNvPr id="5123" name="Rectangle 6"/>
          <p:cNvSpPr>
            <a:spLocks noChangeArrowheads="1"/>
          </p:cNvSpPr>
          <p:nvPr/>
        </p:nvSpPr>
        <p:spPr bwMode="auto">
          <a:xfrm>
            <a:off x="1547664" y="671512"/>
            <a:ext cx="7291536" cy="4557687"/>
          </a:xfrm>
          <a:prstGeom prst="rect">
            <a:avLst/>
          </a:prstGeom>
          <a:noFill/>
          <a:ln w="9525">
            <a:solidFill>
              <a:schemeClr val="accent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TW" altLang="en-US" sz="1800">
              <a:latin typeface="Arial" panose="020B0604020202020204" pitchFamily="34" charset="0"/>
              <a:ea typeface="新細明體" panose="02020500000000000000" pitchFamily="18" charset="-120"/>
            </a:endParaRPr>
          </a:p>
        </p:txBody>
      </p:sp>
      <p:sp>
        <p:nvSpPr>
          <p:cNvPr id="5124" name="Rectangle 7"/>
          <p:cNvSpPr>
            <a:spLocks noChangeArrowheads="1"/>
          </p:cNvSpPr>
          <p:nvPr/>
        </p:nvSpPr>
        <p:spPr bwMode="auto">
          <a:xfrm>
            <a:off x="4419600" y="2286000"/>
            <a:ext cx="4419600" cy="4095328"/>
          </a:xfrm>
          <a:prstGeom prst="rect">
            <a:avLst/>
          </a:prstGeom>
          <a:noFill/>
          <a:ln w="9525">
            <a:solidFill>
              <a:schemeClr val="hlink"/>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TW" altLang="en-US" sz="1800">
              <a:latin typeface="Arial" panose="020B0604020202020204" pitchFamily="34" charset="0"/>
              <a:ea typeface="新細明體" panose="02020500000000000000" pitchFamily="18" charset="-120"/>
            </a:endParaRPr>
          </a:p>
        </p:txBody>
      </p:sp>
      <p:sp>
        <p:nvSpPr>
          <p:cNvPr id="2" name="文字方塊 1">
            <a:extLst>
              <a:ext uri="{FF2B5EF4-FFF2-40B4-BE49-F238E27FC236}">
                <a16:creationId xmlns:a16="http://schemas.microsoft.com/office/drawing/2014/main" id="{439185E1-0F24-460B-B4C3-4D2DF7D4C55E}"/>
              </a:ext>
            </a:extLst>
          </p:cNvPr>
          <p:cNvSpPr txBox="1"/>
          <p:nvPr/>
        </p:nvSpPr>
        <p:spPr>
          <a:xfrm>
            <a:off x="3697660" y="1778168"/>
            <a:ext cx="5863480" cy="1015663"/>
          </a:xfrm>
          <a:prstGeom prst="rect">
            <a:avLst/>
          </a:prstGeom>
          <a:noFill/>
        </p:spPr>
        <p:txBody>
          <a:bodyPr wrap="square" rtlCol="0">
            <a:spAutoFit/>
          </a:bodyPr>
          <a:lstStyle/>
          <a:p>
            <a:r>
              <a:rPr lang="vi-VN" altLang="zh-TW" sz="3000" dirty="0">
                <a:solidFill>
                  <a:schemeClr val="accent4">
                    <a:lumMod val="75000"/>
                    <a:lumOff val="25000"/>
                  </a:schemeClr>
                </a:solidFill>
              </a:rPr>
              <a:t>Đại Học Khoa Học Kỹ Thuật </a:t>
            </a:r>
          </a:p>
          <a:p>
            <a:r>
              <a:rPr lang="vi-VN" altLang="zh-TW" sz="3000" dirty="0">
                <a:solidFill>
                  <a:schemeClr val="accent4">
                    <a:lumMod val="75000"/>
                    <a:lumOff val="25000"/>
                  </a:schemeClr>
                </a:solidFill>
              </a:rPr>
              <a:t>                 Minh Tân</a:t>
            </a:r>
            <a:endParaRPr lang="zh-TW" altLang="en-US" sz="3000" dirty="0">
              <a:solidFill>
                <a:schemeClr val="accent4">
                  <a:lumMod val="75000"/>
                  <a:lumOff val="25000"/>
                </a:schemeClr>
              </a:solidFill>
            </a:endParaRPr>
          </a:p>
        </p:txBody>
      </p:sp>
      <p:sp>
        <p:nvSpPr>
          <p:cNvPr id="3" name="文字方塊 2">
            <a:extLst>
              <a:ext uri="{FF2B5EF4-FFF2-40B4-BE49-F238E27FC236}">
                <a16:creationId xmlns:a16="http://schemas.microsoft.com/office/drawing/2014/main" id="{95550A41-9FCD-44BA-9760-8BA424D9429D}"/>
              </a:ext>
            </a:extLst>
          </p:cNvPr>
          <p:cNvSpPr txBox="1"/>
          <p:nvPr/>
        </p:nvSpPr>
        <p:spPr>
          <a:xfrm>
            <a:off x="5032784" y="5229199"/>
            <a:ext cx="3789784" cy="1015663"/>
          </a:xfrm>
          <a:prstGeom prst="rect">
            <a:avLst/>
          </a:prstGeom>
          <a:noFill/>
        </p:spPr>
        <p:txBody>
          <a:bodyPr wrap="square" rtlCol="0">
            <a:spAutoFit/>
          </a:bodyPr>
          <a:lstStyle/>
          <a:p>
            <a:r>
              <a:rPr lang="vi-VN" altLang="zh-TW" sz="3000" dirty="0"/>
              <a:t>Phân loại rác thải </a:t>
            </a:r>
          </a:p>
          <a:p>
            <a:r>
              <a:rPr lang="vi-VN" altLang="zh-TW" sz="3000" dirty="0"/>
              <a:t>và rác tái chế</a:t>
            </a:r>
            <a:endParaRPr lang="zh-TW" altLang="en-US" sz="3000" dirty="0"/>
          </a:p>
        </p:txBody>
      </p:sp>
      <p:sp>
        <p:nvSpPr>
          <p:cNvPr id="7" name="文字方塊 6">
            <a:extLst>
              <a:ext uri="{FF2B5EF4-FFF2-40B4-BE49-F238E27FC236}">
                <a16:creationId xmlns:a16="http://schemas.microsoft.com/office/drawing/2014/main" id="{AB7D6212-6EC2-49BF-B23E-3DEF69ACB1A8}"/>
              </a:ext>
            </a:extLst>
          </p:cNvPr>
          <p:cNvSpPr txBox="1"/>
          <p:nvPr/>
        </p:nvSpPr>
        <p:spPr>
          <a:xfrm>
            <a:off x="6927086" y="6231439"/>
            <a:ext cx="2527557" cy="430887"/>
          </a:xfrm>
          <a:prstGeom prst="rect">
            <a:avLst/>
          </a:prstGeom>
          <a:noFill/>
        </p:spPr>
        <p:txBody>
          <a:bodyPr wrap="square" rtlCol="0">
            <a:spAutoFit/>
          </a:bodyPr>
          <a:lstStyle/>
          <a:p>
            <a:r>
              <a:rPr lang="zh-TW" altLang="en-US" sz="2200" dirty="0">
                <a:latin typeface="清松手寫體5" pitchFamily="2" charset="-120"/>
                <a:ea typeface="清松手寫體5" pitchFamily="2" charset="-120"/>
              </a:rPr>
              <a:t>總務處</a:t>
            </a:r>
            <a:r>
              <a:rPr lang="en-US" altLang="zh-TW" sz="2200" dirty="0">
                <a:latin typeface="清松手寫體5" pitchFamily="2" charset="-120"/>
                <a:ea typeface="清松手寫體5" pitchFamily="2" charset="-120"/>
              </a:rPr>
              <a:t>-</a:t>
            </a:r>
            <a:r>
              <a:rPr lang="zh-TW" altLang="en-US" sz="2200" dirty="0">
                <a:latin typeface="清松手寫體5" pitchFamily="2" charset="-120"/>
                <a:ea typeface="清松手寫體5" pitchFamily="2" charset="-120"/>
              </a:rPr>
              <a:t>事務組</a:t>
            </a:r>
          </a:p>
        </p:txBody>
      </p:sp>
    </p:spTree>
  </p:cSld>
  <p:clrMapOvr>
    <a:masterClrMapping/>
  </p:clrMapOvr>
  <mc:AlternateContent xmlns:mc="http://schemas.openxmlformats.org/markup-compatibility/2006">
    <mc:Choice xmlns:p14="http://schemas.microsoft.com/office/powerpoint/2010/main" Requires="p14">
      <p:transition spd="slow" p14:dur="15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1259632" y="620688"/>
            <a:ext cx="7315200" cy="533400"/>
          </a:xfrm>
        </p:spPr>
        <p:txBody>
          <a:bodyPr/>
          <a:lstStyle/>
          <a:p>
            <a:pPr algn="ctr" eaLnBrk="1" hangingPunct="1"/>
            <a:r>
              <a:rPr lang="zh-TW" altLang="en-US" sz="5400" dirty="0">
                <a:latin typeface="標楷體" panose="03000509000000000000" pitchFamily="65" charset="-120"/>
                <a:ea typeface="標楷體" panose="03000509000000000000" pitchFamily="65" charset="-120"/>
              </a:rPr>
              <a:t>垃圾分類初期計畫</a:t>
            </a:r>
          </a:p>
        </p:txBody>
      </p:sp>
      <p:sp>
        <p:nvSpPr>
          <p:cNvPr id="2" name="文字方塊 1"/>
          <p:cNvSpPr txBox="1"/>
          <p:nvPr/>
        </p:nvSpPr>
        <p:spPr>
          <a:xfrm>
            <a:off x="205011" y="1867327"/>
            <a:ext cx="8733978" cy="6740307"/>
          </a:xfrm>
          <a:prstGeom prst="rect">
            <a:avLst/>
          </a:prstGeom>
          <a:noFill/>
        </p:spPr>
        <p:txBody>
          <a:bodyPr wrap="square" rtlCol="0">
            <a:spAutoFit/>
          </a:bodyPr>
          <a:lstStyle/>
          <a:p>
            <a:r>
              <a:rPr lang="zh-TW" altLang="en-US" sz="3200" b="0" dirty="0">
                <a:latin typeface="標楷體" panose="03000509000000000000" pitchFamily="65" charset="-120"/>
                <a:ea typeface="標楷體" panose="03000509000000000000" pitchFamily="65" charset="-120"/>
              </a:rPr>
              <a:t>一、校園各場館內及室外所設置垃圾桶</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架</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標示</a:t>
            </a:r>
            <a:endParaRPr lang="en-US" altLang="zh-TW" sz="3200" b="0" dirty="0">
              <a:latin typeface="標楷體" panose="03000509000000000000" pitchFamily="65" charset="-120"/>
              <a:ea typeface="標楷體" panose="03000509000000000000" pitchFamily="65" charset="-120"/>
            </a:endParaRPr>
          </a:p>
          <a:p>
            <a:r>
              <a:rPr lang="zh-TW" altLang="en-US" sz="3200" b="0" dirty="0">
                <a:latin typeface="標楷體" panose="03000509000000000000" pitchFamily="65" charset="-120"/>
                <a:ea typeface="標楷體" panose="03000509000000000000" pitchFamily="65" charset="-120"/>
              </a:rPr>
              <a:t>    ，分為</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一般垃圾</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資源回收</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     </a:t>
            </a:r>
            <a:endParaRPr lang="en-US" altLang="zh-TW" sz="3200" b="0" dirty="0">
              <a:latin typeface="標楷體" panose="03000509000000000000" pitchFamily="65" charset="-120"/>
              <a:ea typeface="標楷體" panose="03000509000000000000" pitchFamily="65" charset="-120"/>
            </a:endParaRPr>
          </a:p>
          <a:p>
            <a:r>
              <a:rPr lang="zh-TW" altLang="en-US" sz="3200" b="0" dirty="0">
                <a:latin typeface="標楷體" panose="03000509000000000000" pitchFamily="65" charset="-120"/>
                <a:ea typeface="標楷體" panose="03000509000000000000" pitchFamily="65" charset="-120"/>
              </a:rPr>
              <a:t>   </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紙類</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三大類別。</a:t>
            </a:r>
            <a:r>
              <a:rPr lang="vi-VN" altLang="zh-TW" sz="2000" b="0" dirty="0">
                <a:latin typeface="標楷體" panose="03000509000000000000" pitchFamily="65" charset="-120"/>
                <a:ea typeface="標楷體" panose="03000509000000000000" pitchFamily="65" charset="-120"/>
              </a:rPr>
              <a:t>1.</a:t>
            </a:r>
            <a:r>
              <a:rPr lang="vi-VN" altLang="zh-TW" sz="2000" dirty="0"/>
              <a:t> Các thùng rác (khung) được bố trí trong các khu vực của trường được phân loại thành ba nhóm chính: </a:t>
            </a:r>
            <a:r>
              <a:rPr lang="vi-VN" altLang="zh-TW" sz="2000" b="1" dirty="0"/>
              <a:t>【Rác thải thông thường】</a:t>
            </a:r>
            <a:r>
              <a:rPr lang="vi-VN" altLang="zh-TW" sz="2000" dirty="0"/>
              <a:t>, </a:t>
            </a:r>
            <a:r>
              <a:rPr lang="vi-VN" altLang="zh-TW" sz="2000" b="1" dirty="0"/>
              <a:t>【R</a:t>
            </a:r>
            <a:r>
              <a:rPr lang="vi-VN" altLang="zh-TW" sz="2000" dirty="0"/>
              <a:t>ác t</a:t>
            </a:r>
            <a:r>
              <a:rPr lang="vi-VN" altLang="zh-TW" sz="2000" b="1" dirty="0"/>
              <a:t>ái chế】</a:t>
            </a:r>
            <a:r>
              <a:rPr lang="vi-VN" altLang="zh-TW" sz="2000" dirty="0"/>
              <a:t> và </a:t>
            </a:r>
            <a:r>
              <a:rPr lang="vi-VN" altLang="zh-TW" sz="2000" b="1" dirty="0"/>
              <a:t>【Giấy】</a:t>
            </a:r>
            <a:endParaRPr lang="en-US" altLang="zh-TW" sz="2000" b="0" dirty="0">
              <a:latin typeface="標楷體" panose="03000509000000000000" pitchFamily="65" charset="-120"/>
              <a:ea typeface="標楷體" panose="03000509000000000000" pitchFamily="65" charset="-120"/>
            </a:endParaRPr>
          </a:p>
          <a:p>
            <a:r>
              <a:rPr lang="zh-TW" altLang="en-US" sz="3200" b="0" dirty="0">
                <a:latin typeface="標楷體" panose="03000509000000000000" pitchFamily="65" charset="-120"/>
                <a:ea typeface="標楷體" panose="03000509000000000000" pitchFamily="65" charset="-120"/>
              </a:rPr>
              <a:t>二、學生宿舍設置垃圾桶</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架</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標示，分為</a:t>
            </a:r>
            <a:endParaRPr lang="en-US" altLang="zh-TW" sz="3200" b="0" dirty="0">
              <a:latin typeface="標楷體" panose="03000509000000000000" pitchFamily="65" charset="-120"/>
              <a:ea typeface="標楷體" panose="03000509000000000000" pitchFamily="65" charset="-120"/>
            </a:endParaRPr>
          </a:p>
          <a:p>
            <a:r>
              <a:rPr lang="zh-TW" altLang="en-US" sz="3200" b="0" dirty="0">
                <a:latin typeface="標楷體" panose="03000509000000000000" pitchFamily="65" charset="-120"/>
                <a:ea typeface="標楷體" panose="03000509000000000000" pitchFamily="65" charset="-120"/>
              </a:rPr>
              <a:t>   </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一般垃圾</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鐵鋁罐</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塑膠瓶罐</a:t>
            </a:r>
            <a:r>
              <a:rPr lang="en-US" altLang="zh-TW" sz="3200" b="0" dirty="0">
                <a:latin typeface="標楷體" panose="03000509000000000000" pitchFamily="65" charset="-120"/>
                <a:ea typeface="標楷體" panose="03000509000000000000" pitchFamily="65" charset="-120"/>
              </a:rPr>
              <a:t>】</a:t>
            </a:r>
          </a:p>
          <a:p>
            <a:r>
              <a:rPr lang="zh-TW" altLang="en-US" sz="3200" b="0" dirty="0">
                <a:latin typeface="標楷體" panose="03000509000000000000" pitchFamily="65" charset="-120"/>
                <a:ea typeface="標楷體" panose="03000509000000000000" pitchFamily="65" charset="-120"/>
              </a:rPr>
              <a:t>    、</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鋁箔包</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玻璃瓶</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紙類</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a:t>
            </a:r>
            <a:r>
              <a:rPr lang="vi-VN" altLang="zh-TW" sz="3200" b="0" dirty="0">
                <a:latin typeface="標楷體" panose="03000509000000000000" pitchFamily="65" charset="-120"/>
                <a:ea typeface="標楷體" panose="03000509000000000000" pitchFamily="65" charset="-120"/>
              </a:rPr>
              <a:t> </a:t>
            </a:r>
            <a:r>
              <a:rPr lang="vi-VN" altLang="zh-TW" sz="2000" b="0" dirty="0">
                <a:latin typeface="標楷體" panose="03000509000000000000" pitchFamily="65" charset="-120"/>
                <a:ea typeface="標楷體" panose="03000509000000000000" pitchFamily="65" charset="-120"/>
              </a:rPr>
              <a:t>2.</a:t>
            </a:r>
            <a:r>
              <a:rPr lang="vi-VN" altLang="zh-TW" sz="2000" dirty="0"/>
              <a:t> Các thùng rác (khung) được bố trí trong các khu vực ký túc xá của học sinh được phân loại thành 6 nhóm : </a:t>
            </a:r>
            <a:r>
              <a:rPr lang="vi-VN" altLang="zh-TW" sz="2000" b="1" dirty="0"/>
              <a:t>【Rác thải thông thường】</a:t>
            </a:r>
            <a:r>
              <a:rPr lang="vi-VN" altLang="zh-TW" sz="2000" dirty="0"/>
              <a:t>, </a:t>
            </a:r>
            <a:r>
              <a:rPr lang="vi-VN" altLang="zh-TW" sz="2000" b="1" dirty="0"/>
              <a:t>【R</a:t>
            </a:r>
            <a:r>
              <a:rPr lang="vi-VN" altLang="zh-TW" sz="2000" dirty="0"/>
              <a:t>ác t</a:t>
            </a:r>
            <a:r>
              <a:rPr lang="vi-VN" altLang="zh-TW" sz="2000" b="1" dirty="0"/>
              <a:t>ái chế】</a:t>
            </a:r>
            <a:r>
              <a:rPr lang="vi-VN" altLang="zh-TW" sz="2000" dirty="0"/>
              <a:t> , </a:t>
            </a:r>
            <a:r>
              <a:rPr lang="vi-VN" altLang="zh-TW" sz="2000" b="1" dirty="0"/>
              <a:t>【Giấy】, 【Nhựa】, 【Thủy tinh】, 【Nhôm】,</a:t>
            </a:r>
            <a:endParaRPr lang="en-US" altLang="zh-TW" sz="2000" b="0" dirty="0">
              <a:latin typeface="標楷體" panose="03000509000000000000" pitchFamily="65" charset="-120"/>
              <a:ea typeface="標楷體" panose="03000509000000000000" pitchFamily="65" charset="-120"/>
            </a:endParaRPr>
          </a:p>
          <a:p>
            <a:endParaRPr lang="en-US" altLang="zh-TW" sz="3200" b="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12F7E69F-B75A-4C4A-A638-B4633E8DB80D}"/>
              </a:ext>
            </a:extLst>
          </p:cNvPr>
          <p:cNvSpPr txBox="1"/>
          <p:nvPr/>
        </p:nvSpPr>
        <p:spPr>
          <a:xfrm>
            <a:off x="1707650" y="1390273"/>
            <a:ext cx="6840760" cy="477054"/>
          </a:xfrm>
          <a:prstGeom prst="rect">
            <a:avLst/>
          </a:prstGeom>
          <a:noFill/>
        </p:spPr>
        <p:txBody>
          <a:bodyPr wrap="square" rtlCol="0">
            <a:spAutoFit/>
          </a:bodyPr>
          <a:lstStyle/>
          <a:p>
            <a:r>
              <a:rPr lang="vi-VN" altLang="zh-TW" sz="2500" dirty="0">
                <a:solidFill>
                  <a:schemeClr val="tx1">
                    <a:lumMod val="75000"/>
                    <a:lumOff val="25000"/>
                  </a:schemeClr>
                </a:solidFill>
              </a:rPr>
              <a:t>(Kế hoạch bước đầu về việc phân loại rác)</a:t>
            </a:r>
            <a:endParaRPr lang="zh-TW" altLang="en-US" sz="25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algn="ctr" eaLnBrk="1" hangingPunct="1"/>
            <a:r>
              <a:rPr lang="zh-TW" altLang="en-US" sz="5400" dirty="0">
                <a:latin typeface="標楷體" panose="03000509000000000000" pitchFamily="65" charset="-120"/>
                <a:ea typeface="標楷體" panose="03000509000000000000" pitchFamily="65" charset="-120"/>
              </a:rPr>
              <a:t>一般垃圾</a:t>
            </a:r>
          </a:p>
        </p:txBody>
      </p:sp>
      <p:sp>
        <p:nvSpPr>
          <p:cNvPr id="6" name="內容版面配置區 5"/>
          <p:cNvSpPr>
            <a:spLocks noGrp="1"/>
          </p:cNvSpPr>
          <p:nvPr>
            <p:ph idx="1"/>
          </p:nvPr>
        </p:nvSpPr>
        <p:spPr>
          <a:xfrm>
            <a:off x="251520" y="1700808"/>
            <a:ext cx="8568952" cy="4623792"/>
          </a:xfrm>
        </p:spPr>
        <p:txBody>
          <a:bodyPr/>
          <a:lstStyle/>
          <a:p>
            <a:pPr marL="0" indent="0">
              <a:buNone/>
            </a:pPr>
            <a:r>
              <a:rPr lang="zh-TW" altLang="en-US" b="0" dirty="0"/>
              <a:t>一、使用過便當盒</a:t>
            </a:r>
            <a:r>
              <a:rPr lang="en-US" altLang="zh-TW" b="0" dirty="0">
                <a:solidFill>
                  <a:srgbClr val="FF0000"/>
                </a:solidFill>
              </a:rPr>
              <a:t>(</a:t>
            </a:r>
            <a:r>
              <a:rPr lang="zh-TW" altLang="en-US" b="0" dirty="0">
                <a:solidFill>
                  <a:srgbClr val="FF0000"/>
                </a:solidFill>
              </a:rPr>
              <a:t>廚餘請另外裝袋</a:t>
            </a:r>
            <a:r>
              <a:rPr lang="en-US" altLang="zh-TW" b="0" dirty="0">
                <a:solidFill>
                  <a:srgbClr val="FF0000"/>
                </a:solidFill>
              </a:rPr>
              <a:t>)</a:t>
            </a:r>
            <a:r>
              <a:rPr lang="zh-TW" altLang="en-US" b="0" dirty="0"/>
              <a:t>。</a:t>
            </a:r>
            <a:r>
              <a:rPr lang="vi-VN" altLang="zh-TW" sz="2000" b="0" dirty="0"/>
              <a:t>1.Hộp cơm đã dùng qua thức ăn thừa vui lòng đựng riêng vào túi khác không vứt  cùng hộp rác</a:t>
            </a:r>
            <a:endParaRPr lang="en-US" altLang="zh-TW" sz="2000" b="0" dirty="0"/>
          </a:p>
          <a:p>
            <a:pPr marL="0" indent="0">
              <a:buNone/>
            </a:pPr>
            <a:r>
              <a:rPr lang="zh-TW" altLang="en-US" b="0" dirty="0"/>
              <a:t>二、塑膠袋、免洗餐具、保麗龍、飲料杯封膜、吸管</a:t>
            </a:r>
            <a:endParaRPr lang="en-US" altLang="zh-TW" b="0" dirty="0"/>
          </a:p>
          <a:p>
            <a:pPr marL="0" indent="0">
              <a:buNone/>
            </a:pPr>
            <a:r>
              <a:rPr lang="zh-TW" altLang="en-US" b="0" dirty="0"/>
              <a:t>     、發票、感熱紙、複寫紙、貼紙、咖啡杯、衛生</a:t>
            </a:r>
            <a:endParaRPr lang="en-US" altLang="zh-TW" b="0" dirty="0"/>
          </a:p>
          <a:p>
            <a:pPr marL="0" indent="0">
              <a:buNone/>
            </a:pPr>
            <a:r>
              <a:rPr lang="zh-TW" altLang="en-US" b="0" dirty="0"/>
              <a:t>      紙。</a:t>
            </a:r>
            <a:r>
              <a:rPr lang="vi-VN" altLang="zh-TW" sz="2000" b="0" dirty="0"/>
              <a:t>2.</a:t>
            </a:r>
            <a:r>
              <a:rPr lang="vi-VN" altLang="zh-TW" sz="2000" dirty="0"/>
              <a:t> </a:t>
            </a:r>
            <a:r>
              <a:rPr lang="vi-VN" altLang="zh-TW" sz="2000" b="0" dirty="0"/>
              <a:t>Túi nhựa, dụng cụ ăn dùng một lần, xốp, màng niêm phong ly nước uống, ống hút, hóa đơn, giấy in nhiệt, giấy in, giấy dán, ly cà phê, giấy vệ sinh</a:t>
            </a:r>
            <a:endParaRPr lang="en-US" altLang="zh-TW" sz="2000" b="0" dirty="0"/>
          </a:p>
          <a:p>
            <a:pPr marL="0" indent="0">
              <a:buNone/>
            </a:pPr>
            <a:r>
              <a:rPr lang="zh-TW" altLang="en-US" b="0" dirty="0">
                <a:solidFill>
                  <a:srgbClr val="FF5050"/>
                </a:solidFill>
              </a:rPr>
              <a:t>三、</a:t>
            </a:r>
            <a:r>
              <a:rPr lang="zh-TW" altLang="en-US" b="0" dirty="0">
                <a:solidFill>
                  <a:srgbClr val="FF0000"/>
                </a:solidFill>
              </a:rPr>
              <a:t>廁所衛生紙不可與一般垃圾裝在一袋，需分開包</a:t>
            </a:r>
            <a:endParaRPr lang="en-US" altLang="zh-TW" b="0" dirty="0">
              <a:solidFill>
                <a:srgbClr val="FF0000"/>
              </a:solidFill>
            </a:endParaRPr>
          </a:p>
          <a:p>
            <a:pPr marL="0" indent="0">
              <a:buNone/>
            </a:pPr>
            <a:r>
              <a:rPr lang="zh-TW" altLang="en-US" b="0" dirty="0">
                <a:solidFill>
                  <a:srgbClr val="FF0000"/>
                </a:solidFill>
              </a:rPr>
              <a:t>      裝。</a:t>
            </a:r>
            <a:r>
              <a:rPr lang="vi-VN" altLang="zh-TW" sz="2000" b="0" dirty="0"/>
              <a:t>3.giấy của nhà vệ sinh không được để chung cùng rác thông thường vui lòng để riêng </a:t>
            </a:r>
            <a:endParaRPr lang="en-US" altLang="zh-TW" sz="2000" b="0" dirty="0"/>
          </a:p>
          <a:p>
            <a:pPr marL="0" indent="0">
              <a:buNone/>
            </a:pPr>
            <a:endParaRPr lang="zh-TW" altLang="en-US" b="0" dirty="0">
              <a:solidFill>
                <a:srgbClr val="FF0000"/>
              </a:solidFill>
            </a:endParaRPr>
          </a:p>
        </p:txBody>
      </p:sp>
    </p:spTree>
    <p:extLst>
      <p:ext uri="{BB962C8B-B14F-4D97-AF65-F5344CB8AC3E}">
        <p14:creationId xmlns:p14="http://schemas.microsoft.com/office/powerpoint/2010/main" val="382795142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1043608" y="1340768"/>
            <a:ext cx="7315200" cy="51023"/>
          </a:xfrm>
        </p:spPr>
        <p:txBody>
          <a:bodyPr/>
          <a:lstStyle/>
          <a:p>
            <a:pPr algn="ctr" eaLnBrk="1" hangingPunct="1"/>
            <a:r>
              <a:rPr lang="zh-TW" altLang="en-US" sz="5400" dirty="0">
                <a:latin typeface="標楷體" panose="03000509000000000000" pitchFamily="65" charset="-120"/>
                <a:ea typeface="標楷體" panose="03000509000000000000" pitchFamily="65" charset="-120"/>
              </a:rPr>
              <a:t>資源回收</a:t>
            </a:r>
            <a:r>
              <a:rPr lang="vi-VN" altLang="zh-TW" sz="3500" dirty="0">
                <a:latin typeface="標楷體" panose="03000509000000000000" pitchFamily="65" charset="-120"/>
                <a:ea typeface="標楷體" panose="03000509000000000000" pitchFamily="65" charset="-120"/>
              </a:rPr>
              <a:t>(</a:t>
            </a:r>
            <a:r>
              <a:rPr lang="vi-VN" altLang="zh-TW" sz="3500" dirty="0">
                <a:ea typeface="標楷體" panose="03000509000000000000" pitchFamily="65" charset="-120"/>
              </a:rPr>
              <a:t>Rác tái chế)</a:t>
            </a:r>
            <a:br>
              <a:rPr lang="zh-TW" altLang="en-US" sz="3500" dirty="0">
                <a:latin typeface="標楷體" panose="03000509000000000000" pitchFamily="65" charset="-120"/>
                <a:ea typeface="標楷體" panose="03000509000000000000" pitchFamily="65" charset="-120"/>
              </a:rPr>
            </a:br>
            <a:endParaRPr lang="zh-TW" altLang="en-US" sz="3500" dirty="0">
              <a:latin typeface="標楷體" panose="03000509000000000000" pitchFamily="65" charset="-120"/>
              <a:ea typeface="標楷體" panose="03000509000000000000" pitchFamily="65" charset="-120"/>
            </a:endParaRPr>
          </a:p>
        </p:txBody>
      </p:sp>
      <p:sp>
        <p:nvSpPr>
          <p:cNvPr id="4" name="內容版面配置區 5"/>
          <p:cNvSpPr txBox="1">
            <a:spLocks/>
          </p:cNvSpPr>
          <p:nvPr/>
        </p:nvSpPr>
        <p:spPr bwMode="gray">
          <a:xfrm>
            <a:off x="323528" y="1399071"/>
            <a:ext cx="8496944"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zh-TW" altLang="en-US" sz="2300" kern="0" dirty="0"/>
              <a:t>一、鐵罐、塑膠杯、保鮮塑膠盒、鋁罐、保特瓶</a:t>
            </a:r>
            <a:r>
              <a:rPr lang="zh-TW" altLang="en-US" kern="0" dirty="0"/>
              <a:t>。</a:t>
            </a:r>
            <a:r>
              <a:rPr lang="vi-VN" altLang="zh-TW" sz="2000" kern="0" dirty="0"/>
              <a:t>1.</a:t>
            </a:r>
            <a:r>
              <a:rPr lang="en-US" altLang="zh-TW" sz="2000" dirty="0" err="1"/>
              <a:t>Hộp</a:t>
            </a:r>
            <a:r>
              <a:rPr lang="en-US" altLang="zh-TW" sz="2000" dirty="0"/>
              <a:t> </a:t>
            </a:r>
            <a:r>
              <a:rPr lang="en-US" altLang="zh-TW" sz="2000" dirty="0" err="1"/>
              <a:t>thiếc</a:t>
            </a:r>
            <a:r>
              <a:rPr lang="en-US" altLang="zh-TW" sz="2000" dirty="0"/>
              <a:t>, </a:t>
            </a:r>
            <a:r>
              <a:rPr lang="en-US" altLang="zh-TW" sz="2000" dirty="0" err="1"/>
              <a:t>cốc</a:t>
            </a:r>
            <a:r>
              <a:rPr lang="en-US" altLang="zh-TW" sz="2000" dirty="0"/>
              <a:t> </a:t>
            </a:r>
            <a:r>
              <a:rPr lang="en-US" altLang="zh-TW" sz="2000" dirty="0" err="1"/>
              <a:t>nhựa</a:t>
            </a:r>
            <a:r>
              <a:rPr lang="en-US" altLang="zh-TW" sz="2000" dirty="0"/>
              <a:t>, </a:t>
            </a:r>
            <a:r>
              <a:rPr lang="en-US" altLang="zh-TW" sz="2000" dirty="0" err="1"/>
              <a:t>hộp</a:t>
            </a:r>
            <a:r>
              <a:rPr lang="en-US" altLang="zh-TW" sz="2000" dirty="0"/>
              <a:t> </a:t>
            </a:r>
            <a:r>
              <a:rPr lang="en-US" altLang="zh-TW" sz="2000" dirty="0" err="1"/>
              <a:t>nhựa</a:t>
            </a:r>
            <a:r>
              <a:rPr lang="en-US" altLang="zh-TW" sz="2000" dirty="0"/>
              <a:t> </a:t>
            </a:r>
            <a:r>
              <a:rPr lang="en-US" altLang="zh-TW" sz="2000" dirty="0" err="1"/>
              <a:t>bảo</a:t>
            </a:r>
            <a:r>
              <a:rPr lang="en-US" altLang="zh-TW" sz="2000" dirty="0"/>
              <a:t> </a:t>
            </a:r>
            <a:r>
              <a:rPr lang="en-US" altLang="zh-TW" sz="2000" dirty="0" err="1"/>
              <a:t>quản</a:t>
            </a:r>
            <a:r>
              <a:rPr lang="en-US" altLang="zh-TW" sz="2000" dirty="0"/>
              <a:t> </a:t>
            </a:r>
            <a:r>
              <a:rPr lang="en-US" altLang="zh-TW" sz="2000" dirty="0" err="1"/>
              <a:t>thực</a:t>
            </a:r>
            <a:r>
              <a:rPr lang="en-US" altLang="zh-TW" sz="2000" dirty="0"/>
              <a:t> </a:t>
            </a:r>
            <a:r>
              <a:rPr lang="en-US" altLang="zh-TW" sz="2000" dirty="0" err="1"/>
              <a:t>phẩm</a:t>
            </a:r>
            <a:r>
              <a:rPr lang="en-US" altLang="zh-TW" sz="2000" dirty="0"/>
              <a:t>, </a:t>
            </a:r>
            <a:r>
              <a:rPr lang="en-US" altLang="zh-TW" sz="2000" dirty="0" err="1"/>
              <a:t>lon</a:t>
            </a:r>
            <a:r>
              <a:rPr lang="en-US" altLang="zh-TW" sz="2000" dirty="0"/>
              <a:t> </a:t>
            </a:r>
            <a:r>
              <a:rPr lang="en-US" altLang="zh-TW" sz="2000" dirty="0" err="1"/>
              <a:t>nhôm</a:t>
            </a:r>
            <a:r>
              <a:rPr lang="en-US" altLang="zh-TW" sz="2000" dirty="0"/>
              <a:t>, chai PET</a:t>
            </a:r>
            <a:endParaRPr lang="en-US" altLang="zh-TW" sz="2000" kern="0" dirty="0"/>
          </a:p>
          <a:p>
            <a:pPr marL="0" indent="0">
              <a:buNone/>
            </a:pPr>
            <a:r>
              <a:rPr lang="zh-TW" altLang="en-US" sz="2300" kern="0" dirty="0"/>
              <a:t>二、鋁箔包</a:t>
            </a:r>
            <a:r>
              <a:rPr lang="en-US" altLang="zh-TW" sz="2400" kern="0" dirty="0">
                <a:solidFill>
                  <a:srgbClr val="FF0000"/>
                </a:solidFill>
              </a:rPr>
              <a:t>(</a:t>
            </a:r>
            <a:r>
              <a:rPr lang="zh-TW" altLang="en-US" sz="2400" kern="0" dirty="0">
                <a:solidFill>
                  <a:srgbClr val="FF0000"/>
                </a:solidFill>
              </a:rPr>
              <a:t>吸管取出丟一般垃圾</a:t>
            </a:r>
            <a:r>
              <a:rPr lang="en-US" altLang="zh-TW" sz="2400" kern="0" dirty="0">
                <a:solidFill>
                  <a:srgbClr val="FF0000"/>
                </a:solidFill>
              </a:rPr>
              <a:t>)</a:t>
            </a:r>
            <a:r>
              <a:rPr lang="zh-TW" altLang="en-US" sz="2400" kern="0" dirty="0"/>
              <a:t>。</a:t>
            </a:r>
            <a:r>
              <a:rPr lang="vi-VN" altLang="zh-TW" sz="2000" kern="0" dirty="0"/>
              <a:t>2.Loại hộp mặt trong có bọc  nhôm(vui lòng bỏ ống ra hút vứt vào rác thông thường)</a:t>
            </a:r>
            <a:endParaRPr lang="en-US" altLang="zh-TW" sz="2000" kern="0" dirty="0"/>
          </a:p>
          <a:p>
            <a:pPr marL="0" indent="0">
              <a:buNone/>
            </a:pPr>
            <a:r>
              <a:rPr lang="zh-TW" altLang="en-US" sz="2300" kern="0" dirty="0"/>
              <a:t>三、玻璃瓶</a:t>
            </a:r>
            <a:r>
              <a:rPr lang="en-US" altLang="zh-TW" sz="2300" kern="0" dirty="0">
                <a:solidFill>
                  <a:srgbClr val="FF0000"/>
                </a:solidFill>
              </a:rPr>
              <a:t>(</a:t>
            </a:r>
            <a:r>
              <a:rPr lang="zh-TW" altLang="en-US" sz="2300" kern="0" dirty="0">
                <a:solidFill>
                  <a:srgbClr val="FF0000"/>
                </a:solidFill>
              </a:rPr>
              <a:t>破碎玻璃瓶需另外包裝</a:t>
            </a:r>
            <a:r>
              <a:rPr lang="en-US" altLang="zh-TW" sz="2300" kern="0" dirty="0">
                <a:solidFill>
                  <a:srgbClr val="FF0000"/>
                </a:solidFill>
              </a:rPr>
              <a:t>)</a:t>
            </a:r>
            <a:r>
              <a:rPr lang="zh-TW" altLang="en-US" sz="2300" kern="0" dirty="0">
                <a:solidFill>
                  <a:srgbClr val="FF0000"/>
                </a:solidFill>
              </a:rPr>
              <a:t>。</a:t>
            </a:r>
            <a:r>
              <a:rPr lang="vi-VN" altLang="zh-TW" sz="2000" kern="0" dirty="0"/>
              <a:t>3. Chai thủy tinh </a:t>
            </a:r>
            <a:r>
              <a:rPr lang="vi-VN" altLang="zh-TW" sz="2000" kern="0" dirty="0">
                <a:solidFill>
                  <a:srgbClr val="FF0000"/>
                </a:solidFill>
              </a:rPr>
              <a:t>(chai, bình thủy tinh vỡ phải bọc riêng</a:t>
            </a:r>
            <a:endParaRPr lang="en-US" altLang="zh-TW" sz="2000" kern="0" dirty="0">
              <a:solidFill>
                <a:srgbClr val="FF0000"/>
              </a:solidFill>
            </a:endParaRPr>
          </a:p>
          <a:p>
            <a:pPr marL="0" indent="0">
              <a:buNone/>
            </a:pPr>
            <a:r>
              <a:rPr lang="zh-TW" altLang="en-US" sz="2300" kern="0" dirty="0">
                <a:solidFill>
                  <a:srgbClr val="FF0000"/>
                </a:solidFill>
              </a:rPr>
              <a:t>四、未喝完飲品，請先倒出。</a:t>
            </a:r>
            <a:r>
              <a:rPr lang="vi-VN" altLang="zh-TW" sz="2000" kern="0" dirty="0">
                <a:solidFill>
                  <a:srgbClr val="FF0000"/>
                </a:solidFill>
              </a:rPr>
              <a:t>4. đối với đồ uống chưa uống hết , vui lòng đổ ra trước </a:t>
            </a:r>
            <a:endParaRPr lang="en-US" altLang="zh-TW" sz="2000" kern="0" dirty="0">
              <a:solidFill>
                <a:srgbClr val="FF0000"/>
              </a:solidFill>
            </a:endParaRPr>
          </a:p>
          <a:p>
            <a:pPr marL="0" indent="0">
              <a:buNone/>
            </a:pPr>
            <a:r>
              <a:rPr lang="zh-TW" altLang="en-US" sz="2300" kern="0" dirty="0"/>
              <a:t>五、玻璃窗</a:t>
            </a:r>
            <a:r>
              <a:rPr lang="en-US" altLang="zh-TW" sz="2300" kern="0" dirty="0"/>
              <a:t>(</a:t>
            </a:r>
            <a:r>
              <a:rPr lang="zh-TW" altLang="en-US" sz="2300" kern="0" dirty="0"/>
              <a:t>需另裝箱</a:t>
            </a:r>
            <a:r>
              <a:rPr lang="en-US" altLang="zh-TW" sz="2300" kern="0" dirty="0"/>
              <a:t>)</a:t>
            </a:r>
            <a:r>
              <a:rPr lang="en-US" altLang="zh-TW" sz="2300" dirty="0"/>
              <a:t> </a:t>
            </a:r>
            <a:r>
              <a:rPr lang="vi-VN" altLang="zh-TW" sz="2000" dirty="0"/>
              <a:t>5.</a:t>
            </a:r>
            <a:r>
              <a:rPr lang="en-US" altLang="zh-TW" sz="2000" dirty="0" err="1"/>
              <a:t>Cửa</a:t>
            </a:r>
            <a:r>
              <a:rPr lang="en-US" altLang="zh-TW" sz="2000" dirty="0"/>
              <a:t> </a:t>
            </a:r>
            <a:r>
              <a:rPr lang="en-US" altLang="zh-TW" sz="2000" dirty="0" err="1"/>
              <a:t>kính</a:t>
            </a:r>
            <a:r>
              <a:rPr lang="en-US" altLang="zh-TW" sz="2000" dirty="0"/>
              <a:t> (</a:t>
            </a:r>
            <a:r>
              <a:rPr lang="en-US" altLang="zh-TW" sz="2000" dirty="0" err="1"/>
              <a:t>cần</a:t>
            </a:r>
            <a:r>
              <a:rPr lang="en-US" altLang="zh-TW" sz="2000" dirty="0"/>
              <a:t> </a:t>
            </a:r>
            <a:r>
              <a:rPr lang="en-US" altLang="zh-TW" sz="2000" dirty="0" err="1"/>
              <a:t>đóng</a:t>
            </a:r>
            <a:r>
              <a:rPr lang="en-US" altLang="zh-TW" sz="2000" dirty="0"/>
              <a:t> </a:t>
            </a:r>
            <a:r>
              <a:rPr lang="en-US" altLang="zh-TW" sz="2000" dirty="0" err="1"/>
              <a:t>gói</a:t>
            </a:r>
            <a:r>
              <a:rPr lang="en-US" altLang="zh-TW" sz="2000" dirty="0"/>
              <a:t> </a:t>
            </a:r>
            <a:r>
              <a:rPr lang="vi-VN" altLang="zh-TW" sz="2000" dirty="0"/>
              <a:t>thùng</a:t>
            </a:r>
            <a:r>
              <a:rPr lang="en-US" altLang="zh-TW" sz="2000" dirty="0"/>
              <a:t>)</a:t>
            </a:r>
            <a:endParaRPr lang="en-US" altLang="zh-TW" sz="2000" kern="0" dirty="0"/>
          </a:p>
          <a:p>
            <a:pPr marL="0" indent="0">
              <a:buNone/>
            </a:pPr>
            <a:endParaRPr lang="en-US" altLang="zh-TW" kern="0" dirty="0"/>
          </a:p>
          <a:p>
            <a:pPr marL="0" indent="0">
              <a:buNone/>
            </a:pPr>
            <a:endParaRPr lang="en-US" altLang="zh-TW" kern="0" dirty="0"/>
          </a:p>
        </p:txBody>
      </p:sp>
      <p:pic>
        <p:nvPicPr>
          <p:cNvPr id="6" name="Picture 5" descr="廢鐵類"/>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1482" y="5399534"/>
            <a:ext cx="1819965" cy="169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廢鋁類"/>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02" y="5332861"/>
            <a:ext cx="2137420" cy="182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a:extLst>
              <a:ext uri="{FF2B5EF4-FFF2-40B4-BE49-F238E27FC236}">
                <a16:creationId xmlns:a16="http://schemas.microsoft.com/office/drawing/2014/main" id="{4A813C76-BB67-4A40-B542-48DBF4B74E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9370" y="5265537"/>
            <a:ext cx="2442721" cy="1823468"/>
          </a:xfrm>
          <a:prstGeom prst="rect">
            <a:avLst/>
          </a:prstGeom>
        </p:spPr>
      </p:pic>
      <p:pic>
        <p:nvPicPr>
          <p:cNvPr id="12" name="圖片 11">
            <a:extLst>
              <a:ext uri="{FF2B5EF4-FFF2-40B4-BE49-F238E27FC236}">
                <a16:creationId xmlns:a16="http://schemas.microsoft.com/office/drawing/2014/main" id="{DE267247-6BF9-4522-9DAB-B2338BB2F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0014" y="5447518"/>
            <a:ext cx="1550406" cy="1459507"/>
          </a:xfrm>
          <a:prstGeom prst="rect">
            <a:avLst/>
          </a:prstGeom>
        </p:spPr>
      </p:pic>
      <p:pic>
        <p:nvPicPr>
          <p:cNvPr id="14" name="圖片 13">
            <a:extLst>
              <a:ext uri="{FF2B5EF4-FFF2-40B4-BE49-F238E27FC236}">
                <a16:creationId xmlns:a16="http://schemas.microsoft.com/office/drawing/2014/main" id="{3C573E27-FF76-4B5B-8E7A-5B80BE2587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2518" y="5365993"/>
            <a:ext cx="1759361" cy="1757199"/>
          </a:xfrm>
          <a:prstGeom prst="rect">
            <a:avLst/>
          </a:prstGeom>
        </p:spPr>
      </p:pic>
    </p:spTree>
    <p:extLst>
      <p:ext uri="{BB962C8B-B14F-4D97-AF65-F5344CB8AC3E}">
        <p14:creationId xmlns:p14="http://schemas.microsoft.com/office/powerpoint/2010/main" val="129449577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algn="ctr" eaLnBrk="1" hangingPunct="1"/>
            <a:r>
              <a:rPr lang="zh-TW" altLang="en-US" sz="5400" dirty="0">
                <a:latin typeface="標楷體" panose="03000509000000000000" pitchFamily="65" charset="-120"/>
                <a:ea typeface="標楷體" panose="03000509000000000000" pitchFamily="65" charset="-120"/>
              </a:rPr>
              <a:t>紙類</a:t>
            </a:r>
            <a:r>
              <a:rPr lang="vi-VN" altLang="zh-TW" sz="5400" dirty="0">
                <a:latin typeface="標楷體" panose="03000509000000000000" pitchFamily="65" charset="-120"/>
                <a:ea typeface="標楷體" panose="03000509000000000000" pitchFamily="65" charset="-120"/>
              </a:rPr>
              <a:t>(giấy)</a:t>
            </a:r>
            <a:endParaRPr lang="zh-TW" altLang="en-US" sz="5400" dirty="0">
              <a:latin typeface="標楷體" panose="03000509000000000000" pitchFamily="65" charset="-120"/>
              <a:ea typeface="標楷體" panose="03000509000000000000" pitchFamily="65" charset="-120"/>
            </a:endParaRPr>
          </a:p>
        </p:txBody>
      </p:sp>
      <p:sp>
        <p:nvSpPr>
          <p:cNvPr id="4" name="內容版面配置區 5"/>
          <p:cNvSpPr txBox="1">
            <a:spLocks/>
          </p:cNvSpPr>
          <p:nvPr/>
        </p:nvSpPr>
        <p:spPr bwMode="gray">
          <a:xfrm>
            <a:off x="323528" y="1628800"/>
            <a:ext cx="8496944" cy="262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zh-TW" altLang="en-US" sz="2500" kern="0" dirty="0"/>
              <a:t>一、報紙、廣告傳單、包裝紙盒、書本、牛皮紙、紙杯。</a:t>
            </a:r>
            <a:r>
              <a:rPr lang="en-US" altLang="zh-TW" sz="2000" kern="0" dirty="0"/>
              <a:t>1.</a:t>
            </a:r>
            <a:r>
              <a:rPr lang="vi-VN" altLang="zh-TW" sz="2000" kern="0" dirty="0"/>
              <a:t>báo , tờ rơi, hộp giấy,sách , bìa giấy thô ,cốc giấy</a:t>
            </a:r>
            <a:endParaRPr lang="en-US" altLang="zh-TW" sz="2000" kern="0" dirty="0"/>
          </a:p>
          <a:p>
            <a:pPr marL="0" indent="0">
              <a:buNone/>
            </a:pPr>
            <a:r>
              <a:rPr lang="zh-TW" altLang="en-US" sz="2500" kern="0" dirty="0"/>
              <a:t>二、碎紙</a:t>
            </a:r>
            <a:r>
              <a:rPr lang="en-US" altLang="zh-TW" sz="2500" kern="0" dirty="0"/>
              <a:t>(</a:t>
            </a:r>
            <a:r>
              <a:rPr lang="zh-TW" altLang="en-US" sz="2500" kern="0" dirty="0"/>
              <a:t>需各別裝袋</a:t>
            </a:r>
            <a:r>
              <a:rPr lang="en-US" altLang="zh-TW" sz="2500" kern="0" dirty="0"/>
              <a:t>)</a:t>
            </a:r>
            <a:r>
              <a:rPr lang="zh-TW" altLang="en-US" sz="2500" kern="0" dirty="0"/>
              <a:t>。</a:t>
            </a:r>
            <a:r>
              <a:rPr lang="vi-VN" altLang="zh-TW" sz="2000" kern="0" dirty="0"/>
              <a:t>2. giấy vụn (cần đóng gói riêng)</a:t>
            </a:r>
            <a:endParaRPr lang="en-US" altLang="zh-TW" sz="2000" kern="0" dirty="0"/>
          </a:p>
          <a:p>
            <a:pPr marL="0" indent="0">
              <a:buNone/>
            </a:pPr>
            <a:r>
              <a:rPr lang="zh-TW" altLang="en-US" sz="2500" kern="0" dirty="0"/>
              <a:t>三、大型紙箱</a:t>
            </a:r>
            <a:r>
              <a:rPr lang="en-US" altLang="zh-TW" sz="2500" kern="0" dirty="0"/>
              <a:t>(</a:t>
            </a:r>
            <a:r>
              <a:rPr lang="zh-TW" altLang="en-US" sz="2500" kern="0" dirty="0"/>
              <a:t>需壓整平疊至紙類桶</a:t>
            </a:r>
            <a:r>
              <a:rPr lang="en-US" altLang="zh-TW" sz="2500" kern="0" dirty="0"/>
              <a:t>(</a:t>
            </a:r>
            <a:r>
              <a:rPr lang="zh-TW" altLang="en-US" sz="2500" kern="0" dirty="0"/>
              <a:t>架</a:t>
            </a:r>
            <a:r>
              <a:rPr lang="en-US" altLang="zh-TW" sz="2500" kern="0" dirty="0"/>
              <a:t>)</a:t>
            </a:r>
            <a:r>
              <a:rPr lang="zh-TW" altLang="en-US" sz="2500" kern="0" dirty="0"/>
              <a:t>旁</a:t>
            </a:r>
            <a:r>
              <a:rPr lang="en-US" altLang="zh-TW" sz="2500" kern="0" dirty="0"/>
              <a:t>)</a:t>
            </a:r>
            <a:r>
              <a:rPr lang="vi-VN" altLang="zh-TW" sz="2000" kern="0" dirty="0"/>
              <a:t>3.Thùng giây to (cần ép phẳng xếp gọn cạnh thùng (giá )vứt giấy)</a:t>
            </a:r>
            <a:endParaRPr lang="en-US" altLang="zh-TW" sz="2000" kern="0" dirty="0"/>
          </a:p>
        </p:txBody>
      </p:sp>
      <p:pic>
        <p:nvPicPr>
          <p:cNvPr id="2" name="圖片 1"/>
          <p:cNvPicPr>
            <a:picLocks noChangeAspect="1"/>
          </p:cNvPicPr>
          <p:nvPr/>
        </p:nvPicPr>
        <p:blipFill>
          <a:blip r:embed="rId2"/>
          <a:stretch>
            <a:fillRect/>
          </a:stretch>
        </p:blipFill>
        <p:spPr>
          <a:xfrm>
            <a:off x="323528" y="4077072"/>
            <a:ext cx="8496944" cy="2483296"/>
          </a:xfrm>
          <a:prstGeom prst="rect">
            <a:avLst/>
          </a:prstGeom>
          <a:ln>
            <a:noFill/>
          </a:ln>
          <a:effectLst>
            <a:softEdge rad="112500"/>
          </a:effectLst>
        </p:spPr>
      </p:pic>
      <p:sp>
        <p:nvSpPr>
          <p:cNvPr id="3" name="矩形 2"/>
          <p:cNvSpPr/>
          <p:nvPr/>
        </p:nvSpPr>
        <p:spPr bwMode="auto">
          <a:xfrm>
            <a:off x="323528" y="4077072"/>
            <a:ext cx="8496944" cy="2448272"/>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2720041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23"/>
          <p:cNvGrpSpPr>
            <a:grpSpLocks/>
          </p:cNvGrpSpPr>
          <p:nvPr/>
        </p:nvGrpSpPr>
        <p:grpSpPr bwMode="auto">
          <a:xfrm>
            <a:off x="7016544" y="5390954"/>
            <a:ext cx="1947944" cy="947411"/>
            <a:chOff x="3995936" y="4941168"/>
            <a:chExt cx="1872208" cy="1512168"/>
          </a:xfrm>
        </p:grpSpPr>
        <p:pic>
          <p:nvPicPr>
            <p:cNvPr id="18" name="Picture 12"/>
            <p:cNvPicPr>
              <a:picLocks noChangeAspect="1" noChangeArrowheads="1"/>
            </p:cNvPicPr>
            <p:nvPr/>
          </p:nvPicPr>
          <p:blipFill>
            <a:blip r:embed="rId2">
              <a:extLst>
                <a:ext uri="{28A0092B-C50C-407E-A947-70E740481C1C}">
                  <a14:useLocalDpi xmlns:a14="http://schemas.microsoft.com/office/drawing/2010/main" val="0"/>
                </a:ext>
              </a:extLst>
            </a:blip>
            <a:srcRect l="83298" t="59427" r="3651" b="26134"/>
            <a:stretch>
              <a:fillRect/>
            </a:stretch>
          </p:blipFill>
          <p:spPr bwMode="auto">
            <a:xfrm>
              <a:off x="4067944" y="4941168"/>
              <a:ext cx="122413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21"/>
            <p:cNvSpPr>
              <a:spLocks noChangeArrowheads="1"/>
            </p:cNvSpPr>
            <p:nvPr/>
          </p:nvSpPr>
          <p:spPr bwMode="auto">
            <a:xfrm>
              <a:off x="3995936" y="5949280"/>
              <a:ext cx="1872208" cy="504056"/>
            </a:xfrm>
            <a:prstGeom prst="rect">
              <a:avLst/>
            </a:prstGeom>
            <a:solidFill>
              <a:schemeClr val="bg1"/>
            </a:solidFill>
            <a:ln w="9525" algn="ctr">
              <a:solidFill>
                <a:schemeClr val="bg1"/>
              </a:solidFill>
              <a:round/>
              <a:headEnd/>
              <a:tailEnd/>
            </a:ln>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zh-TW" altLang="en-US" sz="2200">
                  <a:latin typeface="標楷體" panose="03000509000000000000" pitchFamily="65" charset="-120"/>
                  <a:ea typeface="標楷體" panose="03000509000000000000" pitchFamily="65" charset="-120"/>
                </a:rPr>
                <a:t>手機及充電器</a:t>
              </a:r>
            </a:p>
          </p:txBody>
        </p:sp>
        <p:sp>
          <p:nvSpPr>
            <p:cNvPr id="20" name="矩形 22"/>
            <p:cNvSpPr>
              <a:spLocks noChangeArrowheads="1"/>
            </p:cNvSpPr>
            <p:nvPr/>
          </p:nvSpPr>
          <p:spPr bwMode="auto">
            <a:xfrm>
              <a:off x="5220072" y="5661248"/>
              <a:ext cx="216024" cy="288032"/>
            </a:xfrm>
            <a:prstGeom prst="rect">
              <a:avLst/>
            </a:prstGeom>
            <a:solidFill>
              <a:schemeClr val="bg1"/>
            </a:solidFill>
            <a:ln w="9525" algn="ctr">
              <a:solidFill>
                <a:schemeClr val="bg1"/>
              </a:solidFill>
              <a:round/>
              <a:headEnd/>
              <a:tailEnd/>
            </a:ln>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endParaRPr lang="zh-TW" altLang="en-US" sz="1800">
                <a:latin typeface="Arial" panose="020B0604020202020204" pitchFamily="34" charset="0"/>
                <a:ea typeface="新細明體" panose="02020500000000000000" pitchFamily="18" charset="-120"/>
              </a:endParaRPr>
            </a:p>
          </p:txBody>
        </p:sp>
      </p:grpSp>
      <p:pic>
        <p:nvPicPr>
          <p:cNvPr id="16" name="Picture 9"/>
          <p:cNvPicPr>
            <a:picLocks noChangeAspect="1" noChangeArrowheads="1"/>
          </p:cNvPicPr>
          <p:nvPr/>
        </p:nvPicPr>
        <p:blipFill>
          <a:blip r:embed="rId2">
            <a:extLst>
              <a:ext uri="{28A0092B-C50C-407E-A947-70E740481C1C}">
                <a14:useLocalDpi xmlns:a14="http://schemas.microsoft.com/office/drawing/2010/main" val="0"/>
              </a:ext>
            </a:extLst>
          </a:blip>
          <a:srcRect l="34048" t="62521" r="49828" b="17406"/>
          <a:stretch>
            <a:fillRect/>
          </a:stretch>
        </p:blipFill>
        <p:spPr bwMode="auto">
          <a:xfrm>
            <a:off x="4843479" y="5328175"/>
            <a:ext cx="1196344" cy="116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群組 23"/>
          <p:cNvGrpSpPr>
            <a:grpSpLocks/>
          </p:cNvGrpSpPr>
          <p:nvPr/>
        </p:nvGrpSpPr>
        <p:grpSpPr bwMode="auto">
          <a:xfrm>
            <a:off x="5898562" y="5316279"/>
            <a:ext cx="1207304" cy="1164581"/>
            <a:chOff x="2195736" y="5013176"/>
            <a:chExt cx="1439416" cy="1411456"/>
          </a:xfrm>
        </p:grpSpPr>
        <p:pic>
          <p:nvPicPr>
            <p:cNvPr id="14" name="Picture 11"/>
            <p:cNvPicPr>
              <a:picLocks noChangeAspect="1" noChangeArrowheads="1"/>
            </p:cNvPicPr>
            <p:nvPr/>
          </p:nvPicPr>
          <p:blipFill>
            <a:blip r:embed="rId2">
              <a:extLst>
                <a:ext uri="{28A0092B-C50C-407E-A947-70E740481C1C}">
                  <a14:useLocalDpi xmlns:a14="http://schemas.microsoft.com/office/drawing/2010/main" val="0"/>
                </a:ext>
              </a:extLst>
            </a:blip>
            <a:srcRect l="82529" t="41895" r="3651" b="45204"/>
            <a:stretch>
              <a:fillRect/>
            </a:stretch>
          </p:blipFill>
          <p:spPr bwMode="auto">
            <a:xfrm>
              <a:off x="2339752" y="5013176"/>
              <a:ext cx="1295400" cy="90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noChangeArrowheads="1"/>
            </p:cNvPicPr>
            <p:nvPr/>
          </p:nvPicPr>
          <p:blipFill>
            <a:blip r:embed="rId2">
              <a:extLst>
                <a:ext uri="{28A0092B-C50C-407E-A947-70E740481C1C}">
                  <a14:useLocalDpi xmlns:a14="http://schemas.microsoft.com/office/drawing/2010/main" val="0"/>
                </a:ext>
              </a:extLst>
            </a:blip>
            <a:srcRect l="82529" t="54681" r="3651" b="40573"/>
            <a:stretch>
              <a:fillRect/>
            </a:stretch>
          </p:blipFill>
          <p:spPr bwMode="auto">
            <a:xfrm>
              <a:off x="2195736" y="6093296"/>
              <a:ext cx="1295400" cy="3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標題 1"/>
          <p:cNvSpPr>
            <a:spLocks noGrp="1"/>
          </p:cNvSpPr>
          <p:nvPr>
            <p:ph type="title"/>
          </p:nvPr>
        </p:nvSpPr>
        <p:spPr>
          <a:xfrm>
            <a:off x="1295400" y="714375"/>
            <a:ext cx="7315200" cy="533400"/>
          </a:xfrm>
        </p:spPr>
        <p:txBody>
          <a:bodyPr/>
          <a:lstStyle/>
          <a:p>
            <a:pPr algn="ctr" eaLnBrk="1" hangingPunct="1"/>
            <a:r>
              <a:rPr lang="zh-TW" altLang="en-US" sz="5400" dirty="0">
                <a:latin typeface="標楷體" panose="03000509000000000000" pitchFamily="65" charset="-120"/>
                <a:ea typeface="標楷體" panose="03000509000000000000" pitchFamily="65" charset="-120"/>
              </a:rPr>
              <a:t>廢棄物回收</a:t>
            </a:r>
            <a:r>
              <a:rPr lang="vi-VN" altLang="zh-TW" sz="3000" dirty="0">
                <a:latin typeface="標楷體" panose="03000509000000000000" pitchFamily="65" charset="-120"/>
                <a:ea typeface="標楷體" panose="03000509000000000000" pitchFamily="65" charset="-120"/>
              </a:rPr>
              <a:t>(rác thải tái chế )</a:t>
            </a:r>
            <a:endParaRPr lang="zh-TW" altLang="en-US" sz="3000" dirty="0">
              <a:latin typeface="標楷體" panose="03000509000000000000" pitchFamily="65" charset="-120"/>
              <a:ea typeface="標楷體" panose="03000509000000000000" pitchFamily="65" charset="-120"/>
            </a:endParaRPr>
          </a:p>
        </p:txBody>
      </p:sp>
      <p:sp>
        <p:nvSpPr>
          <p:cNvPr id="28" name="內容版面配置區 5"/>
          <p:cNvSpPr txBox="1">
            <a:spLocks/>
          </p:cNvSpPr>
          <p:nvPr/>
        </p:nvSpPr>
        <p:spPr bwMode="gray">
          <a:xfrm>
            <a:off x="179512" y="1328253"/>
            <a:ext cx="8784976" cy="38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zh-TW" altLang="en-US" sz="2000" kern="0" dirty="0"/>
              <a:t>一、鐵櫃、木櫃、木板、木椅、塑膠椅、滑椅、沙</a:t>
            </a:r>
            <a:endParaRPr lang="en-US" altLang="zh-TW" sz="2000" kern="0" dirty="0"/>
          </a:p>
          <a:p>
            <a:pPr marL="0" indent="0">
              <a:buNone/>
            </a:pPr>
            <a:r>
              <a:rPr lang="zh-TW" altLang="en-US" sz="2000" kern="0" dirty="0"/>
              <a:t>      發椅、輪胎。</a:t>
            </a:r>
            <a:r>
              <a:rPr lang="en-US" altLang="zh-TW" sz="1800" dirty="0" err="1"/>
              <a:t>Tủ</a:t>
            </a:r>
            <a:r>
              <a:rPr lang="en-US" altLang="zh-TW" sz="1800" dirty="0"/>
              <a:t> </a:t>
            </a:r>
            <a:r>
              <a:rPr lang="en-US" altLang="zh-TW" sz="1800" dirty="0" err="1"/>
              <a:t>sắt</a:t>
            </a:r>
            <a:r>
              <a:rPr lang="en-US" altLang="zh-TW" sz="1800" dirty="0"/>
              <a:t>, </a:t>
            </a:r>
            <a:r>
              <a:rPr lang="en-US" altLang="zh-TW" sz="1800" dirty="0" err="1"/>
              <a:t>tủ</a:t>
            </a:r>
            <a:r>
              <a:rPr lang="en-US" altLang="zh-TW" sz="1800" dirty="0"/>
              <a:t> </a:t>
            </a:r>
            <a:r>
              <a:rPr lang="en-US" altLang="zh-TW" sz="1800" dirty="0" err="1"/>
              <a:t>gỗ</a:t>
            </a:r>
            <a:r>
              <a:rPr lang="en-US" altLang="zh-TW" sz="1800" dirty="0"/>
              <a:t>, </a:t>
            </a:r>
            <a:r>
              <a:rPr lang="en-US" altLang="zh-TW" sz="1800" dirty="0" err="1"/>
              <a:t>ván</a:t>
            </a:r>
            <a:r>
              <a:rPr lang="en-US" altLang="zh-TW" sz="1800" dirty="0"/>
              <a:t> </a:t>
            </a:r>
            <a:r>
              <a:rPr lang="en-US" altLang="zh-TW" sz="1800" dirty="0" err="1"/>
              <a:t>gỗ</a:t>
            </a:r>
            <a:r>
              <a:rPr lang="en-US" altLang="zh-TW" sz="1800" dirty="0"/>
              <a:t>, </a:t>
            </a:r>
            <a:r>
              <a:rPr lang="en-US" altLang="zh-TW" sz="1800" dirty="0" err="1"/>
              <a:t>ghế</a:t>
            </a:r>
            <a:r>
              <a:rPr lang="en-US" altLang="zh-TW" sz="1800" dirty="0"/>
              <a:t> </a:t>
            </a:r>
            <a:r>
              <a:rPr lang="en-US" altLang="zh-TW" sz="1800" dirty="0" err="1"/>
              <a:t>gỗ</a:t>
            </a:r>
            <a:r>
              <a:rPr lang="en-US" altLang="zh-TW" sz="1800" dirty="0"/>
              <a:t>, </a:t>
            </a:r>
            <a:r>
              <a:rPr lang="en-US" altLang="zh-TW" sz="1800" dirty="0" err="1"/>
              <a:t>ghế</a:t>
            </a:r>
            <a:r>
              <a:rPr lang="en-US" altLang="zh-TW" sz="1800" dirty="0"/>
              <a:t> </a:t>
            </a:r>
            <a:r>
              <a:rPr lang="en-US" altLang="zh-TW" sz="1800" dirty="0" err="1"/>
              <a:t>nhựa</a:t>
            </a:r>
            <a:r>
              <a:rPr lang="en-US" altLang="zh-TW" sz="1800" dirty="0"/>
              <a:t>, </a:t>
            </a:r>
            <a:r>
              <a:rPr lang="en-US" altLang="zh-TW" sz="1800" dirty="0" err="1"/>
              <a:t>ghế</a:t>
            </a:r>
            <a:r>
              <a:rPr lang="en-US" altLang="zh-TW" sz="1800" dirty="0"/>
              <a:t> </a:t>
            </a:r>
            <a:r>
              <a:rPr lang="vi-VN" altLang="zh-TW" sz="1800" dirty="0"/>
              <a:t>sofa</a:t>
            </a:r>
            <a:r>
              <a:rPr lang="en-US" altLang="zh-TW" sz="1800" dirty="0"/>
              <a:t>, </a:t>
            </a:r>
            <a:r>
              <a:rPr lang="en-US" altLang="zh-TW" sz="1800" dirty="0" err="1"/>
              <a:t>lốp</a:t>
            </a:r>
            <a:r>
              <a:rPr lang="en-US" altLang="zh-TW" sz="1800" dirty="0"/>
              <a:t> </a:t>
            </a:r>
            <a:r>
              <a:rPr lang="en-US" altLang="zh-TW" sz="1800" dirty="0" err="1"/>
              <a:t>xe</a:t>
            </a:r>
            <a:endParaRPr lang="en-US" altLang="zh-TW" sz="1800" kern="0" dirty="0"/>
          </a:p>
          <a:p>
            <a:pPr marL="0" indent="0">
              <a:buNone/>
            </a:pPr>
            <a:r>
              <a:rPr lang="zh-TW" altLang="en-US" sz="2000" kern="0" dirty="0"/>
              <a:t>二、電器用品</a:t>
            </a:r>
            <a:r>
              <a:rPr lang="en-US" altLang="zh-TW" sz="2000" kern="0" dirty="0"/>
              <a:t>(</a:t>
            </a:r>
            <a:r>
              <a:rPr lang="zh-TW" altLang="en-US" sz="2000" kern="0" dirty="0"/>
              <a:t>電腦周邊設備、光碟、儀器設備等</a:t>
            </a:r>
            <a:r>
              <a:rPr lang="en-US" altLang="zh-TW" sz="2000" kern="0" dirty="0"/>
              <a:t>)</a:t>
            </a:r>
            <a:r>
              <a:rPr lang="en-US" altLang="zh-TW" sz="2000" dirty="0"/>
              <a:t> </a:t>
            </a:r>
            <a:r>
              <a:rPr lang="en-US" altLang="zh-TW" sz="1800" dirty="0" err="1"/>
              <a:t>Thiết</a:t>
            </a:r>
            <a:r>
              <a:rPr lang="en-US" altLang="zh-TW" sz="1800" dirty="0"/>
              <a:t> </a:t>
            </a:r>
            <a:r>
              <a:rPr lang="en-US" altLang="zh-TW" sz="1800" dirty="0" err="1"/>
              <a:t>bị</a:t>
            </a:r>
            <a:r>
              <a:rPr lang="en-US" altLang="zh-TW" sz="1800" dirty="0"/>
              <a:t> </a:t>
            </a:r>
            <a:r>
              <a:rPr lang="en-US" altLang="zh-TW" sz="1800" dirty="0" err="1"/>
              <a:t>điện</a:t>
            </a:r>
            <a:r>
              <a:rPr lang="en-US" altLang="zh-TW" sz="1800" dirty="0"/>
              <a:t> </a:t>
            </a:r>
            <a:r>
              <a:rPr lang="en-US" altLang="zh-TW" sz="1800" dirty="0" err="1"/>
              <a:t>tử</a:t>
            </a:r>
            <a:r>
              <a:rPr lang="en-US" altLang="zh-TW" sz="1800" dirty="0"/>
              <a:t> (</a:t>
            </a:r>
            <a:r>
              <a:rPr lang="en-US" altLang="zh-TW" sz="1800" dirty="0" err="1"/>
              <a:t>thiết</a:t>
            </a:r>
            <a:r>
              <a:rPr lang="en-US" altLang="zh-TW" sz="1800" dirty="0"/>
              <a:t> </a:t>
            </a:r>
            <a:r>
              <a:rPr lang="en-US" altLang="zh-TW" sz="1800" dirty="0" err="1"/>
              <a:t>bị</a:t>
            </a:r>
            <a:r>
              <a:rPr lang="en-US" altLang="zh-TW" sz="1800" dirty="0"/>
              <a:t> </a:t>
            </a:r>
            <a:r>
              <a:rPr lang="en-US" altLang="zh-TW" sz="1800" dirty="0" err="1"/>
              <a:t>ngoại</a:t>
            </a:r>
            <a:r>
              <a:rPr lang="en-US" altLang="zh-TW" sz="1800" dirty="0"/>
              <a:t> vi </a:t>
            </a:r>
            <a:r>
              <a:rPr lang="en-US" altLang="zh-TW" sz="1800" dirty="0" err="1"/>
              <a:t>máy</a:t>
            </a:r>
            <a:r>
              <a:rPr lang="en-US" altLang="zh-TW" sz="1800" dirty="0"/>
              <a:t> </a:t>
            </a:r>
            <a:r>
              <a:rPr lang="en-US" altLang="zh-TW" sz="1800" dirty="0" err="1"/>
              <a:t>tính</a:t>
            </a:r>
            <a:r>
              <a:rPr lang="en-US" altLang="zh-TW" sz="1800" dirty="0"/>
              <a:t>, </a:t>
            </a:r>
            <a:r>
              <a:rPr lang="en-US" altLang="zh-TW" sz="1800" dirty="0" err="1"/>
              <a:t>đĩa</a:t>
            </a:r>
            <a:r>
              <a:rPr lang="en-US" altLang="zh-TW" sz="1800" dirty="0"/>
              <a:t> CD, </a:t>
            </a:r>
            <a:r>
              <a:rPr lang="en-US" altLang="zh-TW" sz="1800" dirty="0" err="1"/>
              <a:t>thiết</a:t>
            </a:r>
            <a:r>
              <a:rPr lang="en-US" altLang="zh-TW" sz="1800" dirty="0"/>
              <a:t> </a:t>
            </a:r>
            <a:r>
              <a:rPr lang="en-US" altLang="zh-TW" sz="1800" dirty="0" err="1"/>
              <a:t>bị</a:t>
            </a:r>
            <a:r>
              <a:rPr lang="en-US" altLang="zh-TW" sz="1800" dirty="0"/>
              <a:t> </a:t>
            </a:r>
            <a:r>
              <a:rPr lang="en-US" altLang="zh-TW" sz="1800" dirty="0" err="1"/>
              <a:t>dụng</a:t>
            </a:r>
            <a:r>
              <a:rPr lang="en-US" altLang="zh-TW" sz="1800" dirty="0"/>
              <a:t> </a:t>
            </a:r>
            <a:r>
              <a:rPr lang="en-US" altLang="zh-TW" sz="1800" dirty="0" err="1"/>
              <a:t>cụ</a:t>
            </a:r>
            <a:r>
              <a:rPr lang="en-US" altLang="zh-TW" sz="1800" dirty="0"/>
              <a:t>, v.v.)</a:t>
            </a:r>
            <a:endParaRPr lang="en-US" altLang="zh-TW" sz="1800" kern="0" dirty="0"/>
          </a:p>
          <a:p>
            <a:pPr marL="0" indent="0">
              <a:buNone/>
            </a:pPr>
            <a:r>
              <a:rPr lang="zh-TW" altLang="en-US" sz="2000" kern="0" dirty="0"/>
              <a:t>三、電池</a:t>
            </a:r>
            <a:r>
              <a:rPr lang="en-US" altLang="zh-TW" sz="2000" kern="0" dirty="0"/>
              <a:t>(</a:t>
            </a:r>
            <a:r>
              <a:rPr lang="zh-TW" altLang="en-US" sz="2000" kern="0" dirty="0"/>
              <a:t>需另外裝桶或裝袋</a:t>
            </a:r>
            <a:r>
              <a:rPr lang="en-US" altLang="zh-TW" sz="2000" kern="0" dirty="0"/>
              <a:t>)</a:t>
            </a:r>
            <a:r>
              <a:rPr lang="vi-VN" altLang="zh-TW" sz="1800" kern="0" dirty="0"/>
              <a:t>pin điện tử(cần đựng thùng hoặc túi riêng)</a:t>
            </a:r>
            <a:endParaRPr lang="en-US" altLang="zh-TW" sz="1800" kern="0" dirty="0"/>
          </a:p>
          <a:p>
            <a:pPr marL="0" indent="0">
              <a:buNone/>
            </a:pPr>
            <a:r>
              <a:rPr lang="zh-TW" altLang="en-US" sz="2000" kern="0" dirty="0"/>
              <a:t>四、電線</a:t>
            </a:r>
            <a:r>
              <a:rPr lang="en-US" altLang="zh-TW" sz="2000" kern="0" dirty="0"/>
              <a:t>(</a:t>
            </a:r>
            <a:r>
              <a:rPr lang="zh-TW" altLang="en-US" sz="2000" kern="0" dirty="0"/>
              <a:t>需另外裝袋</a:t>
            </a:r>
            <a:r>
              <a:rPr lang="en-US" altLang="zh-TW" sz="2000" kern="0" dirty="0"/>
              <a:t>)</a:t>
            </a:r>
            <a:r>
              <a:rPr lang="vi-VN" altLang="zh-TW" sz="1800" kern="0" dirty="0"/>
              <a:t>dây điện (cần đựng túi riêng )</a:t>
            </a:r>
            <a:endParaRPr lang="en-US" altLang="zh-TW" sz="1800" kern="0" dirty="0"/>
          </a:p>
          <a:p>
            <a:pPr marL="0" indent="0">
              <a:buNone/>
            </a:pPr>
            <a:r>
              <a:rPr lang="zh-TW" altLang="en-US" sz="2000" kern="0" dirty="0"/>
              <a:t>五、燈管、燈泡</a:t>
            </a:r>
            <a:r>
              <a:rPr lang="en-US" altLang="zh-TW" sz="2000" kern="0" dirty="0"/>
              <a:t>(</a:t>
            </a:r>
            <a:r>
              <a:rPr lang="zh-TW" altLang="en-US" sz="2000" kern="0" dirty="0"/>
              <a:t>由營繕組水電回收</a:t>
            </a:r>
            <a:r>
              <a:rPr lang="en-US" altLang="zh-TW" sz="2000" kern="0" dirty="0"/>
              <a:t>)</a:t>
            </a:r>
            <a:r>
              <a:rPr lang="vi-VN" altLang="zh-TW" sz="2000" kern="0" dirty="0"/>
              <a:t>bóng đèn (do nhóm xây dựng điện nước thu hồi )</a:t>
            </a:r>
            <a:endParaRPr lang="en-US" altLang="zh-TW" sz="2000" kern="0" dirty="0"/>
          </a:p>
          <a:p>
            <a:pPr marL="0" indent="0">
              <a:buNone/>
            </a:pPr>
            <a:r>
              <a:rPr lang="zh-TW" altLang="en-US" sz="2000" kern="0" dirty="0">
                <a:solidFill>
                  <a:srgbClr val="FF0000"/>
                </a:solidFill>
              </a:rPr>
              <a:t>六、廠商施工後之廢棄物應自行帶回，不可丟置學校</a:t>
            </a:r>
            <a:r>
              <a:rPr lang="vi-VN" altLang="zh-TW" sz="2000" dirty="0"/>
              <a:t>Chất thải thi công của nhà thầu phải tự mang đi, không được  bỏ </a:t>
            </a:r>
            <a:r>
              <a:rPr lang="en-US" altLang="zh-TW" sz="2000" dirty="0"/>
              <a:t>l</a:t>
            </a:r>
            <a:r>
              <a:rPr lang="vi-VN" altLang="zh-TW" sz="2000" dirty="0"/>
              <a:t>ại trường</a:t>
            </a:r>
            <a:endParaRPr lang="en-US" altLang="zh-TW" sz="2000" kern="0" dirty="0">
              <a:solidFill>
                <a:srgbClr val="FF0000"/>
              </a:solidFill>
            </a:endParaRPr>
          </a:p>
        </p:txBody>
      </p:sp>
      <p:grpSp>
        <p:nvGrpSpPr>
          <p:cNvPr id="7" name="群組 26"/>
          <p:cNvGrpSpPr>
            <a:grpSpLocks/>
          </p:cNvGrpSpPr>
          <p:nvPr/>
        </p:nvGrpSpPr>
        <p:grpSpPr bwMode="auto">
          <a:xfrm>
            <a:off x="215280" y="5287690"/>
            <a:ext cx="1080120" cy="1203875"/>
            <a:chOff x="3707904" y="1772816"/>
            <a:chExt cx="1512168" cy="144016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l="50282" t="20235" r="34361" b="65326"/>
            <a:stretch>
              <a:fillRect/>
            </a:stretch>
          </p:blipFill>
          <p:spPr bwMode="auto">
            <a:xfrm>
              <a:off x="3779912" y="1772816"/>
              <a:ext cx="144016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l="50282" t="36644" r="34361" b="58105"/>
            <a:stretch>
              <a:fillRect/>
            </a:stretch>
          </p:blipFill>
          <p:spPr bwMode="auto">
            <a:xfrm>
              <a:off x="3707904" y="2846439"/>
              <a:ext cx="1440160" cy="3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l="83298" t="22466" r="3624" b="58105"/>
          <a:stretch>
            <a:fillRect/>
          </a:stretch>
        </p:blipFill>
        <p:spPr bwMode="auto">
          <a:xfrm>
            <a:off x="1294148" y="5301316"/>
            <a:ext cx="1044352" cy="115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2">
            <a:extLst>
              <a:ext uri="{28A0092B-C50C-407E-A947-70E740481C1C}">
                <a14:useLocalDpi xmlns:a14="http://schemas.microsoft.com/office/drawing/2010/main" val="0"/>
              </a:ext>
            </a:extLst>
          </a:blip>
          <a:srcRect l="17926" t="62521" r="65952" b="17406"/>
          <a:stretch>
            <a:fillRect/>
          </a:stretch>
        </p:blipFill>
        <p:spPr bwMode="auto">
          <a:xfrm>
            <a:off x="2392790" y="5301315"/>
            <a:ext cx="1244710" cy="115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2">
            <a:extLst>
              <a:ext uri="{28A0092B-C50C-407E-A947-70E740481C1C}">
                <a14:useLocalDpi xmlns:a14="http://schemas.microsoft.com/office/drawing/2010/main" val="0"/>
              </a:ext>
            </a:extLst>
          </a:blip>
          <a:srcRect l="67831" t="62521" r="16658" b="17406"/>
          <a:stretch>
            <a:fillRect/>
          </a:stretch>
        </p:blipFill>
        <p:spPr bwMode="auto">
          <a:xfrm>
            <a:off x="3621250" y="5312494"/>
            <a:ext cx="1236732" cy="115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473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WordArt 5"/>
          <p:cNvSpPr>
            <a:spLocks noChangeArrowheads="1" noChangeShapeType="1" noTextEdit="1"/>
          </p:cNvSpPr>
          <p:nvPr/>
        </p:nvSpPr>
        <p:spPr bwMode="grayWhite">
          <a:xfrm>
            <a:off x="4437493" y="5487888"/>
            <a:ext cx="3886200" cy="533400"/>
          </a:xfrm>
          <a:prstGeom prst="rect">
            <a:avLst/>
          </a:prstGeom>
        </p:spPr>
        <p:txBody>
          <a:bodyPr wrap="none" fromWordArt="1">
            <a:prstTxWarp prst="textDeflate">
              <a:avLst>
                <a:gd name="adj" fmla="val 0"/>
              </a:avLst>
            </a:prstTxWarp>
          </a:bodyPr>
          <a:lstStyle/>
          <a:p>
            <a:pPr algn="ctr"/>
            <a:r>
              <a:rPr lang="en-US" altLang="zh-TW" sz="3600" kern="10" dirty="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cs typeface="Arial" panose="020B0604020202020204" pitchFamily="34" charset="0"/>
              </a:rPr>
              <a:t>Thank You !</a:t>
            </a:r>
            <a:endParaRPr lang="zh-TW" altLang="en-US" sz="3600" kern="10" dirty="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cs typeface="Arial" panose="020B0604020202020204" pitchFamily="34" charset="0"/>
            </a:endParaRPr>
          </a:p>
        </p:txBody>
      </p:sp>
      <p:sp>
        <p:nvSpPr>
          <p:cNvPr id="3" name="WordArt 5"/>
          <p:cNvSpPr>
            <a:spLocks noChangeArrowheads="1" noChangeShapeType="1" noTextEdit="1"/>
          </p:cNvSpPr>
          <p:nvPr/>
        </p:nvSpPr>
        <p:spPr bwMode="grayWhite">
          <a:xfrm>
            <a:off x="4427984" y="836712"/>
            <a:ext cx="4392488" cy="1080120"/>
          </a:xfrm>
          <a:prstGeom prst="rect">
            <a:avLst/>
          </a:prstGeom>
        </p:spPr>
        <p:txBody>
          <a:bodyPr wrap="none" fromWordArt="1">
            <a:prstTxWarp prst="textDeflate">
              <a:avLst>
                <a:gd name="adj" fmla="val 0"/>
              </a:avLst>
            </a:prstTxWarp>
          </a:bodyPr>
          <a:lstStyle/>
          <a:p>
            <a:pPr algn="ctr"/>
            <a:r>
              <a:rPr lang="zh-TW" altLang="en-US" sz="3600" kern="10" dirty="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cs typeface="Arial" panose="020B0604020202020204" pitchFamily="34" charset="0"/>
              </a:rPr>
              <a:t>學校環保</a:t>
            </a:r>
          </a:p>
        </p:txBody>
      </p:sp>
      <p:sp>
        <p:nvSpPr>
          <p:cNvPr id="4" name="WordArt 5"/>
          <p:cNvSpPr>
            <a:spLocks noChangeArrowheads="1" noChangeShapeType="1" noTextEdit="1"/>
          </p:cNvSpPr>
          <p:nvPr/>
        </p:nvSpPr>
        <p:spPr bwMode="grayWhite">
          <a:xfrm>
            <a:off x="4427984" y="2132856"/>
            <a:ext cx="4392488" cy="1080120"/>
          </a:xfrm>
          <a:prstGeom prst="rect">
            <a:avLst/>
          </a:prstGeom>
        </p:spPr>
        <p:txBody>
          <a:bodyPr wrap="none" fromWordArt="1">
            <a:prstTxWarp prst="textDeflate">
              <a:avLst>
                <a:gd name="adj" fmla="val 0"/>
              </a:avLst>
            </a:prstTxWarp>
          </a:bodyPr>
          <a:lstStyle/>
          <a:p>
            <a:pPr algn="ctr"/>
            <a:r>
              <a:rPr lang="zh-TW" altLang="en-US" sz="3600" kern="10" dirty="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cs typeface="Arial" panose="020B0604020202020204" pitchFamily="34" charset="0"/>
              </a:rPr>
              <a:t>人人有責</a:t>
            </a:r>
          </a:p>
        </p:txBody>
      </p:sp>
      <p:sp>
        <p:nvSpPr>
          <p:cNvPr id="2" name="文字方塊 1">
            <a:extLst>
              <a:ext uri="{FF2B5EF4-FFF2-40B4-BE49-F238E27FC236}">
                <a16:creationId xmlns:a16="http://schemas.microsoft.com/office/drawing/2014/main" id="{657B33A9-96C4-4F67-BE27-CA66890BE681}"/>
              </a:ext>
            </a:extLst>
          </p:cNvPr>
          <p:cNvSpPr txBox="1"/>
          <p:nvPr/>
        </p:nvSpPr>
        <p:spPr>
          <a:xfrm>
            <a:off x="4283968" y="3406914"/>
            <a:ext cx="4536504" cy="1708160"/>
          </a:xfrm>
          <a:prstGeom prst="rect">
            <a:avLst/>
          </a:prstGeom>
          <a:noFill/>
        </p:spPr>
        <p:txBody>
          <a:bodyPr wrap="square" rtlCol="0">
            <a:spAutoFit/>
          </a:bodyPr>
          <a:lstStyle/>
          <a:p>
            <a:r>
              <a:rPr lang="vi-VN" altLang="zh-TW" sz="3500" dirty="0">
                <a:solidFill>
                  <a:schemeClr val="accent1">
                    <a:lumMod val="75000"/>
                  </a:schemeClr>
                </a:solidFill>
                <a:effectLst>
                  <a:outerShdw blurRad="38100" dist="38100" dir="2700000" algn="tl">
                    <a:srgbClr val="000000">
                      <a:alpha val="43137"/>
                    </a:srgbClr>
                  </a:outerShdw>
                </a:effectLst>
              </a:rPr>
              <a:t>Bảo vệ môi trường là trách nghiệm của mỗi người !!</a:t>
            </a:r>
            <a:endParaRPr lang="zh-TW" altLang="en-US" sz="3500" dirty="0">
              <a:solidFill>
                <a:schemeClr val="accent1">
                  <a:lumMod val="75000"/>
                </a:schemeClr>
              </a:solidFill>
              <a:effectLst>
                <a:outerShdw blurRad="38100" dist="38100" dir="2700000" algn="tl">
                  <a:srgbClr val="000000">
                    <a:alpha val="43137"/>
                  </a:srgbClr>
                </a:outerShdw>
              </a:effectLst>
            </a:endParaRPr>
          </a:p>
        </p:txBody>
      </p:sp>
      <p:sp>
        <p:nvSpPr>
          <p:cNvPr id="5" name="文字方塊 4">
            <a:extLst>
              <a:ext uri="{FF2B5EF4-FFF2-40B4-BE49-F238E27FC236}">
                <a16:creationId xmlns:a16="http://schemas.microsoft.com/office/drawing/2014/main" id="{3A9656D0-4108-4960-AEED-909FC1E6B40C}"/>
              </a:ext>
            </a:extLst>
          </p:cNvPr>
          <p:cNvSpPr txBox="1"/>
          <p:nvPr/>
        </p:nvSpPr>
        <p:spPr>
          <a:xfrm>
            <a:off x="6948264" y="6187244"/>
            <a:ext cx="2527557" cy="430887"/>
          </a:xfrm>
          <a:prstGeom prst="rect">
            <a:avLst/>
          </a:prstGeom>
          <a:noFill/>
        </p:spPr>
        <p:txBody>
          <a:bodyPr wrap="square" rtlCol="0">
            <a:spAutoFit/>
          </a:bodyPr>
          <a:lstStyle/>
          <a:p>
            <a:r>
              <a:rPr lang="zh-TW" altLang="en-US" sz="2200" dirty="0">
                <a:latin typeface="清松手寫體5" pitchFamily="2" charset="-120"/>
                <a:ea typeface="清松手寫體5" pitchFamily="2" charset="-120"/>
              </a:rPr>
              <a:t>總務處</a:t>
            </a:r>
            <a:r>
              <a:rPr lang="en-US" altLang="zh-TW" sz="2200" dirty="0">
                <a:latin typeface="清松手寫體5" pitchFamily="2" charset="-120"/>
                <a:ea typeface="清松手寫體5" pitchFamily="2" charset="-120"/>
              </a:rPr>
              <a:t>-</a:t>
            </a:r>
            <a:r>
              <a:rPr lang="zh-TW" altLang="en-US" sz="2200" dirty="0">
                <a:latin typeface="清松手寫體5" pitchFamily="2" charset="-120"/>
                <a:ea typeface="清松手寫體5" pitchFamily="2" charset="-120"/>
              </a:rPr>
              <a:t>事務組</a:t>
            </a: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86021"/>
                                        </p:tgtEl>
                                        <p:attrNameLst>
                                          <p:attrName>style.visibility</p:attrName>
                                        </p:attrNameLst>
                                      </p:cBhvr>
                                      <p:to>
                                        <p:strVal val="visible"/>
                                      </p:to>
                                    </p:set>
                                    <p:anim calcmode="lin" valueType="num">
                                      <p:cBhvr>
                                        <p:cTn id="7" dur="1000" fill="hold"/>
                                        <p:tgtEl>
                                          <p:spTgt spid="8602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6021"/>
                                        </p:tgtEl>
                                        <p:attrNameLst>
                                          <p:attrName>ppt_y</p:attrName>
                                        </p:attrNameLst>
                                      </p:cBhvr>
                                      <p:tavLst>
                                        <p:tav tm="0">
                                          <p:val>
                                            <p:strVal val="#ppt_y"/>
                                          </p:val>
                                        </p:tav>
                                        <p:tav tm="100000">
                                          <p:val>
                                            <p:strVal val="#ppt_y"/>
                                          </p:val>
                                        </p:tav>
                                      </p:tavLst>
                                    </p:anim>
                                    <p:anim calcmode="lin" valueType="num">
                                      <p:cBhvr>
                                        <p:cTn id="9" dur="1000" fill="hold"/>
                                        <p:tgtEl>
                                          <p:spTgt spid="8602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60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6021"/>
                                        </p:tgtEl>
                                      </p:cBhvr>
                                    </p:animEffect>
                                  </p:childTnLst>
                                </p:cTn>
                              </p:par>
                            </p:childTnLst>
                          </p:cTn>
                        </p:par>
                        <p:par>
                          <p:cTn id="12" fill="hold">
                            <p:stCondLst>
                              <p:cond delay="18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 calcmode="lin" valueType="num">
                                      <p:cBhvr>
                                        <p:cTn id="17"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gtEl>
                                      </p:cBhvr>
                                    </p:animEffect>
                                  </p:childTnLst>
                                </p:cTn>
                              </p:par>
                            </p:childTnLst>
                          </p:cTn>
                        </p:par>
                        <p:par>
                          <p:cTn id="20" fill="hold">
                            <p:stCondLst>
                              <p:cond delay="31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anim calcmode="lin" valueType="num">
                                      <p:cBhvr>
                                        <p:cTn id="25"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植物发芽spraut">
  <a:themeElements>
    <a:clrScheme name="植物发芽spraut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植物发芽spr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植物发芽spraut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植物发芽spraut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植物发芽spraut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植物发芽spraut</Template>
  <TotalTime>1948</TotalTime>
  <Words>841</Words>
  <Application>Microsoft Office PowerPoint</Application>
  <PresentationFormat>如螢幕大小 (4:3)</PresentationFormat>
  <Paragraphs>47</Paragraphs>
  <Slides>7</Slides>
  <Notes>0</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7</vt:i4>
      </vt:variant>
    </vt:vector>
  </HeadingPairs>
  <TitlesOfParts>
    <vt:vector size="15" baseType="lpstr">
      <vt:lpstr>清松手寫體5</vt:lpstr>
      <vt:lpstr>華康皮皮體W5(P)</vt:lpstr>
      <vt:lpstr>標楷體</vt:lpstr>
      <vt:lpstr>Arial</vt:lpstr>
      <vt:lpstr>Verdana</vt:lpstr>
      <vt:lpstr>Wingdings</vt:lpstr>
      <vt:lpstr>植物发芽spraut</vt:lpstr>
      <vt:lpstr>Image</vt:lpstr>
      <vt:lpstr> 明新科技大學   垃圾分類 與資源回收</vt:lpstr>
      <vt:lpstr>垃圾分類初期計畫</vt:lpstr>
      <vt:lpstr>一般垃圾</vt:lpstr>
      <vt:lpstr>資源回收(Rác tái chế) </vt:lpstr>
      <vt:lpstr>紙類(giấy)</vt:lpstr>
      <vt:lpstr>廢棄物回收(rác thải tái chế )</vt:lpstr>
      <vt:lpstr>PowerPoint 簡報</vt:lpstr>
    </vt:vector>
  </TitlesOfParts>
  <Company>yangxu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yangxu</dc:creator>
  <cp:lastModifiedBy>MustUser</cp:lastModifiedBy>
  <cp:revision>137</cp:revision>
  <dcterms:created xsi:type="dcterms:W3CDTF">2008-10-08T13:43:31Z</dcterms:created>
  <dcterms:modified xsi:type="dcterms:W3CDTF">2024-12-13T10:23:37Z</dcterms:modified>
</cp:coreProperties>
</file>